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8" r:id="rId3"/>
    <p:sldId id="257" r:id="rId4"/>
    <p:sldId id="288" r:id="rId5"/>
    <p:sldId id="289" r:id="rId6"/>
    <p:sldId id="290" r:id="rId7"/>
    <p:sldId id="291" r:id="rId8"/>
    <p:sldId id="292" r:id="rId9"/>
    <p:sldId id="263" r:id="rId10"/>
    <p:sldId id="267" r:id="rId11"/>
    <p:sldId id="269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9" r:id="rId20"/>
    <p:sldId id="278" r:id="rId21"/>
    <p:sldId id="280" r:id="rId22"/>
    <p:sldId id="281" r:id="rId23"/>
    <p:sldId id="282" r:id="rId24"/>
    <p:sldId id="283" r:id="rId25"/>
    <p:sldId id="284" r:id="rId26"/>
    <p:sldId id="285" r:id="rId27"/>
    <p:sldId id="298" r:id="rId28"/>
    <p:sldId id="294" r:id="rId29"/>
    <p:sldId id="295" r:id="rId30"/>
    <p:sldId id="300" r:id="rId31"/>
    <p:sldId id="296" r:id="rId32"/>
    <p:sldId id="297" r:id="rId33"/>
    <p:sldId id="299" r:id="rId34"/>
    <p:sldId id="293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4" autoAdjust="0"/>
    <p:restoredTop sz="94660"/>
  </p:normalViewPr>
  <p:slideViewPr>
    <p:cSldViewPr>
      <p:cViewPr varScale="1">
        <p:scale>
          <a:sx n="74" d="100"/>
          <a:sy n="74" d="100"/>
        </p:scale>
        <p:origin x="-9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A97312-0598-402B-91D1-87C112ED2272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D09B0-4F52-48BA-BD47-B3579EA507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09B0-4F52-48BA-BD47-B3579EA5070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09B0-4F52-48BA-BD47-B3579EA5070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09B0-4F52-48BA-BD47-B3579EA5070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09B0-4F52-48BA-BD47-B3579EA5070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09B0-4F52-48BA-BD47-B3579EA5070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09B0-4F52-48BA-BD47-B3579EA5070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09B0-4F52-48BA-BD47-B3579EA5070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09B0-4F52-48BA-BD47-B3579EA5070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09B0-4F52-48BA-BD47-B3579EA5070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09B0-4F52-48BA-BD47-B3579EA5070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09B0-4F52-48BA-BD47-B3579EA5070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09B0-4F52-48BA-BD47-B3579EA5070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09B0-4F52-48BA-BD47-B3579EA5070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09B0-4F52-48BA-BD47-B3579EA5070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09B0-4F52-48BA-BD47-B3579EA5070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09B0-4F52-48BA-BD47-B3579EA5070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09B0-4F52-48BA-BD47-B3579EA5070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09B0-4F52-48BA-BD47-B3579EA5070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09B0-4F52-48BA-BD47-B3579EA5070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09B0-4F52-48BA-BD47-B3579EA5070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DC104-8158-4E55-9961-53FD80392427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DC104-8158-4E55-9961-53FD80392427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09B0-4F52-48BA-BD47-B3579EA5070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09B0-4F52-48BA-BD47-B3579EA50701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DC104-8158-4E55-9961-53FD80392427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DC104-8158-4E55-9961-53FD80392427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3AF7A-F3F5-4F08-98FA-77CE8DBF1C4A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DC104-8158-4E55-9961-53FD80392427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DC104-8158-4E55-9961-53FD8039242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DC104-8158-4E55-9961-53FD8039242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DC104-8158-4E55-9961-53FD8039242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DC104-8158-4E55-9961-53FD8039242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DC104-8158-4E55-9961-53FD8039242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09B0-4F52-48BA-BD47-B3579EA5070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37F414C-7F0F-4DFF-8EFD-1B074DD00ED9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FA63AC6-F4E8-410A-B9AC-9FD0F02E1F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7F414C-7F0F-4DFF-8EFD-1B074DD00ED9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A63AC6-F4E8-410A-B9AC-9FD0F02E1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7F414C-7F0F-4DFF-8EFD-1B074DD00ED9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A63AC6-F4E8-410A-B9AC-9FD0F02E1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7F414C-7F0F-4DFF-8EFD-1B074DD00ED9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A63AC6-F4E8-410A-B9AC-9FD0F02E1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37F414C-7F0F-4DFF-8EFD-1B074DD00ED9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FA63AC6-F4E8-410A-B9AC-9FD0F02E1F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7F414C-7F0F-4DFF-8EFD-1B074DD00ED9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FA63AC6-F4E8-410A-B9AC-9FD0F02E1F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7F414C-7F0F-4DFF-8EFD-1B074DD00ED9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FA63AC6-F4E8-410A-B9AC-9FD0F02E1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7F414C-7F0F-4DFF-8EFD-1B074DD00ED9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A63AC6-F4E8-410A-B9AC-9FD0F02E1F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7F414C-7F0F-4DFF-8EFD-1B074DD00ED9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A63AC6-F4E8-410A-B9AC-9FD0F02E1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37F414C-7F0F-4DFF-8EFD-1B074DD00ED9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FA63AC6-F4E8-410A-B9AC-9FD0F02E1F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37F414C-7F0F-4DFF-8EFD-1B074DD00ED9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FA63AC6-F4E8-410A-B9AC-9FD0F02E1F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37F414C-7F0F-4DFF-8EFD-1B074DD00ED9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FA63AC6-F4E8-410A-B9AC-9FD0F02E1F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Miranda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Programming Languages</a:t>
            </a:r>
          </a:p>
          <a:p>
            <a:r>
              <a:rPr lang="en-US" dirty="0" smtClean="0"/>
              <a:t>Joshua Campbell</a:t>
            </a:r>
          </a:p>
          <a:p>
            <a:r>
              <a:rPr lang="en-US" dirty="0" smtClean="0"/>
              <a:t>Chris </a:t>
            </a:r>
            <a:r>
              <a:rPr lang="en-US" dirty="0" err="1" smtClean="0"/>
              <a:t>Heyman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Purely Functional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</a:t>
            </a:r>
            <a:r>
              <a:rPr lang="en-US" dirty="0" smtClean="0"/>
              <a:t>must</a:t>
            </a:r>
            <a:r>
              <a:rPr lang="en-US" dirty="0" smtClean="0"/>
              <a:t> </a:t>
            </a:r>
            <a:r>
              <a:rPr lang="en-US" dirty="0" smtClean="0"/>
              <a:t>have no side-effects</a:t>
            </a:r>
          </a:p>
          <a:p>
            <a:r>
              <a:rPr lang="en-US" dirty="0" smtClean="0"/>
              <a:t>No imperative features</a:t>
            </a:r>
          </a:p>
          <a:p>
            <a:r>
              <a:rPr lang="en-US" dirty="0" smtClean="0"/>
              <a:t>Programs called “scripts”</a:t>
            </a:r>
          </a:p>
          <a:p>
            <a:r>
              <a:rPr lang="en-US" dirty="0" smtClean="0"/>
              <a:t>No ordering applied to statements in a script</a:t>
            </a:r>
          </a:p>
          <a:p>
            <a:r>
              <a:rPr lang="en-US" dirty="0" smtClean="0"/>
              <a:t>Lazy evaluation (like Hope)</a:t>
            </a:r>
          </a:p>
          <a:p>
            <a:r>
              <a:rPr lang="en-US" dirty="0" smtClean="0"/>
              <a:t>Strongly typed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and </a:t>
            </a:r>
            <a:r>
              <a:rPr lang="en-US" dirty="0" err="1" smtClean="0"/>
              <a:t>Tuples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Tuples</a:t>
            </a:r>
            <a:endParaRPr lang="en-US" dirty="0" smtClean="0"/>
          </a:p>
          <a:p>
            <a:pPr lvl="1"/>
            <a:r>
              <a:rPr lang="en-US" dirty="0" smtClean="0"/>
              <a:t>sequences of elements of </a:t>
            </a:r>
            <a:r>
              <a:rPr lang="en-US" b="1" dirty="0" smtClean="0"/>
              <a:t>potentially mixed types</a:t>
            </a:r>
            <a:r>
              <a:rPr lang="en-US" dirty="0" smtClean="0"/>
              <a:t>,  and are written delimited with parentheses</a:t>
            </a:r>
          </a:p>
          <a:p>
            <a:pPr lvl="1"/>
            <a:r>
              <a:rPr lang="en-US" dirty="0" smtClean="0"/>
              <a:t>In this case we have, in the same </a:t>
            </a:r>
            <a:r>
              <a:rPr lang="en-US" dirty="0" err="1" smtClean="0"/>
              <a:t>Tuple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a character string(grammatically a list of characters) </a:t>
            </a:r>
          </a:p>
          <a:p>
            <a:pPr lvl="2"/>
            <a:r>
              <a:rPr lang="en-US" dirty="0" smtClean="0"/>
              <a:t>integers  </a:t>
            </a:r>
          </a:p>
          <a:p>
            <a:pPr lvl="2"/>
            <a:r>
              <a:rPr lang="en-US" dirty="0" err="1" smtClean="0"/>
              <a:t>boolean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Ex:</a:t>
            </a:r>
          </a:p>
          <a:p>
            <a:pPr lvl="1">
              <a:buNone/>
            </a:pPr>
            <a:r>
              <a:rPr lang="en-US" dirty="0" err="1" smtClean="0"/>
              <a:t>this_employee</a:t>
            </a:r>
            <a:r>
              <a:rPr lang="en-US" dirty="0" smtClean="0"/>
              <a:t> = ("</a:t>
            </a:r>
            <a:r>
              <a:rPr lang="en-US" dirty="0" err="1" smtClean="0"/>
              <a:t>Folland</a:t>
            </a:r>
            <a:r>
              <a:rPr lang="en-US" dirty="0" smtClean="0"/>
              <a:t>, Mary", 10560,  </a:t>
            </a:r>
            <a:r>
              <a:rPr lang="en-US" dirty="0" smtClean="0"/>
              <a:t>35, False)</a:t>
            </a: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and </a:t>
            </a:r>
            <a:r>
              <a:rPr lang="en-US" dirty="0" err="1" smtClean="0"/>
              <a:t>Tuples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Syntax</a:t>
            </a:r>
          </a:p>
          <a:p>
            <a:pPr lvl="1"/>
            <a:r>
              <a:rPr lang="en-US" dirty="0" smtClean="0"/>
              <a:t>concatenation is ++ </a:t>
            </a:r>
          </a:p>
          <a:p>
            <a:pPr lvl="1"/>
            <a:r>
              <a:rPr lang="en-US" dirty="0" smtClean="0"/>
              <a:t>subtraction is - - </a:t>
            </a:r>
          </a:p>
          <a:p>
            <a:pPr lvl="1"/>
            <a:r>
              <a:rPr lang="en-US" dirty="0" smtClean="0"/>
              <a:t>construction is : </a:t>
            </a:r>
          </a:p>
          <a:p>
            <a:pPr lvl="1"/>
            <a:r>
              <a:rPr lang="en-US" dirty="0" smtClean="0"/>
              <a:t>sizing is #  </a:t>
            </a:r>
          </a:p>
          <a:p>
            <a:pPr lvl="1"/>
            <a:r>
              <a:rPr lang="en-US" dirty="0" smtClean="0"/>
              <a:t>indexing is !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Example on next page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and </a:t>
            </a:r>
            <a:r>
              <a:rPr lang="en-US" dirty="0" err="1" smtClean="0"/>
              <a:t>Tuples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	</a:t>
            </a:r>
            <a:r>
              <a:rPr lang="en-US" sz="2800" dirty="0" err="1" smtClean="0"/>
              <a:t>week_days</a:t>
            </a:r>
            <a:r>
              <a:rPr lang="en-US" sz="2800" dirty="0" smtClean="0"/>
              <a:t> = ["</a:t>
            </a:r>
            <a:r>
              <a:rPr lang="en-US" sz="2800" dirty="0" err="1" smtClean="0"/>
              <a:t>Mon","Tue","Wed","Thur","Fri</a:t>
            </a:r>
            <a:r>
              <a:rPr lang="en-US" sz="2800" dirty="0" smtClean="0"/>
              <a:t>"]</a:t>
            </a:r>
          </a:p>
          <a:p>
            <a:pPr>
              <a:buNone/>
            </a:pPr>
            <a:r>
              <a:rPr lang="en-US" sz="2800" dirty="0" smtClean="0"/>
              <a:t>    days = </a:t>
            </a:r>
            <a:r>
              <a:rPr lang="en-US" sz="2800" dirty="0" err="1" smtClean="0"/>
              <a:t>week_days</a:t>
            </a:r>
            <a:r>
              <a:rPr lang="en-US" sz="2800" dirty="0" smtClean="0"/>
              <a:t> ++ ["</a:t>
            </a:r>
            <a:r>
              <a:rPr lang="en-US" sz="2800" dirty="0" err="1" smtClean="0"/>
              <a:t>Sat","Sun</a:t>
            </a:r>
            <a:r>
              <a:rPr lang="en-US" sz="2800" dirty="0" smtClean="0"/>
              <a:t>"] </a:t>
            </a:r>
          </a:p>
          <a:p>
            <a:pPr>
              <a:buNone/>
            </a:pPr>
            <a:r>
              <a:rPr lang="en-US" sz="2800" dirty="0" smtClean="0"/>
              <a:t>	days = "Nil":days </a:t>
            </a:r>
          </a:p>
          <a:p>
            <a:pPr>
              <a:buNone/>
            </a:pPr>
            <a:r>
              <a:rPr lang="en-US" sz="2800" dirty="0" smtClean="0"/>
              <a:t>	days!0 </a:t>
            </a:r>
          </a:p>
          <a:p>
            <a:pPr>
              <a:buNone/>
            </a:pPr>
            <a:r>
              <a:rPr lang="en-US" sz="2800" dirty="0" smtClean="0"/>
              <a:t>		→ "Nil" </a:t>
            </a:r>
          </a:p>
          <a:p>
            <a:pPr>
              <a:buNone/>
            </a:pPr>
            <a:r>
              <a:rPr lang="en-US" sz="2800" dirty="0" smtClean="0"/>
              <a:t>	days = days -- ["Nil"] </a:t>
            </a:r>
          </a:p>
          <a:p>
            <a:pPr>
              <a:buNone/>
            </a:pPr>
            <a:r>
              <a:rPr lang="en-US" sz="2800" dirty="0" smtClean="0"/>
              <a:t>	#days </a:t>
            </a:r>
          </a:p>
          <a:p>
            <a:pPr>
              <a:buNone/>
            </a:pPr>
            <a:r>
              <a:rPr lang="en-US" sz="2800" dirty="0" smtClean="0"/>
              <a:t>		→ 7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Building Shortcuts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[..] is used for lists whose elements form an arithmetic series, with the possibility for specifying an increment other than 1</a:t>
            </a:r>
          </a:p>
          <a:p>
            <a:pPr lvl="1"/>
            <a:r>
              <a:rPr lang="pt-BR" dirty="0" smtClean="0"/>
              <a:t>Ex: </a:t>
            </a:r>
          </a:p>
          <a:p>
            <a:pPr lvl="2">
              <a:buNone/>
            </a:pPr>
            <a:r>
              <a:rPr lang="pt-BR" dirty="0" smtClean="0"/>
              <a:t>  	fac n = </a:t>
            </a:r>
            <a:r>
              <a:rPr lang="pt-BR" dirty="0" smtClean="0"/>
              <a:t>product </a:t>
            </a:r>
            <a:r>
              <a:rPr lang="pt-BR" dirty="0" smtClean="0"/>
              <a:t>[1..n] </a:t>
            </a:r>
          </a:p>
          <a:p>
            <a:pPr lvl="2">
              <a:buNone/>
            </a:pPr>
            <a:r>
              <a:rPr lang="pt-BR" dirty="0" smtClean="0"/>
              <a:t>	odd_sum = sum [1,3..100] 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List Building Shortcuts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Comprehensions (formerly ZF Expressions)</a:t>
            </a:r>
          </a:p>
          <a:p>
            <a:pPr lvl="1"/>
            <a:r>
              <a:rPr lang="en-US" dirty="0" smtClean="0"/>
              <a:t>Syntactic construct for creating a list based on existing lists.</a:t>
            </a:r>
          </a:p>
          <a:p>
            <a:pPr lvl="1"/>
            <a:r>
              <a:rPr lang="en-US" dirty="0" smtClean="0"/>
              <a:t>Come in two main forms:</a:t>
            </a:r>
          </a:p>
          <a:p>
            <a:pPr lvl="2"/>
            <a:r>
              <a:rPr lang="en-US" dirty="0" smtClean="0"/>
              <a:t>An expression applied to a series of terms</a:t>
            </a:r>
          </a:p>
          <a:p>
            <a:pPr lvl="2"/>
            <a:r>
              <a:rPr lang="en-US" dirty="0" smtClean="0"/>
              <a:t>Ex: </a:t>
            </a:r>
            <a:r>
              <a:rPr lang="pt-BR" dirty="0" smtClean="0"/>
              <a:t>squares = [ n * n | n &lt;- [1..] ] </a:t>
            </a:r>
          </a:p>
          <a:p>
            <a:pPr lvl="2"/>
            <a:r>
              <a:rPr lang="en-US" dirty="0" smtClean="0"/>
              <a:t>Which is read: list of n squared where n is taken from the list of all positive integers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Building Shortcuts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Second Main Form:</a:t>
            </a:r>
          </a:p>
          <a:p>
            <a:pPr lvl="2"/>
            <a:r>
              <a:rPr lang="en-US" dirty="0" smtClean="0"/>
              <a:t>A series: where each term is a function of the previous one</a:t>
            </a:r>
          </a:p>
          <a:p>
            <a:pPr lvl="2"/>
            <a:r>
              <a:rPr lang="en-US" dirty="0" smtClean="0"/>
              <a:t>powers_of_2 = [ n | n &lt;- 1, 2*n .. ]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As these two examples imply, Miranda allows for lists with an infinite number of elements, of which the simplest is the list of all positive integers: [1..]</a:t>
            </a:r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Functional Language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are </a:t>
            </a:r>
            <a:r>
              <a:rPr lang="en-US" u="sng" dirty="0" smtClean="0"/>
              <a:t>first-class citizens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 Which is to say that they can be:</a:t>
            </a:r>
          </a:p>
          <a:p>
            <a:pPr lvl="2"/>
            <a:r>
              <a:rPr lang="en-US" dirty="0" smtClean="0"/>
              <a:t>Passed as parameters to other functions </a:t>
            </a:r>
          </a:p>
          <a:p>
            <a:pPr lvl="2"/>
            <a:r>
              <a:rPr lang="en-US" dirty="0" smtClean="0"/>
              <a:t>Returned as results</a:t>
            </a:r>
          </a:p>
          <a:p>
            <a:pPr lvl="2"/>
            <a:r>
              <a:rPr lang="en-US" dirty="0" smtClean="0"/>
              <a:t>Or included as elements of data structures.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Functional Language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function requiring two or more parameters may be "partially </a:t>
            </a:r>
            <a:r>
              <a:rPr lang="en-US" dirty="0" err="1" smtClean="0"/>
              <a:t>parameterised</a:t>
            </a:r>
            <a:r>
              <a:rPr lang="en-US" dirty="0" smtClean="0"/>
              <a:t>", or curried, by supplying less than the full number of parameters.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Functional Language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gives another function which, given the remaining parameters, will return a result. For example:</a:t>
            </a:r>
          </a:p>
          <a:p>
            <a:pPr lvl="1">
              <a:buNone/>
            </a:pPr>
            <a:r>
              <a:rPr lang="en-US" dirty="0" smtClean="0"/>
              <a:t>add a b = a + b</a:t>
            </a:r>
          </a:p>
          <a:p>
            <a:pPr lvl="1">
              <a:buNone/>
            </a:pPr>
            <a:r>
              <a:rPr lang="en-US" dirty="0" smtClean="0"/>
              <a:t>increment = add 1</a:t>
            </a:r>
          </a:p>
          <a:p>
            <a:pPr lvl="1"/>
            <a:r>
              <a:rPr lang="en-US" dirty="0" smtClean="0"/>
              <a:t>This is a roundabout way of creating a function "increment" which adds one to its argument</a:t>
            </a:r>
          </a:p>
          <a:p>
            <a:pPr lvl="1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Add(</a:t>
            </a:r>
            <a:r>
              <a:rPr lang="en-US" dirty="0" err="1" smtClean="0"/>
              <a:t>int</a:t>
            </a:r>
            <a:r>
              <a:rPr lang="en-US" dirty="0" smtClean="0"/>
              <a:t> a, </a:t>
            </a:r>
            <a:r>
              <a:rPr lang="en-US" dirty="0" err="1" smtClean="0"/>
              <a:t>int</a:t>
            </a:r>
            <a:r>
              <a:rPr lang="en-US" dirty="0" smtClean="0"/>
              <a:t> b)  {</a:t>
            </a:r>
          </a:p>
          <a:p>
            <a:pPr lvl="1">
              <a:buNone/>
            </a:pPr>
            <a:r>
              <a:rPr lang="en-US" dirty="0" smtClean="0"/>
              <a:t>	return (a + b);        }</a:t>
            </a:r>
          </a:p>
          <a:p>
            <a:pPr lvl="1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Increment(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 lvl="1">
              <a:buNone/>
            </a:pPr>
            <a:r>
              <a:rPr lang="en-US" dirty="0" smtClean="0"/>
              <a:t>	return  Add(n, 1);  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</a:p>
          <a:p>
            <a:r>
              <a:rPr lang="en-US" dirty="0" smtClean="0"/>
              <a:t>Grammar &amp; Syntax</a:t>
            </a:r>
          </a:p>
          <a:p>
            <a:r>
              <a:rPr lang="en-US" dirty="0" smtClean="0"/>
              <a:t>Examples</a:t>
            </a:r>
          </a:p>
          <a:p>
            <a:r>
              <a:rPr lang="en-US" dirty="0" smtClean="0"/>
              <a:t>Advantages/Disadvantages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Functional Language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a b = a + b</a:t>
            </a:r>
          </a:p>
          <a:p>
            <a:r>
              <a:rPr lang="en-US" dirty="0" smtClean="0"/>
              <a:t>In reality, (Add 4 7) takes the two-parameter function Add, applies it to 4 obtaining a single-parameter function that adds four to its argument, then applies that to 7.   I.E.:</a:t>
            </a:r>
          </a:p>
          <a:p>
            <a:pPr lvl="1"/>
            <a:r>
              <a:rPr lang="en-US" dirty="0" smtClean="0"/>
              <a:t>Add 4 7 [Add(4, 7)] = 4 + 7 </a:t>
            </a:r>
          </a:p>
          <a:p>
            <a:pPr lvl="1"/>
            <a:r>
              <a:rPr lang="en-US" dirty="0" smtClean="0"/>
              <a:t>Add4 [Add4(7)] = 4 + 7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5257800" y="46482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Functional Language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Any function taking two parameters can be turned into an infix operator </a:t>
            </a:r>
          </a:p>
          <a:p>
            <a:pPr lvl="1"/>
            <a:r>
              <a:rPr lang="en-US" dirty="0" smtClean="0"/>
              <a:t>For example: given the definition of the add function previously, the term $add is in every way equivalent to the + operator. </a:t>
            </a:r>
          </a:p>
          <a:p>
            <a:pPr lvl="1"/>
            <a:r>
              <a:rPr lang="en-US" dirty="0" smtClean="0"/>
              <a:t>Every infix operator (+ - * / ), taking two parameters can be turned into a corresponding function.</a:t>
            </a:r>
          </a:p>
          <a:p>
            <a:pPr lvl="1"/>
            <a:r>
              <a:rPr lang="en-US" dirty="0" smtClean="0"/>
              <a:t>Thus:</a:t>
            </a:r>
          </a:p>
          <a:p>
            <a:pPr lvl="1">
              <a:buNone/>
            </a:pPr>
            <a:r>
              <a:rPr lang="en-US" dirty="0" smtClean="0"/>
              <a:t>		increment = (+) 1</a:t>
            </a:r>
          </a:p>
          <a:p>
            <a:pPr lvl="1"/>
            <a:r>
              <a:rPr lang="en-US" dirty="0" smtClean="0"/>
              <a:t>is the briefest way to create a function that adds one to its argument 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Functional Language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Increment = (+) 1	</a:t>
            </a:r>
          </a:p>
          <a:p>
            <a:pPr lvl="1"/>
            <a:r>
              <a:rPr lang="en-US" dirty="0" smtClean="0"/>
              <a:t>Increment(</a:t>
            </a:r>
            <a:r>
              <a:rPr lang="en-US" dirty="0" err="1" smtClean="0"/>
              <a:t>int</a:t>
            </a:r>
            <a:r>
              <a:rPr lang="en-US" dirty="0" smtClean="0"/>
              <a:t> n) = n + 1</a:t>
            </a:r>
          </a:p>
          <a:p>
            <a:r>
              <a:rPr lang="en-US" dirty="0" smtClean="0"/>
              <a:t>Increment = Add 1</a:t>
            </a:r>
          </a:p>
          <a:p>
            <a:pPr lvl="1"/>
            <a:r>
              <a:rPr lang="en-US" dirty="0" smtClean="0"/>
              <a:t>Increment(</a:t>
            </a:r>
            <a:r>
              <a:rPr lang="en-US" dirty="0" err="1" smtClean="0"/>
              <a:t>int</a:t>
            </a:r>
            <a:r>
              <a:rPr lang="en-US" dirty="0" smtClean="0"/>
              <a:t> n) 	{</a:t>
            </a:r>
          </a:p>
          <a:p>
            <a:pPr lvl="2">
              <a:buNone/>
            </a:pPr>
            <a:r>
              <a:rPr lang="en-US" dirty="0" smtClean="0"/>
              <a:t>	return  Add(n,1);	}</a:t>
            </a:r>
          </a:p>
          <a:p>
            <a:r>
              <a:rPr lang="en-US" dirty="0" smtClean="0"/>
              <a:t>Increment = Add1</a:t>
            </a:r>
          </a:p>
          <a:p>
            <a:pPr lvl="1"/>
            <a:r>
              <a:rPr lang="en-US" dirty="0" smtClean="0"/>
              <a:t>Increment(</a:t>
            </a:r>
            <a:r>
              <a:rPr lang="en-US" dirty="0" err="1" smtClean="0"/>
              <a:t>int</a:t>
            </a:r>
            <a:r>
              <a:rPr lang="en-US" dirty="0" smtClean="0"/>
              <a:t> n) 	{</a:t>
            </a:r>
          </a:p>
          <a:p>
            <a:pPr lvl="2">
              <a:buNone/>
            </a:pPr>
            <a:r>
              <a:rPr lang="en-US" dirty="0" smtClean="0"/>
              <a:t>	return  Add1(n);		}</a:t>
            </a:r>
          </a:p>
          <a:p>
            <a:r>
              <a:rPr lang="en-US" dirty="0" smtClean="0"/>
              <a:t>Add1 = + 1</a:t>
            </a:r>
          </a:p>
          <a:p>
            <a:pPr lvl="1"/>
            <a:r>
              <a:rPr lang="en-US" dirty="0" smtClean="0"/>
              <a:t>Add1(</a:t>
            </a:r>
            <a:r>
              <a:rPr lang="en-US" dirty="0" err="1" smtClean="0"/>
              <a:t>int</a:t>
            </a:r>
            <a:r>
              <a:rPr lang="en-US" dirty="0" smtClean="0"/>
              <a:t> n)	{</a:t>
            </a:r>
          </a:p>
          <a:p>
            <a:pPr lvl="2">
              <a:buNone/>
            </a:pPr>
            <a:r>
              <a:rPr lang="en-US" dirty="0" smtClean="0"/>
              <a:t>	return n +1;	}</a:t>
            </a:r>
          </a:p>
          <a:p>
            <a:pPr lvl="1"/>
            <a:endParaRPr lang="en-US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4965192" y="21061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4965192" y="32004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041392" y="43434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Functional Language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Examples:</a:t>
            </a:r>
          </a:p>
          <a:p>
            <a:pPr lvl="1"/>
            <a:r>
              <a:rPr lang="en-US" dirty="0" smtClean="0"/>
              <a:t>half = (/ 2) </a:t>
            </a:r>
          </a:p>
          <a:p>
            <a:pPr lvl="1"/>
            <a:r>
              <a:rPr lang="en-US" dirty="0" smtClean="0"/>
              <a:t>reciprocal = (1 /)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interpreter understands in each case which of the divide operator's two parameters is being supplied, giving functions which respectively divide a number by two and return its reciprocal.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Functional Language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Miranda is a strongly typed programming language, it does not insist on explicit type declarations</a:t>
            </a:r>
          </a:p>
          <a:p>
            <a:r>
              <a:rPr lang="en-US" dirty="0" smtClean="0"/>
              <a:t>If a function's type is not explicitly declared, the interpreter infers it from the type of its parameters and how they are used within the function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Functional Language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addition to the basic types (char, num, </a:t>
            </a:r>
            <a:r>
              <a:rPr lang="en-US" dirty="0" err="1" smtClean="0"/>
              <a:t>bool</a:t>
            </a:r>
            <a:r>
              <a:rPr lang="en-US" dirty="0" smtClean="0"/>
              <a:t>), Miranda includes an "anything" type where the type of a parameter does not matter, as in the list-reversing function: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rev [] = [] </a:t>
            </a:r>
          </a:p>
          <a:p>
            <a:pPr lvl="1"/>
            <a:r>
              <a:rPr lang="en-US" dirty="0" smtClean="0"/>
              <a:t>rev (a:x) = rev x ++ [a]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Given a list, breaks it up into ‘a’ (the first element of the list) and ‘x’ (the rest of the list).</a:t>
            </a:r>
          </a:p>
          <a:p>
            <a:pPr lvl="1"/>
            <a:r>
              <a:rPr lang="en-US" dirty="0" smtClean="0"/>
              <a:t>Recursively reverses the rest of the list, appends the old first element onto the end, and returns the reversed list.</a:t>
            </a:r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Functional Language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dirty="0" smtClean="0"/>
              <a:t>rev [] = [] </a:t>
            </a:r>
          </a:p>
          <a:p>
            <a:pPr lvl="1">
              <a:buNone/>
            </a:pPr>
            <a:r>
              <a:rPr lang="en-US" dirty="0" smtClean="0"/>
              <a:t>rev (a:x) = rev x ++ [a]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This can be applied to a list of any data type, for which the explicit function type declaration would be:</a:t>
            </a:r>
          </a:p>
          <a:p>
            <a:pPr lvl="1"/>
            <a:r>
              <a:rPr lang="en-US" dirty="0" smtClean="0"/>
              <a:t>rev :: [*] -&gt; [*]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- Fibonacci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905000"/>
            <a:ext cx="8305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fibs = map fib [0..]</a:t>
            </a:r>
          </a:p>
          <a:p>
            <a:endParaRPr lang="en-US" sz="2800" dirty="0" smtClean="0"/>
          </a:p>
          <a:p>
            <a:r>
              <a:rPr lang="en-US" sz="2800" dirty="0" smtClean="0"/>
              <a:t>fib 0 = 0</a:t>
            </a:r>
          </a:p>
          <a:p>
            <a:endParaRPr lang="en-US" sz="2800" dirty="0" smtClean="0"/>
          </a:p>
          <a:p>
            <a:r>
              <a:rPr lang="en-US" sz="2800" dirty="0" smtClean="0"/>
              <a:t>fib 1 = 1</a:t>
            </a:r>
          </a:p>
          <a:p>
            <a:endParaRPr lang="pt-BR" sz="2800" dirty="0" smtClean="0"/>
          </a:p>
          <a:p>
            <a:r>
              <a:rPr lang="pt-BR" sz="2800" dirty="0" smtClean="0"/>
              <a:t>fib (n+2) = fibs!(n+1) + fibs!n</a:t>
            </a:r>
            <a:endParaRPr lang="en-US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905000"/>
            <a:ext cx="830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qsort</a:t>
            </a:r>
            <a:r>
              <a:rPr lang="en-US" sz="2000" dirty="0" smtClean="0"/>
              <a:t> [] = []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qsort</a:t>
            </a:r>
            <a:r>
              <a:rPr lang="en-US" sz="2000" dirty="0" smtClean="0"/>
              <a:t> (a:x) = </a:t>
            </a:r>
            <a:r>
              <a:rPr lang="en-US" sz="2000" dirty="0" err="1" smtClean="0"/>
              <a:t>qsort</a:t>
            </a:r>
            <a:r>
              <a:rPr lang="en-US" sz="2000" dirty="0" smtClean="0"/>
              <a:t> [</a:t>
            </a:r>
            <a:r>
              <a:rPr lang="en-US" sz="2000" dirty="0" err="1" smtClean="0"/>
              <a:t>b|b</a:t>
            </a:r>
            <a:r>
              <a:rPr lang="en-US" sz="2000" dirty="0" smtClean="0"/>
              <a:t>&lt;-</a:t>
            </a:r>
            <a:r>
              <a:rPr lang="en-US" sz="2000" dirty="0" err="1" smtClean="0"/>
              <a:t>x;b</a:t>
            </a:r>
            <a:r>
              <a:rPr lang="en-US" sz="2000" dirty="0" smtClean="0"/>
              <a:t>&lt;=a] ++ [a] ++ </a:t>
            </a:r>
            <a:r>
              <a:rPr lang="en-US" sz="2000" dirty="0" err="1" smtClean="0"/>
              <a:t>qsort</a:t>
            </a:r>
            <a:r>
              <a:rPr lang="en-US" sz="2000" dirty="0" smtClean="0"/>
              <a:t>[</a:t>
            </a:r>
            <a:r>
              <a:rPr lang="en-US" sz="2000" dirty="0" err="1" smtClean="0"/>
              <a:t>b|b</a:t>
            </a:r>
            <a:r>
              <a:rPr lang="en-US" sz="2000" dirty="0" smtClean="0"/>
              <a:t>&lt;-</a:t>
            </a:r>
            <a:r>
              <a:rPr lang="en-US" sz="2000" dirty="0" err="1" smtClean="0"/>
              <a:t>x;b</a:t>
            </a:r>
            <a:r>
              <a:rPr lang="en-US" sz="2000" dirty="0" smtClean="0"/>
              <a:t>&gt;a]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Advantages/Disadvantages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Explicit (no side-effects)</a:t>
            </a:r>
          </a:p>
          <a:p>
            <a:r>
              <a:rPr lang="en-US" dirty="0" smtClean="0"/>
              <a:t>Short, succinct programs</a:t>
            </a:r>
          </a:p>
          <a:p>
            <a:r>
              <a:rPr lang="en-US" dirty="0" smtClean="0"/>
              <a:t>Algebraic syntax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imperative features at all</a:t>
            </a:r>
          </a:p>
          <a:p>
            <a:pPr lvl="1"/>
            <a:r>
              <a:rPr lang="en-US" dirty="0" smtClean="0"/>
              <a:t>May be difficult to translate a task into purely functional form.</a:t>
            </a:r>
          </a:p>
          <a:p>
            <a:pPr lvl="1"/>
            <a:r>
              <a:rPr lang="en-US" dirty="0" smtClean="0"/>
              <a:t>Sometimes a problem is more easily understood in imperative form.</a:t>
            </a:r>
          </a:p>
          <a:p>
            <a:r>
              <a:rPr lang="en-US" dirty="0" smtClean="0"/>
              <a:t>Complex syntax, steep learning curve</a:t>
            </a:r>
          </a:p>
          <a:p>
            <a:r>
              <a:rPr lang="en-US" dirty="0" smtClean="0"/>
              <a:t>Official implementation only available for Unix-based systems.</a:t>
            </a:r>
          </a:p>
          <a:p>
            <a:pPr lvl="1"/>
            <a:r>
              <a:rPr lang="en-US" dirty="0" smtClean="0"/>
              <a:t>Requires </a:t>
            </a:r>
            <a:r>
              <a:rPr lang="en-US" dirty="0" err="1" smtClean="0"/>
              <a:t>cygwin</a:t>
            </a:r>
            <a:r>
              <a:rPr lang="en-US" dirty="0" smtClean="0"/>
              <a:t> on Windows.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2514600"/>
            <a:ext cx="5377719" cy="2218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Miranda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Programming Languages</a:t>
            </a:r>
          </a:p>
          <a:p>
            <a:r>
              <a:rPr lang="en-US" dirty="0" smtClean="0"/>
              <a:t>Joshua Campbell</a:t>
            </a:r>
          </a:p>
          <a:p>
            <a:r>
              <a:rPr lang="en-US" dirty="0" smtClean="0"/>
              <a:t>Chris </a:t>
            </a:r>
            <a:r>
              <a:rPr lang="en-US" dirty="0" err="1" smtClean="0"/>
              <a:t>Heyman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SASL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St. Andrews Static Language</a:t>
            </a:r>
          </a:p>
          <a:p>
            <a:r>
              <a:rPr lang="en-US" dirty="0" smtClean="0"/>
              <a:t>David Turner, U. of St. Andrews, 1972</a:t>
            </a:r>
          </a:p>
          <a:p>
            <a:r>
              <a:rPr lang="en-US" dirty="0" smtClean="0"/>
              <a:t>Purely functional</a:t>
            </a:r>
          </a:p>
          <a:p>
            <a:r>
              <a:rPr lang="en-US" dirty="0" smtClean="0"/>
              <a:t>1976 – redesigned to use non-strict (lazy) evaluation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Kent Recursive </a:t>
            </a:r>
            <a:r>
              <a:rPr lang="en-US" dirty="0" smtClean="0"/>
              <a:t>Calculator</a:t>
            </a:r>
            <a:endParaRPr lang="en-US" dirty="0" smtClean="0"/>
          </a:p>
          <a:p>
            <a:r>
              <a:rPr lang="en-US" dirty="0" smtClean="0"/>
              <a:t>David Turner, U. of Kent,1981</a:t>
            </a:r>
          </a:p>
          <a:p>
            <a:r>
              <a:rPr lang="en-US" dirty="0" smtClean="0"/>
              <a:t>Based on SASL</a:t>
            </a:r>
          </a:p>
          <a:p>
            <a:r>
              <a:rPr lang="en-US" dirty="0" smtClean="0"/>
              <a:t>Adds pattern-matching, guarded expressions, and list comprehensions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Miranda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David Turner, 1983-86</a:t>
            </a:r>
          </a:p>
          <a:p>
            <a:r>
              <a:rPr lang="en-US" dirty="0" smtClean="0"/>
              <a:t>Based on KRC, /w ML and Hope ideas</a:t>
            </a:r>
          </a:p>
          <a:p>
            <a:r>
              <a:rPr lang="en-US" dirty="0" smtClean="0"/>
              <a:t>Adds polymorphic strong typing.</a:t>
            </a:r>
          </a:p>
          <a:p>
            <a:r>
              <a:rPr lang="en-US" dirty="0" smtClean="0"/>
              <a:t>“A Non-Strict Polymorphic Functional Language”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Miranda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Owned by Research Software Ltd.</a:t>
            </a:r>
          </a:p>
          <a:p>
            <a:pPr lvl="1"/>
            <a:r>
              <a:rPr lang="en-US" dirty="0" smtClean="0"/>
              <a:t>First purely functional language to be commercially supported.</a:t>
            </a:r>
          </a:p>
          <a:p>
            <a:r>
              <a:rPr lang="en-US" dirty="0" smtClean="0"/>
              <a:t>Significant influence on future functional languages.</a:t>
            </a:r>
          </a:p>
          <a:p>
            <a:pPr lvl="1"/>
            <a:r>
              <a:rPr lang="en-US" dirty="0" smtClean="0"/>
              <a:t>Haskell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“Miranda”?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Latin word meaning “to be wondered at.”</a:t>
            </a:r>
          </a:p>
          <a:p>
            <a:r>
              <a:rPr lang="en-US" dirty="0" smtClean="0"/>
              <a:t>Shakespeare - </a:t>
            </a:r>
            <a:r>
              <a:rPr lang="en-US" i="1" dirty="0" smtClean="0"/>
              <a:t>The Tempest</a:t>
            </a:r>
          </a:p>
          <a:p>
            <a:pPr lvl="1"/>
            <a:r>
              <a:rPr lang="en-US" dirty="0" smtClean="0"/>
              <a:t>Daughter of Prospero</a:t>
            </a:r>
          </a:p>
          <a:p>
            <a:pPr lvl="1"/>
            <a:r>
              <a:rPr lang="en-US" dirty="0" smtClean="0"/>
              <a:t>Secluded on enchanted isle, free from evils of the world.</a:t>
            </a:r>
          </a:p>
          <a:p>
            <a:pPr lvl="1"/>
            <a:r>
              <a:rPr lang="en-US" dirty="0" smtClean="0"/>
              <a:t>“O Brave New World!”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 &amp; Syntax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345</TotalTime>
  <Words>1102</Words>
  <Application>Microsoft Office PowerPoint</Application>
  <PresentationFormat>On-screen Show (4:3)</PresentationFormat>
  <Paragraphs>218</Paragraphs>
  <Slides>34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Foundry</vt:lpstr>
      <vt:lpstr>Miranda</vt:lpstr>
      <vt:lpstr>Outline</vt:lpstr>
      <vt:lpstr>History</vt:lpstr>
      <vt:lpstr>SASL</vt:lpstr>
      <vt:lpstr>KRC</vt:lpstr>
      <vt:lpstr>Miranda</vt:lpstr>
      <vt:lpstr>Miranda</vt:lpstr>
      <vt:lpstr>Why “Miranda”?</vt:lpstr>
      <vt:lpstr>Grammar &amp; Syntax</vt:lpstr>
      <vt:lpstr>Purely Functional</vt:lpstr>
      <vt:lpstr>Lists and Tuples</vt:lpstr>
      <vt:lpstr>Lists and Tuples</vt:lpstr>
      <vt:lpstr>Lists and Tuples</vt:lpstr>
      <vt:lpstr>List Building Shortcuts</vt:lpstr>
      <vt:lpstr>List Building Shortcuts</vt:lpstr>
      <vt:lpstr>List Building Shortcuts</vt:lpstr>
      <vt:lpstr>Functional Language Properties</vt:lpstr>
      <vt:lpstr>Functional Language Properties</vt:lpstr>
      <vt:lpstr>Functional Language Properties</vt:lpstr>
      <vt:lpstr>Functional Language Properties</vt:lpstr>
      <vt:lpstr>Functional Language Properties</vt:lpstr>
      <vt:lpstr>Functional Language Properties</vt:lpstr>
      <vt:lpstr>Functional Language Properties</vt:lpstr>
      <vt:lpstr>Functional Language Properties</vt:lpstr>
      <vt:lpstr>Functional Language Properties</vt:lpstr>
      <vt:lpstr>Functional Language Properties</vt:lpstr>
      <vt:lpstr>Examples</vt:lpstr>
      <vt:lpstr>Example - Fibonacci</vt:lpstr>
      <vt:lpstr>Example - Quicksort</vt:lpstr>
      <vt:lpstr>Advantages/Disadvantages</vt:lpstr>
      <vt:lpstr>Advantages</vt:lpstr>
      <vt:lpstr>Disadvantages</vt:lpstr>
      <vt:lpstr>Conclusion</vt:lpstr>
      <vt:lpstr>Miranda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Miranda</dc:title>
  <dc:creator>Joshua L. Campbell</dc:creator>
  <cp:lastModifiedBy>Joshua L. Campbell</cp:lastModifiedBy>
  <cp:revision>38</cp:revision>
  <dcterms:created xsi:type="dcterms:W3CDTF">2009-07-14T13:28:08Z</dcterms:created>
  <dcterms:modified xsi:type="dcterms:W3CDTF">2009-07-15T15:51:33Z</dcterms:modified>
</cp:coreProperties>
</file>