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6" r:id="rId2"/>
    <p:sldId id="280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6" r:id="rId14"/>
    <p:sldId id="283" r:id="rId15"/>
    <p:sldId id="284" r:id="rId16"/>
    <p:sldId id="285" r:id="rId17"/>
    <p:sldId id="287" r:id="rId18"/>
    <p:sldId id="288" r:id="rId19"/>
    <p:sldId id="267" r:id="rId20"/>
    <p:sldId id="257" r:id="rId21"/>
    <p:sldId id="258" r:id="rId22"/>
    <p:sldId id="259" r:id="rId23"/>
    <p:sldId id="260" r:id="rId24"/>
    <p:sldId id="262" r:id="rId25"/>
    <p:sldId id="263" r:id="rId26"/>
    <p:sldId id="264" r:id="rId27"/>
    <p:sldId id="265" r:id="rId28"/>
    <p:sldId id="266" r:id="rId29"/>
    <p:sldId id="289" r:id="rId30"/>
    <p:sldId id="27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94660"/>
  </p:normalViewPr>
  <p:slideViewPr>
    <p:cSldViewPr>
      <p:cViewPr varScale="1">
        <p:scale>
          <a:sx n="74" d="100"/>
          <a:sy n="74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652F221-098C-44A3-B128-E34CC5867F0C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F5C6FAF-FD81-4CD6-B1D2-FB5325D8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3964A2-D9FE-4B65-88D9-DA367B8C4A2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05F8B-D686-4219-9B01-D0813EA34C60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4A3E-A95E-42DB-8A0B-9A4BFCE34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B551-6395-4CD9-891F-A946FAFC26F3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4D71C-4441-466A-853B-3A6CE26F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CFF7-64A3-4C7C-A022-DE4D606B780B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742F-012C-42A6-BD6F-2DB449DBD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1C392-76C9-4BE7-AADE-1893B7E59FF4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11BA7-1320-4CFD-B7F1-10602A14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8AC3-4A23-4AA0-8577-ABC2B7D5C453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7D85-68AD-432B-80A4-733576175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8A41-91A1-4E33-8067-A3D883C81C04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BB29-4EE8-4762-869E-CB8870AD1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3232-BF00-40D2-8145-5A9084449298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47A6F-9276-4C0D-8D88-EBAC5B02A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3C581-4702-4D02-B05C-5480C369D683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439F-9A10-44AE-9AFC-E833CBFFA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83711-A355-4CB1-89A2-10CD06AA4BDB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B6700-DEFA-488E-AB85-080322990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5DB2-8CE8-46C2-BE3C-592E5AFE4C37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C848-F34B-48B5-96C9-53CA05B6B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B549B-6095-4F60-98BA-CE62764F52DA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3725F-A3AA-4D65-B960-2EA261326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E22E3F-3DEE-4652-98A1-2AD45D2F0D25}" type="datetimeFigureOut">
              <a:rPr lang="en-US"/>
              <a:pPr>
                <a:defRPr/>
              </a:pPr>
              <a:t>7/12/2009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F364E-C564-4420-A15D-164F45D77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7" r:id="rId2"/>
    <p:sldLayoutId id="2147483796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7" r:id="rId9"/>
    <p:sldLayoutId id="2147483793" r:id="rId10"/>
    <p:sldLayoutId id="21474837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Occam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mtClean="0"/>
              <a:t>Jason Miller</a:t>
            </a:r>
          </a:p>
          <a:p>
            <a:pPr marR="0" eaLnBrk="1" hangingPunct="1"/>
            <a:r>
              <a:rPr lang="en-US" smtClean="0"/>
              <a:t>Justin Doll</a:t>
            </a:r>
          </a:p>
          <a:p>
            <a:pPr marR="0" eaLnBrk="1" hangingPunct="1"/>
            <a:r>
              <a:rPr lang="en-US" smtClean="0"/>
              <a:t>Chantelle Erasmus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Occam-∏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Implemented in later versions of the Kent Retargetable occam Compiler. (KRoC)</a:t>
            </a:r>
          </a:p>
          <a:p>
            <a:endParaRPr lang="en-US" smtClean="0"/>
          </a:p>
          <a:p>
            <a:r>
              <a:rPr lang="en-US" smtClean="0"/>
              <a:t>Implements ideas inspired by Pi-Calculus.</a:t>
            </a:r>
          </a:p>
          <a:p>
            <a:endParaRPr lang="en-US" smtClean="0"/>
          </a:p>
          <a:p>
            <a:r>
              <a:rPr lang="en-US" smtClean="0"/>
              <a:t>New features include:</a:t>
            </a:r>
          </a:p>
          <a:p>
            <a:pPr lvl="1"/>
            <a:r>
              <a:rPr lang="en-US" smtClean="0"/>
              <a:t>Nested Protocols.</a:t>
            </a:r>
          </a:p>
          <a:p>
            <a:pPr lvl="1"/>
            <a:r>
              <a:rPr lang="en-US" smtClean="0"/>
              <a:t>Recursion.</a:t>
            </a:r>
          </a:p>
          <a:p>
            <a:pPr lvl="1"/>
            <a:r>
              <a:rPr lang="en-US" smtClean="0"/>
              <a:t>Array constructors.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Pi-Calculus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Developed by Robin Milner, Joachim Parrow, and David Walker.</a:t>
            </a:r>
          </a:p>
          <a:p>
            <a:endParaRPr lang="en-US" smtClean="0"/>
          </a:p>
          <a:p>
            <a:r>
              <a:rPr lang="en-US" smtClean="0"/>
              <a:t>Extension to the process calculus, CCS (Calculus of Communicating Systems).</a:t>
            </a:r>
          </a:p>
          <a:p>
            <a:endParaRPr lang="en-US" smtClean="0"/>
          </a:p>
          <a:p>
            <a:r>
              <a:rPr lang="en-US" smtClean="0"/>
              <a:t>Attempts to describe concurrent computations whose configuration may change during computation.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smtClean="0"/>
              <a:t>More Pi!   </a:t>
            </a:r>
            <a:r>
              <a:rPr lang="en-US" sz="2400" smtClean="0"/>
              <a:t>(“A Small Example” from Wikipedia.org)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2438400"/>
            <a:ext cx="7173913" cy="474663"/>
          </a:xfrm>
          <a:noFill/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657600"/>
            <a:ext cx="5588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own Arrow 6"/>
          <p:cNvSpPr/>
          <p:nvPr/>
        </p:nvSpPr>
        <p:spPr>
          <a:xfrm>
            <a:off x="4114800" y="29718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4953000"/>
            <a:ext cx="41148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4114800" y="42672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1143000" y="1905000"/>
            <a:ext cx="662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channel name </a:t>
            </a:r>
            <a:r>
              <a:rPr lang="en-US" i="1"/>
              <a:t>x</a:t>
            </a:r>
            <a:r>
              <a:rPr lang="en-US"/>
              <a:t> is only known by the first two components.</a:t>
            </a:r>
          </a:p>
        </p:txBody>
      </p:sp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0" y="2971800"/>
            <a:ext cx="403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first two components are able to communicate on the channel </a:t>
            </a:r>
            <a:r>
              <a:rPr lang="en-US" i="1"/>
              <a:t>x</a:t>
            </a:r>
            <a:r>
              <a:rPr lang="en-US"/>
              <a:t>, and</a:t>
            </a:r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4876800" y="29718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name </a:t>
            </a:r>
            <a:r>
              <a:rPr lang="en-US" i="1"/>
              <a:t>z</a:t>
            </a:r>
            <a:r>
              <a:rPr lang="en-US"/>
              <a:t> becomes bound to </a:t>
            </a:r>
            <a:r>
              <a:rPr lang="en-US" i="1"/>
              <a:t>y</a:t>
            </a:r>
            <a:r>
              <a:rPr lang="en-US"/>
              <a:t>. The continuation of the process is therefore</a:t>
            </a:r>
          </a:p>
        </p:txBody>
      </p:sp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0" y="4114800"/>
            <a:ext cx="403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Note that the remaining </a:t>
            </a:r>
            <a:r>
              <a:rPr lang="en-US" i="1"/>
              <a:t>y</a:t>
            </a:r>
            <a:r>
              <a:rPr lang="en-US"/>
              <a:t> is not affected because it is defined in an</a:t>
            </a:r>
          </a:p>
          <a:p>
            <a:r>
              <a:rPr lang="en-US"/>
              <a:t>inner scope. The second and third parallel</a:t>
            </a:r>
          </a:p>
        </p:txBody>
      </p:sp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4572000" y="41148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components can now communicate on the channel name </a:t>
            </a:r>
            <a:r>
              <a:rPr lang="en-US" i="1"/>
              <a:t>z</a:t>
            </a:r>
            <a:r>
              <a:rPr lang="en-US"/>
              <a:t>, and the name </a:t>
            </a:r>
            <a:r>
              <a:rPr lang="en-US" i="1"/>
              <a:t>v</a:t>
            </a:r>
            <a:r>
              <a:rPr lang="en-US"/>
              <a:t> becomes bound to </a:t>
            </a:r>
            <a:r>
              <a:rPr lang="en-US" i="1"/>
              <a:t>x</a:t>
            </a:r>
            <a:r>
              <a:rPr lang="en-US"/>
              <a:t>. The continuation of the process 			is now</a:t>
            </a:r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609600" y="5638800"/>
            <a:ext cx="7696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Note that since the local name </a:t>
            </a:r>
            <a:r>
              <a:rPr lang="en-US" i="1"/>
              <a:t>x</a:t>
            </a:r>
            <a:r>
              <a:rPr lang="en-US"/>
              <a:t> has been output, the scope of </a:t>
            </a:r>
            <a:r>
              <a:rPr lang="en-US" i="1"/>
              <a:t>x</a:t>
            </a:r>
            <a:r>
              <a:rPr lang="en-US"/>
              <a:t> is extended to cover the third component as well. Finally, the channel </a:t>
            </a:r>
            <a:r>
              <a:rPr lang="en-US" i="1"/>
              <a:t>x</a:t>
            </a:r>
            <a:r>
              <a:rPr lang="en-US"/>
              <a:t> can be used for sending the name </a:t>
            </a:r>
            <a:r>
              <a:rPr lang="en-US" i="1"/>
              <a:t>x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905000"/>
            <a:ext cx="7772400" cy="136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" bIns="0" numCol="1" anchor="b" anchorCtr="0" compatLnSpc="1">
            <a:prstTxWarp prst="textNoShape">
              <a:avLst/>
            </a:prstTxWarp>
            <a:normAutofit fontScale="85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noProof="0" dirty="0" smtClean="0">
                <a:ln>
                  <a:noFill/>
                </a:ln>
                <a:solidFill>
                  <a:srgbClr val="4CE4A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CSP and the Producer/Consumer Problem</a:t>
            </a:r>
            <a:endParaRPr kumimoji="0" lang="en-US" sz="5600" b="1" i="0" u="none" strike="noStrike" kern="1200" cap="none" spc="0" normalizeH="0" noProof="0" dirty="0">
              <a:ln>
                <a:noFill/>
              </a:ln>
              <a:solidFill>
                <a:srgbClr val="4CE4AD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CSP (Communicating Sequential Process) first described in 1978 by C. A. R. Hoare</a:t>
            </a:r>
          </a:p>
          <a:p>
            <a:r>
              <a:rPr lang="en-US" dirty="0" smtClean="0"/>
              <a:t>Part of mathematical theories of concurrency</a:t>
            </a:r>
          </a:p>
          <a:p>
            <a:r>
              <a:rPr lang="en-US" dirty="0" smtClean="0"/>
              <a:t>Communication occurs through correspondence</a:t>
            </a:r>
          </a:p>
          <a:p>
            <a:r>
              <a:rPr lang="en-US" dirty="0" smtClean="0"/>
              <a:t>I/O procedures  synchronized</a:t>
            </a:r>
          </a:p>
          <a:p>
            <a:r>
              <a:rPr lang="en-US" dirty="0" smtClean="0"/>
              <a:t>First command executed not completed until corresponding command is executed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Commands:</a:t>
            </a:r>
          </a:p>
          <a:p>
            <a:pPr lvl="1"/>
            <a:r>
              <a:rPr lang="en-US" dirty="0" smtClean="0"/>
              <a:t>Input: &lt;source process&gt; </a:t>
            </a:r>
            <a:r>
              <a:rPr lang="en-US" b="1" dirty="0" smtClean="0"/>
              <a:t>?</a:t>
            </a:r>
            <a:r>
              <a:rPr lang="en-US" dirty="0" smtClean="0"/>
              <a:t> &lt;target variable&gt;</a:t>
            </a:r>
          </a:p>
          <a:p>
            <a:pPr lvl="1"/>
            <a:r>
              <a:rPr lang="en-US" dirty="0" smtClean="0"/>
              <a:t>Output: &lt;destination process&gt; </a:t>
            </a:r>
            <a:r>
              <a:rPr lang="en-US" b="1" dirty="0" smtClean="0"/>
              <a:t>!</a:t>
            </a:r>
            <a:r>
              <a:rPr lang="en-US" dirty="0" smtClean="0"/>
              <a:t> &lt;expression&gt;</a:t>
            </a:r>
          </a:p>
          <a:p>
            <a:endParaRPr lang="en-US" dirty="0" smtClean="0"/>
          </a:p>
          <a:p>
            <a:r>
              <a:rPr lang="en-US" dirty="0" smtClean="0"/>
              <a:t>Concurrent/Parallel  Commands:</a:t>
            </a:r>
          </a:p>
          <a:p>
            <a:pPr lvl="1"/>
            <a:r>
              <a:rPr lang="en-US" dirty="0" smtClean="0"/>
              <a:t>Parallel: &lt;process&gt; (</a:t>
            </a:r>
            <a:r>
              <a:rPr lang="en-US" b="1" dirty="0" smtClean="0"/>
              <a:t>||</a:t>
            </a:r>
            <a:r>
              <a:rPr lang="en-US" dirty="0" smtClean="0"/>
              <a:t> &lt;process&gt;)*</a:t>
            </a:r>
          </a:p>
          <a:p>
            <a:pPr lvl="1"/>
            <a:r>
              <a:rPr lang="en-US" dirty="0" smtClean="0"/>
              <a:t>[ proc</a:t>
            </a:r>
            <a:r>
              <a:rPr lang="en-US" baseline="-25000" dirty="0" smtClean="0"/>
              <a:t>1</a:t>
            </a:r>
            <a:r>
              <a:rPr lang="en-US" dirty="0" smtClean="0"/>
              <a:t> || proc</a:t>
            </a:r>
            <a:r>
              <a:rPr lang="en-US" baseline="-25000" dirty="0" smtClean="0"/>
              <a:t>2</a:t>
            </a:r>
            <a:r>
              <a:rPr lang="en-US" dirty="0" smtClean="0"/>
              <a:t> || … || </a:t>
            </a:r>
            <a:r>
              <a:rPr lang="en-US" dirty="0" err="1" smtClean="0"/>
              <a:t>proc</a:t>
            </a:r>
            <a:r>
              <a:rPr lang="en-US" baseline="-25000" dirty="0" err="1" smtClean="0"/>
              <a:t>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* = repetitive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Guarded Commands:</a:t>
            </a:r>
          </a:p>
          <a:p>
            <a:pPr lvl="1"/>
            <a:r>
              <a:rPr lang="en-US" i="1" dirty="0" smtClean="0"/>
              <a:t>G → CL </a:t>
            </a:r>
            <a:r>
              <a:rPr lang="en-US" dirty="0" smtClean="0"/>
              <a:t>(</a:t>
            </a:r>
            <a:r>
              <a:rPr lang="en-US" i="1" dirty="0" smtClean="0"/>
              <a:t>G </a:t>
            </a:r>
            <a:r>
              <a:rPr lang="en-US" dirty="0" smtClean="0"/>
              <a:t>is guard</a:t>
            </a:r>
            <a:r>
              <a:rPr lang="en-US" i="1" dirty="0" smtClean="0"/>
              <a:t>, CL is </a:t>
            </a:r>
            <a:r>
              <a:rPr lang="en-US" dirty="0" smtClean="0"/>
              <a:t>list of commands)</a:t>
            </a:r>
          </a:p>
          <a:p>
            <a:pPr lvl="1"/>
            <a:r>
              <a:rPr lang="en-US" dirty="0" smtClean="0"/>
              <a:t>Execute CL consecutively  when the execution of  G is successful</a:t>
            </a:r>
          </a:p>
          <a:p>
            <a:endParaRPr lang="en-US" dirty="0" smtClean="0"/>
          </a:p>
          <a:p>
            <a:r>
              <a:rPr lang="en-US" dirty="0" smtClean="0"/>
              <a:t>Alternative  Commands:</a:t>
            </a:r>
          </a:p>
          <a:p>
            <a:pPr lvl="1"/>
            <a:r>
              <a:rPr lang="en-US" i="1" dirty="0" smtClean="0"/>
              <a:t>G</a:t>
            </a:r>
            <a:r>
              <a:rPr lang="en-US" i="1" baseline="-25000" dirty="0" smtClean="0"/>
              <a:t>1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1</a:t>
            </a:r>
            <a:r>
              <a:rPr lang="en-US" i="1" dirty="0" smtClean="0"/>
              <a:t>       G</a:t>
            </a:r>
            <a:r>
              <a:rPr lang="en-US" i="1" baseline="-25000" dirty="0" smtClean="0"/>
              <a:t>2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2</a:t>
            </a:r>
            <a:r>
              <a:rPr lang="en-US" i="1" dirty="0" smtClean="0"/>
              <a:t>       …       G</a:t>
            </a:r>
            <a:r>
              <a:rPr lang="en-US" i="1" baseline="-25000" dirty="0" smtClean="0"/>
              <a:t>n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n</a:t>
            </a:r>
          </a:p>
          <a:p>
            <a:pPr lvl="1"/>
            <a:r>
              <a:rPr lang="en-US" dirty="0" smtClean="0"/>
              <a:t>One element of alternative command executed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4724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4724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Repetitive Commands:</a:t>
            </a:r>
          </a:p>
          <a:p>
            <a:pPr lvl="1"/>
            <a:r>
              <a:rPr lang="en-US" dirty="0" smtClean="0"/>
              <a:t>*[</a:t>
            </a:r>
            <a:r>
              <a:rPr lang="en-US" i="1" dirty="0" smtClean="0"/>
              <a:t>G</a:t>
            </a:r>
            <a:r>
              <a:rPr lang="en-US" i="1" baseline="-25000" dirty="0" smtClean="0"/>
              <a:t>1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1</a:t>
            </a:r>
            <a:r>
              <a:rPr lang="en-US" i="1" dirty="0" smtClean="0"/>
              <a:t>       G</a:t>
            </a:r>
            <a:r>
              <a:rPr lang="en-US" i="1" baseline="-25000" dirty="0" smtClean="0"/>
              <a:t>2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2</a:t>
            </a:r>
            <a:r>
              <a:rPr lang="en-US" i="1" dirty="0" smtClean="0"/>
              <a:t>       …       G</a:t>
            </a:r>
            <a:r>
              <a:rPr lang="en-US" i="1" baseline="-25000" dirty="0" smtClean="0"/>
              <a:t>n</a:t>
            </a:r>
            <a:r>
              <a:rPr lang="en-US" i="1" dirty="0" smtClean="0"/>
              <a:t> → CL</a:t>
            </a:r>
            <a:r>
              <a:rPr lang="en-US" i="1" baseline="-25000" dirty="0" smtClean="0"/>
              <a:t>n</a:t>
            </a:r>
            <a:r>
              <a:rPr lang="en-US" dirty="0" smtClean="0"/>
              <a:t>]</a:t>
            </a:r>
            <a:endParaRPr lang="en-US" baseline="-25000" dirty="0" smtClean="0"/>
          </a:p>
          <a:p>
            <a:pPr lvl="1"/>
            <a:r>
              <a:rPr lang="en-US" dirty="0" smtClean="0"/>
              <a:t>Execute alternative command while successful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2514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43400" y="2514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CSP:</a:t>
            </a:r>
          </a:p>
          <a:p>
            <a:pPr lvl="1"/>
            <a:r>
              <a:rPr lang="en-US" dirty="0" smtClean="0"/>
              <a:t>Process Consumer</a:t>
            </a:r>
          </a:p>
          <a:p>
            <a:pPr lvl="2">
              <a:buNone/>
            </a:pPr>
            <a:r>
              <a:rPr lang="en-US" dirty="0" smtClean="0"/>
              <a:t>	bounded-</a:t>
            </a:r>
            <a:r>
              <a:rPr lang="en-US" dirty="0" err="1" smtClean="0"/>
              <a:t>buffer!more</a:t>
            </a:r>
            <a:r>
              <a:rPr lang="en-US" dirty="0" smtClean="0"/>
              <a:t>(); bounded-</a:t>
            </a:r>
            <a:r>
              <a:rPr lang="en-US" dirty="0" err="1" smtClean="0"/>
              <a:t>buffer?q</a:t>
            </a:r>
            <a:endParaRPr lang="en-US" dirty="0" smtClean="0"/>
          </a:p>
          <a:p>
            <a:pPr lvl="1"/>
            <a:r>
              <a:rPr lang="en-US" dirty="0" smtClean="0"/>
              <a:t>Process Producer</a:t>
            </a:r>
          </a:p>
          <a:p>
            <a:pPr lvl="2">
              <a:buNone/>
            </a:pPr>
            <a:r>
              <a:rPr lang="en-US" dirty="0" smtClean="0"/>
              <a:t>	bounded-</a:t>
            </a:r>
            <a:r>
              <a:rPr lang="en-US" dirty="0" err="1" smtClean="0"/>
              <a:t>buffer!p</a:t>
            </a:r>
            <a:endParaRPr lang="en-US" dirty="0" smtClean="0"/>
          </a:p>
          <a:p>
            <a:pPr lvl="1"/>
            <a:r>
              <a:rPr lang="en-US" dirty="0" smtClean="0"/>
              <a:t>Process bounded-buffer</a:t>
            </a:r>
          </a:p>
          <a:p>
            <a:pPr lvl="2">
              <a:buNone/>
            </a:pPr>
            <a:r>
              <a:rPr lang="en-US" dirty="0" smtClean="0"/>
              <a:t>	pool: 0…9 of buffer;</a:t>
            </a:r>
          </a:p>
          <a:p>
            <a:pPr lvl="2">
              <a:buNone/>
            </a:pPr>
            <a:r>
              <a:rPr lang="en-US" dirty="0" smtClean="0"/>
              <a:t>	in, out: integer</a:t>
            </a:r>
          </a:p>
          <a:p>
            <a:pPr lvl="2">
              <a:buNone/>
            </a:pPr>
            <a:r>
              <a:rPr lang="en-US" dirty="0" smtClean="0"/>
              <a:t>	* [in &lt; out + 10; producer? Pool (in mod 10) -&gt; in := in + 1;</a:t>
            </a:r>
          </a:p>
          <a:p>
            <a:pPr lvl="2">
              <a:buNone/>
            </a:pPr>
            <a:r>
              <a:rPr lang="en-US" dirty="0" smtClean="0"/>
              <a:t>          out &lt; in; </a:t>
            </a:r>
            <a:r>
              <a:rPr lang="en-US" dirty="0" err="1" smtClean="0"/>
              <a:t>consumer?more</a:t>
            </a:r>
            <a:r>
              <a:rPr lang="en-US" dirty="0" smtClean="0"/>
              <a:t>() -&gt; consumer! Pool (out mod  10); out := out + 1]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5715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smtClean="0"/>
              <a:t>Syntax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History</a:t>
            </a:r>
          </a:p>
          <a:p>
            <a:pPr lvl="1"/>
            <a:r>
              <a:rPr lang="en-US" sz="1800" dirty="0" smtClean="0"/>
              <a:t>Design.</a:t>
            </a:r>
          </a:p>
          <a:p>
            <a:pPr lvl="1"/>
            <a:r>
              <a:rPr lang="en-US" sz="1800" dirty="0" smtClean="0"/>
              <a:t>Occam 1 through Occam-∏</a:t>
            </a:r>
          </a:p>
          <a:p>
            <a:pPr lvl="1"/>
            <a:r>
              <a:rPr lang="en-US" sz="1800" dirty="0" smtClean="0"/>
              <a:t>Pi-Calculus</a:t>
            </a:r>
          </a:p>
          <a:p>
            <a:r>
              <a:rPr lang="en-US" sz="1800" dirty="0" smtClean="0"/>
              <a:t>Communicating Sequential Process (CSP)</a:t>
            </a:r>
          </a:p>
          <a:p>
            <a:pPr lvl="1"/>
            <a:r>
              <a:rPr lang="en-US" sz="1600" dirty="0" smtClean="0"/>
              <a:t>Introduction</a:t>
            </a:r>
          </a:p>
          <a:p>
            <a:pPr lvl="1"/>
            <a:r>
              <a:rPr lang="en-US" sz="1600" dirty="0" smtClean="0"/>
              <a:t>Notation</a:t>
            </a:r>
          </a:p>
          <a:p>
            <a:pPr lvl="1"/>
            <a:r>
              <a:rPr lang="en-US" sz="1600" dirty="0" smtClean="0"/>
              <a:t>Producer/Consumer Problem</a:t>
            </a:r>
            <a:endParaRPr lang="en-US" sz="1600" dirty="0" smtClean="0"/>
          </a:p>
          <a:p>
            <a:r>
              <a:rPr lang="en-US" sz="1800" dirty="0" smtClean="0"/>
              <a:t>Syntax</a:t>
            </a:r>
            <a:endParaRPr lang="en-US" sz="1800" dirty="0" smtClean="0"/>
          </a:p>
          <a:p>
            <a:pPr lvl="1"/>
            <a:r>
              <a:rPr lang="en-US" sz="1800" dirty="0" smtClean="0"/>
              <a:t>Processes</a:t>
            </a:r>
          </a:p>
          <a:p>
            <a:pPr lvl="1"/>
            <a:r>
              <a:rPr lang="en-US" sz="1800" dirty="0" smtClean="0"/>
              <a:t>Data Types</a:t>
            </a:r>
          </a:p>
          <a:p>
            <a:pPr lvl="1"/>
            <a:r>
              <a:rPr lang="en-US" sz="1800" dirty="0" smtClean="0"/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Primitive processes</a:t>
            </a:r>
          </a:p>
          <a:p>
            <a:pPr lvl="1" eaLnBrk="1" hangingPunct="1"/>
            <a:r>
              <a:rPr lang="en-US" dirty="0" smtClean="0"/>
              <a:t>Assignment		x := (y + 2)</a:t>
            </a:r>
          </a:p>
          <a:p>
            <a:pPr lvl="1" eaLnBrk="1" hangingPunct="1"/>
            <a:r>
              <a:rPr lang="en-US" dirty="0" smtClean="0"/>
              <a:t>Input			c ? x</a:t>
            </a:r>
          </a:p>
          <a:p>
            <a:pPr lvl="1" eaLnBrk="1" hangingPunct="1"/>
            <a:r>
              <a:rPr lang="en-US" dirty="0" smtClean="0"/>
              <a:t>Output			c ! y</a:t>
            </a:r>
          </a:p>
          <a:p>
            <a:pPr lvl="1" eaLnBrk="1" hangingPunct="1"/>
            <a:r>
              <a:rPr lang="en-US" dirty="0" smtClean="0"/>
              <a:t>Skip			</a:t>
            </a:r>
            <a:r>
              <a:rPr lang="en-US" dirty="0" err="1" smtClean="0"/>
              <a:t>SKIP</a:t>
            </a:r>
            <a:endParaRPr lang="en-US" dirty="0" smtClean="0"/>
          </a:p>
          <a:p>
            <a:pPr lvl="2" eaLnBrk="1" hangingPunct="1"/>
            <a:r>
              <a:rPr lang="en-US" dirty="0" smtClean="0"/>
              <a:t>The SKIP process does nothing and terminates</a:t>
            </a:r>
          </a:p>
          <a:p>
            <a:pPr lvl="1" eaLnBrk="1" hangingPunct="1"/>
            <a:r>
              <a:rPr lang="en-US" dirty="0" smtClean="0"/>
              <a:t>Stop			</a:t>
            </a:r>
            <a:r>
              <a:rPr lang="en-US" dirty="0" err="1" smtClean="0"/>
              <a:t>STOP</a:t>
            </a:r>
            <a:endParaRPr lang="en-US" dirty="0" smtClean="0"/>
          </a:p>
          <a:p>
            <a:pPr lvl="2" eaLnBrk="1" hangingPunct="1"/>
            <a:r>
              <a:rPr lang="en-US" dirty="0" smtClean="0"/>
              <a:t>The STOP process does nothing but never 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495800" y="2087563"/>
            <a:ext cx="3962400" cy="4389437"/>
          </a:xfrm>
        </p:spPr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/>
            <a:r>
              <a:rPr lang="en-US" sz="2000" smtClean="0"/>
              <a:t>occam provides IF, CASE and WHILE process constructors</a:t>
            </a:r>
          </a:p>
          <a:p>
            <a:pPr lvl="1" eaLnBrk="1" hangingPunct="1"/>
            <a:endParaRPr lang="en-US" sz="2000" smtClean="0"/>
          </a:p>
          <a:p>
            <a:pPr lvl="1" eaLnBrk="1" hangingPunct="1"/>
            <a:r>
              <a:rPr lang="en-US" smtClean="0"/>
              <a:t>WHILE</a:t>
            </a:r>
          </a:p>
          <a:p>
            <a:pPr lvl="2" eaLnBrk="1" hangingPunct="1"/>
            <a:r>
              <a:rPr lang="en-US" smtClean="0"/>
              <a:t>Ex: </a:t>
            </a:r>
            <a:r>
              <a:rPr lang="en-US" sz="1600" smtClean="0"/>
              <a:t>WHILE (x &lt; 20) 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en-US" sz="1600" smtClean="0"/>
              <a:t>	SEQ 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en-US" sz="1600" smtClean="0"/>
              <a:t>		do.something (x) 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en-US" sz="1600" smtClean="0"/>
              <a:t>		x := (x + 1)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09600" y="2087563"/>
            <a:ext cx="3962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Constructing processes</a:t>
            </a: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400" dirty="0">
                <a:latin typeface="+mn-lt"/>
                <a:cs typeface="+mn-cs"/>
              </a:rPr>
              <a:t>SEQ (sequential)</a:t>
            </a:r>
          </a:p>
          <a:p>
            <a:pPr lvl="2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/>
            </a:pPr>
            <a:r>
              <a:rPr lang="en-US" sz="2100" dirty="0">
                <a:latin typeface="+mn-lt"/>
                <a:cs typeface="+mn-cs"/>
              </a:rPr>
              <a:t>Ex: </a:t>
            </a:r>
            <a:r>
              <a:rPr lang="pt-BR" sz="1600" dirty="0">
                <a:latin typeface="+mn-lt"/>
                <a:cs typeface="+mn-cs"/>
              </a:rPr>
              <a:t>SEQ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pt-BR" sz="1600" dirty="0">
                <a:latin typeface="+mn-lt"/>
                <a:cs typeface="+mn-cs"/>
              </a:rPr>
              <a:t>	x := 10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pt-BR" sz="1600" dirty="0">
                <a:latin typeface="+mn-lt"/>
                <a:cs typeface="+mn-cs"/>
              </a:rPr>
              <a:t>	d ! x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pt-BR" sz="1600" dirty="0">
                <a:latin typeface="+mn-lt"/>
                <a:cs typeface="+mn-cs"/>
              </a:rPr>
              <a:t>	c ? x </a:t>
            </a:r>
            <a:endParaRPr lang="en-US" sz="1600" dirty="0">
              <a:latin typeface="+mn-lt"/>
              <a:cs typeface="+mn-cs"/>
            </a:endParaRP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sz="2400" dirty="0">
                <a:latin typeface="+mn-lt"/>
                <a:cs typeface="+mn-cs"/>
              </a:rPr>
              <a:t>PAR (parallel)</a:t>
            </a:r>
          </a:p>
          <a:p>
            <a:pPr lvl="2"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/>
            </a:pPr>
            <a:r>
              <a:rPr lang="en-US" sz="2100" dirty="0">
                <a:latin typeface="+mn-lt"/>
                <a:cs typeface="+mn-cs"/>
              </a:rPr>
              <a:t>Ex: </a:t>
            </a:r>
            <a:r>
              <a:rPr lang="es-ES" sz="1600" dirty="0">
                <a:latin typeface="+mn-lt"/>
                <a:cs typeface="+mn-cs"/>
              </a:rPr>
              <a:t>PAR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es-ES" sz="1600" dirty="0">
                <a:latin typeface="+mn-lt"/>
                <a:cs typeface="+mn-cs"/>
              </a:rPr>
              <a:t>	c ! x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es-ES" sz="1600" dirty="0">
                <a:latin typeface="+mn-lt"/>
                <a:cs typeface="+mn-cs"/>
              </a:rPr>
              <a:t>	d ? y </a:t>
            </a:r>
          </a:p>
          <a:p>
            <a:pPr marL="1462088" lvl="4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None/>
              <a:defRPr/>
            </a:pPr>
            <a:r>
              <a:rPr lang="es-ES" sz="1600" dirty="0">
                <a:latin typeface="+mn-lt"/>
                <a:cs typeface="+mn-cs"/>
              </a:rPr>
              <a:t>	a := b </a:t>
            </a:r>
            <a:endParaRPr lang="en-US" sz="1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Types/Declarations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41837"/>
          </a:xfrm>
        </p:spPr>
        <p:txBody>
          <a:bodyPr/>
          <a:lstStyle/>
          <a:p>
            <a:pPr eaLnBrk="1" hangingPunct="1"/>
            <a:r>
              <a:rPr lang="en-US" smtClean="0"/>
              <a:t>Primitive types:</a:t>
            </a:r>
          </a:p>
          <a:p>
            <a:pPr lvl="1" eaLnBrk="1" hangingPunct="1"/>
            <a:r>
              <a:rPr lang="en-US" sz="1600" smtClean="0"/>
              <a:t>BOOL		 boolean TRUE or FALSE</a:t>
            </a:r>
          </a:p>
          <a:p>
            <a:pPr lvl="1" eaLnBrk="1" hangingPunct="1"/>
            <a:r>
              <a:rPr lang="en-US" sz="1600" smtClean="0"/>
              <a:t>BYTE		 8-bit unsigned integer quantity</a:t>
            </a:r>
          </a:p>
          <a:p>
            <a:pPr lvl="1" eaLnBrk="1" hangingPunct="1"/>
            <a:r>
              <a:rPr lang="en-US" sz="1600" smtClean="0"/>
              <a:t>INT		 word-sized signed integer</a:t>
            </a:r>
          </a:p>
          <a:p>
            <a:pPr lvl="1" eaLnBrk="1" hangingPunct="1"/>
            <a:r>
              <a:rPr lang="en-US" sz="1600" smtClean="0"/>
              <a:t>INT16		 16-bit signed integer</a:t>
            </a:r>
          </a:p>
          <a:p>
            <a:pPr lvl="1" eaLnBrk="1" hangingPunct="1"/>
            <a:r>
              <a:rPr lang="en-US" sz="1600" smtClean="0"/>
              <a:t>INT32		 32-bit signed integer</a:t>
            </a:r>
          </a:p>
          <a:p>
            <a:pPr lvl="1" eaLnBrk="1" hangingPunct="1"/>
            <a:r>
              <a:rPr lang="en-US" sz="1600" smtClean="0"/>
              <a:t>INT64		 64-bit signed integer</a:t>
            </a:r>
          </a:p>
          <a:p>
            <a:pPr lvl="1" eaLnBrk="1" hangingPunct="1"/>
            <a:r>
              <a:rPr lang="en-US" sz="1600" smtClean="0"/>
              <a:t>REAL32		 32-bit IEEE floating-point number</a:t>
            </a:r>
          </a:p>
          <a:p>
            <a:pPr lvl="1" eaLnBrk="1" hangingPunct="1"/>
            <a:r>
              <a:rPr lang="en-US" sz="1600" smtClean="0"/>
              <a:t>REAL64		 64-bit IEEE floating-point number</a:t>
            </a:r>
          </a:p>
          <a:p>
            <a:pPr lvl="2" eaLnBrk="1" hangingPunct="1"/>
            <a:r>
              <a:rPr lang="en-US" sz="1600" smtClean="0"/>
              <a:t>Declarations in occam occur before a process, and the end of a declaration is marked by ‘:’</a:t>
            </a:r>
          </a:p>
          <a:p>
            <a:pPr eaLnBrk="1" hangingPunct="1"/>
            <a:r>
              <a:rPr lang="en-US" sz="2000" smtClean="0"/>
              <a:t>Array Types</a:t>
            </a:r>
          </a:p>
          <a:p>
            <a:pPr lvl="1" eaLnBrk="1" hangingPunct="1"/>
            <a:r>
              <a:rPr lang="en-US" sz="1800" smtClean="0"/>
              <a:t>Ex:</a:t>
            </a:r>
          </a:p>
          <a:p>
            <a:pPr lvl="2" eaLnBrk="1" hangingPunct="1"/>
            <a:r>
              <a:rPr lang="en-US" sz="1400" smtClean="0"/>
              <a:t>[4]BYTE some.bytes:			-array of 4 bytes </a:t>
            </a:r>
          </a:p>
          <a:p>
            <a:pPr lvl="2" eaLnBrk="1" hangingPunct="1"/>
            <a:r>
              <a:rPr lang="en-US" sz="1400" smtClean="0"/>
              <a:t>[64][64][64]REAL64 matrix:		-64x64x64 array of real64s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Types/Declarations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70437"/>
          </a:xfrm>
        </p:spPr>
        <p:txBody>
          <a:bodyPr/>
          <a:lstStyle/>
          <a:p>
            <a:pPr eaLnBrk="1" hangingPunct="1"/>
            <a:r>
              <a:rPr lang="en-US" sz="2400" smtClean="0"/>
              <a:t>User-Defined Types</a:t>
            </a:r>
          </a:p>
          <a:p>
            <a:pPr lvl="1" eaLnBrk="1" hangingPunct="1"/>
            <a:r>
              <a:rPr lang="en-US" sz="1500" smtClean="0"/>
              <a:t>Primitive types, arrays and RECORD types can be used to form user-defined types. Ex:</a:t>
            </a:r>
          </a:p>
          <a:p>
            <a:pPr lvl="2" eaLnBrk="1" hangingPunct="1"/>
            <a:r>
              <a:rPr lang="en-US" sz="1400" smtClean="0"/>
              <a:t>DATA TYPE TAG.T IS INT64: </a:t>
            </a:r>
          </a:p>
          <a:p>
            <a:pPr lvl="1" eaLnBrk="1" hangingPunct="1"/>
            <a:r>
              <a:rPr lang="en-US" sz="1500" smtClean="0"/>
              <a:t>The RECORD type constructor allows the user to define structured types, Ex: </a:t>
            </a:r>
          </a:p>
          <a:p>
            <a:pPr lvl="2" eaLnBrk="1" hangingPunct="1"/>
            <a:r>
              <a:rPr lang="en-US" sz="1400" smtClean="0"/>
              <a:t>DATA TYPE MY.TYPE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400" smtClean="0"/>
              <a:t>	RECORD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400" smtClean="0"/>
              <a:t>	        INT16 some.int16: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400" smtClean="0"/>
              <a:t>	        INT32 some.int32: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400" smtClean="0"/>
              <a:t>	        [255]BYTE message: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400" smtClean="0"/>
              <a:t>	        BYTE len: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000" smtClean="0"/>
              <a:t>: </a:t>
            </a:r>
          </a:p>
          <a:p>
            <a:pPr lvl="1" eaLnBrk="1" hangingPunct="1"/>
            <a:r>
              <a:rPr lang="en-US" sz="1500" smtClean="0"/>
              <a:t>Fields within the record are accessed in a similar way to arrays (with square brackets). Ex:</a:t>
            </a:r>
          </a:p>
          <a:p>
            <a:pPr lvl="2" eaLnBrk="1" hangingPunct="1"/>
            <a:r>
              <a:rPr lang="en-US" sz="1400" smtClean="0"/>
              <a:t>MY.TYPE f: 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1400" smtClean="0"/>
              <a:t>	SEQ 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1400" smtClean="0"/>
              <a:t>	      f[some.int16] := 25052 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1400" smtClean="0"/>
              <a:t>	      f[len] := 5 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1400" smtClean="0"/>
              <a:t>	     [f[message] FOR f[len]] := "hello" </a:t>
            </a:r>
          </a:p>
          <a:p>
            <a:pPr lvl="2" eaLnBrk="1" hangingPunct="1"/>
            <a:endParaRPr lang="en-US" sz="1100" smtClean="0"/>
          </a:p>
          <a:p>
            <a:pPr lvl="1" eaLnBrk="1" hangingPunct="1"/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Types/Declarations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Protocol types</a:t>
            </a:r>
          </a:p>
          <a:p>
            <a:pPr lvl="1" eaLnBrk="1" hangingPunct="1"/>
            <a:r>
              <a:rPr lang="en-US" sz="1800" smtClean="0"/>
              <a:t>Protocol types are what can be communicated over channels</a:t>
            </a:r>
          </a:p>
          <a:p>
            <a:pPr lvl="1" eaLnBrk="1" hangingPunct="1"/>
            <a:r>
              <a:rPr lang="en-US" sz="1400" smtClean="0"/>
              <a:t>simple-protocol 	::= &lt;type&gt; 		// basic types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			|| &lt;type&lt;::&gt;type&gt; 	// counted-array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sequential-protocol 	::= simple-protocol [; simple-protocol [ ... ]]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tagged-protocol 	::= CASE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			          &lt;tag0&gt; [; sequential-protocol]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			          &lt;tag1&gt; [; sequential-protocol]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			          ...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protocol 		::= sequential-protocol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400" smtClean="0"/>
              <a:t>				|| tagged-protocol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Protocol types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Simple/Sequential Examples:</a:t>
            </a:r>
          </a:p>
          <a:p>
            <a:pPr lvl="2" eaLnBrk="1" hangingPunct="1"/>
            <a:r>
              <a:rPr lang="en-US" sz="1100" smtClean="0"/>
              <a:t>PROTOCOL ADDR IS INT: 			-- simple protocol ADDR </a:t>
            </a:r>
          </a:p>
          <a:p>
            <a:pPr lvl="2" eaLnBrk="1" hangingPunct="1"/>
            <a:r>
              <a:rPr lang="en-US" sz="1100" smtClean="0"/>
              <a:t>PROTOCOL PACKET IS INT::[]BYTE: 		-- INT counted array of BYTEs </a:t>
            </a:r>
          </a:p>
          <a:p>
            <a:pPr lvl="2" eaLnBrk="1" hangingPunct="1"/>
            <a:r>
              <a:rPr lang="en-US" sz="1100" smtClean="0"/>
              <a:t>PROTOCOL COORD.3D IS REAL64; REAL64; REAL64:	-- 3 REAL64 values </a:t>
            </a:r>
          </a:p>
          <a:p>
            <a:pPr lvl="2" eaLnBrk="1" hangingPunct="1"/>
            <a:r>
              <a:rPr lang="en-US" sz="1100" smtClean="0"/>
              <a:t>PROTOCOL TAGGED.PACKET IS BYTE; INT::[]BYTE: 	-- BYTE followed by INT counted array of BYTEs</a:t>
            </a:r>
            <a:endParaRPr lang="en-US" sz="1800" smtClean="0"/>
          </a:p>
          <a:p>
            <a:pPr eaLnBrk="1" hangingPunct="1"/>
            <a:r>
              <a:rPr lang="en-US" smtClean="0"/>
              <a:t>Tagged Examples:</a:t>
            </a:r>
          </a:p>
          <a:p>
            <a:pPr lvl="1" eaLnBrk="1" hangingPunct="1"/>
            <a:r>
              <a:rPr lang="en-US" sz="1200" smtClean="0"/>
              <a:t>PROTOCOL DISPLAY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200" smtClean="0"/>
              <a:t>		CASE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200" smtClean="0"/>
              <a:t>		      clear.screen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200" smtClean="0"/>
              <a:t>		      int.x.y; BYTE; BYTE; INT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200" smtClean="0"/>
              <a:t>		      string.x.y; BYTE; BYTE; BYTE::[]BYTE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sz="1200" smtClean="0"/>
              <a:t>	: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Examples:</a:t>
            </a:r>
          </a:p>
          <a:p>
            <a:pPr lvl="1" eaLnBrk="1" hangingPunct="1"/>
            <a:r>
              <a:rPr lang="en-US" sz="1600" smtClean="0"/>
              <a:t>42 					-- simple value </a:t>
            </a:r>
          </a:p>
          <a:p>
            <a:pPr lvl="1" eaLnBrk="1" hangingPunct="1"/>
            <a:r>
              <a:rPr lang="en-US" sz="1600" smtClean="0"/>
              <a:t>5 + 7 				-- addition </a:t>
            </a:r>
          </a:p>
          <a:p>
            <a:pPr lvl="1" eaLnBrk="1" hangingPunct="1"/>
            <a:r>
              <a:rPr lang="en-US" sz="1600" smtClean="0"/>
              <a:t>array[i/32][i\32] 			-- array element </a:t>
            </a:r>
          </a:p>
          <a:p>
            <a:pPr lvl="1" eaLnBrk="1" hangingPunct="1"/>
            <a:r>
              <a:rPr lang="en-US" sz="1600" smtClean="0"/>
              <a:t>[array FROM j] 			-- array slice </a:t>
            </a:r>
          </a:p>
          <a:p>
            <a:pPr lvl="1" eaLnBrk="1" hangingPunct="1"/>
            <a:r>
              <a:rPr lang="en-US" sz="1600" smtClean="0"/>
              <a:t>foo (32) + ((bar (i) + thing (j)) * 42) 	-- function calls </a:t>
            </a:r>
          </a:p>
          <a:p>
            <a:pPr lvl="1" eaLnBrk="1" hangingPunct="1"/>
            <a:r>
              <a:rPr lang="en-US" sz="1600" smtClean="0"/>
              <a:t>[array FROM foo(i) FOR bar(i+32)] 	-- mixed </a:t>
            </a:r>
          </a:p>
          <a:p>
            <a:pPr lvl="1" eaLnBrk="1" hangingPunct="1"/>
            <a:r>
              <a:rPr lang="en-US" sz="1600" smtClean="0"/>
              <a:t>[1, 2, foo (3), 4, bar(5)] 			-- constant array with function calls </a:t>
            </a:r>
          </a:p>
          <a:p>
            <a:pPr eaLnBrk="1" hangingPunct="1"/>
            <a:r>
              <a:rPr lang="en-US" sz="2000" smtClean="0"/>
              <a:t>occam expressions have no concept of operator precedence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/>
          <a:lstStyle/>
          <a:p>
            <a:pPr eaLnBrk="1" hangingPunct="1"/>
            <a:r>
              <a:rPr lang="en-US" smtClean="0"/>
              <a:t>Short functions</a:t>
            </a:r>
          </a:p>
          <a:p>
            <a:pPr lvl="1" eaLnBrk="1" hangingPunct="1"/>
            <a:r>
              <a:rPr lang="en-US" sz="1600" smtClean="0"/>
              <a:t>&lt;return type list&gt; FUNCTION &lt;name&gt; (&lt;value parameters&gt;) IS &lt;expression list&gt;:</a:t>
            </a:r>
          </a:p>
          <a:p>
            <a:pPr lvl="1" eaLnBrk="1" hangingPunct="1"/>
            <a:r>
              <a:rPr lang="en-US" sz="1600" smtClean="0"/>
              <a:t>Occam allows a function to return any number of results (except zero)</a:t>
            </a:r>
          </a:p>
          <a:p>
            <a:pPr lvl="2" eaLnBrk="1" hangingPunct="1"/>
            <a:r>
              <a:rPr lang="en-US" sz="1300" smtClean="0"/>
              <a:t>Ex:</a:t>
            </a:r>
          </a:p>
          <a:p>
            <a:pPr lvl="3" eaLnBrk="1" hangingPunct="1"/>
            <a:r>
              <a:rPr lang="en-US" sz="1200" smtClean="0"/>
              <a:t>INT FUNCTION magic.number () IS 42: </a:t>
            </a:r>
          </a:p>
          <a:p>
            <a:pPr lvl="3" eaLnBrk="1" hangingPunct="1"/>
            <a:r>
              <a:rPr lang="en-US" sz="1200" smtClean="0"/>
              <a:t>INT FUNCTION square (VAL INT x) IS (x * x): </a:t>
            </a:r>
          </a:p>
          <a:p>
            <a:pPr lvl="3" eaLnBrk="1" hangingPunct="1"/>
            <a:r>
              <a:rPr lang="en-US" sz="1200" smtClean="0"/>
              <a:t>BYTE, BYTE FUNCTION split.int16 (VAL INT16 v) IS (BYTE (v &gt;&gt; 8)), (BYTE (v /\ #FF)): </a:t>
            </a:r>
          </a:p>
          <a:p>
            <a:pPr lvl="3" eaLnBrk="1" hangingPunct="1"/>
            <a:r>
              <a:rPr lang="en-US" sz="1200" smtClean="0"/>
              <a:t>REAL64 FUNCTION pythagoras (VAL REAL64 a, b) IS SQRT ((a * a) + (b * b)):</a:t>
            </a:r>
          </a:p>
          <a:p>
            <a:pPr lvl="3" eaLnBrk="1" hangingPunct="1"/>
            <a:endParaRPr lang="en-US" sz="1200" smtClean="0"/>
          </a:p>
          <a:p>
            <a:pPr lvl="1" eaLnBrk="1" hangingPunct="1"/>
            <a:r>
              <a:rPr lang="en-US" sz="1600" smtClean="0"/>
              <a:t>Calls to these result in expressions. For functions which return more than one result using them </a:t>
            </a:r>
            <a:r>
              <a:rPr lang="en-US" sz="1600" i="1" smtClean="0"/>
              <a:t>inside</a:t>
            </a:r>
            <a:r>
              <a:rPr lang="en-US" sz="1600" smtClean="0"/>
              <a:t> expressions are not allowed</a:t>
            </a:r>
          </a:p>
          <a:p>
            <a:pPr lvl="2" eaLnBrk="1" hangingPunct="1"/>
            <a:r>
              <a:rPr lang="en-US" sz="1300" smtClean="0"/>
              <a:t>Example of a wrong function call:</a:t>
            </a:r>
          </a:p>
          <a:p>
            <a:pPr lvl="3" eaLnBrk="1" hangingPunct="1"/>
            <a:r>
              <a:rPr lang="en-US" sz="1200" smtClean="0"/>
              <a:t>INT, INT FUNCTION wibble (VAL INT r) IS (r * r), (r + r):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200" smtClean="0"/>
              <a:t>	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200" smtClean="0"/>
              <a:t>	INT x: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200" smtClean="0"/>
              <a:t>	SEQ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200" smtClean="0"/>
              <a:t>	      x := (wibble (42) * 10) </a:t>
            </a:r>
          </a:p>
          <a:p>
            <a:pPr lvl="3" eaLnBrk="1" hangingPunct="1">
              <a:buFont typeface="Wingdings 2" pitchFamily="18" charset="2"/>
              <a:buNone/>
            </a:pPr>
            <a:r>
              <a:rPr lang="en-US" sz="1200" smtClean="0"/>
              <a:t>	      ...</a:t>
            </a:r>
          </a:p>
          <a:p>
            <a:pPr eaLnBrk="1" hangingPunct="1"/>
            <a:r>
              <a:rPr lang="en-US" sz="1800" smtClean="0"/>
              <a:t>Other types of functions include long functions which involve value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allows a process to wait for multiple events, but only engage in </a:t>
            </a:r>
            <a:r>
              <a:rPr lang="en-US" i="1" smtClean="0"/>
              <a:t>one</a:t>
            </a:r>
            <a:r>
              <a:rPr lang="en-US" smtClean="0"/>
              <a:t> of them</a:t>
            </a:r>
          </a:p>
          <a:p>
            <a:pPr lvl="1" eaLnBrk="1" hangingPunct="1"/>
            <a:r>
              <a:rPr lang="en-US" smtClean="0"/>
              <a:t>Two types of alting in Occam:</a:t>
            </a:r>
          </a:p>
          <a:p>
            <a:pPr lvl="2" eaLnBrk="1" hangingPunct="1"/>
            <a:r>
              <a:rPr lang="en-US" smtClean="0"/>
              <a:t>Plain ALT - </a:t>
            </a:r>
            <a:r>
              <a:rPr lang="en-US" sz="1600" smtClean="0"/>
              <a:t>waits for multiple events then makes an arbitrary selection 	         between those available</a:t>
            </a:r>
          </a:p>
          <a:p>
            <a:pPr lvl="2" eaLnBrk="1" hangingPunct="1"/>
            <a:r>
              <a:rPr lang="en-US" smtClean="0"/>
              <a:t>PRI ALT - </a:t>
            </a:r>
            <a:r>
              <a:rPr lang="en-US" sz="1600" smtClean="0"/>
              <a:t>waits for multiple events then selects the first available, giving 	     highest priority to the one at the top of the list</a:t>
            </a:r>
          </a:p>
          <a:p>
            <a:pPr lvl="1" eaLnBrk="1" hangingPunct="1"/>
            <a:r>
              <a:rPr lang="en-US" sz="1800" smtClean="0"/>
              <a:t>The types of guard supported are: </a:t>
            </a:r>
          </a:p>
          <a:p>
            <a:pPr lvl="3" eaLnBrk="1" hangingPunct="1"/>
            <a:r>
              <a:rPr lang="en-US" sz="1400" smtClean="0"/>
              <a:t>Channel inputs. This can be simple input, tagged input or variant (CASE) input.</a:t>
            </a:r>
          </a:p>
          <a:p>
            <a:pPr lvl="3" eaLnBrk="1" hangingPunct="1"/>
            <a:r>
              <a:rPr lang="en-US" sz="1400" smtClean="0"/>
              <a:t>Extended channel inputs. Same selection as channel inputs, but done with an extended rendezvous.</a:t>
            </a:r>
          </a:p>
          <a:p>
            <a:pPr lvl="3" eaLnBrk="1" hangingPunct="1"/>
            <a:r>
              <a:rPr lang="en-US" sz="1400" smtClean="0"/>
              <a:t>Timeout guards. These simply wait for an absolute time to expire then become ready.</a:t>
            </a:r>
          </a:p>
          <a:p>
            <a:pPr lvl="3" eaLnBrk="1" hangingPunct="1"/>
            <a:r>
              <a:rPr lang="en-US" sz="1400" smtClean="0"/>
              <a:t>SKIP (do-nothing) guards.</a:t>
            </a:r>
          </a:p>
          <a:p>
            <a:pPr lvl="2" eaLnBrk="1" hangingPunct="1"/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with the intention to make problems solvable with the fewest amount of steps.</a:t>
            </a:r>
          </a:p>
          <a:p>
            <a:endParaRPr lang="en-US" dirty="0" smtClean="0"/>
          </a:p>
          <a:p>
            <a:r>
              <a:rPr lang="en-US" dirty="0" smtClean="0"/>
              <a:t>Uses sequential execution and unique data types to achieve this.</a:t>
            </a:r>
          </a:p>
          <a:p>
            <a:endParaRPr lang="en-US" dirty="0" smtClean="0"/>
          </a:p>
          <a:p>
            <a:r>
              <a:rPr lang="en-US" dirty="0" smtClean="0"/>
              <a:t>Unfortunately the compiler for a Windows system isn’t as simple.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smtClean="0"/>
              <a:t>History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Occam</a:t>
            </a:r>
            <a:endParaRPr lang="en-US" dirty="0"/>
          </a:p>
        </p:txBody>
      </p:sp>
      <p:sp>
        <p:nvSpPr>
          <p:cNvPr id="28675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mtClean="0"/>
              <a:t>Jason Miller</a:t>
            </a:r>
          </a:p>
          <a:p>
            <a:pPr marR="0" eaLnBrk="1" hangingPunct="1"/>
            <a:r>
              <a:rPr lang="en-US" smtClean="0"/>
              <a:t>Justin Doll</a:t>
            </a:r>
          </a:p>
          <a:p>
            <a:pPr marR="0" eaLnBrk="1" hangingPunct="1"/>
            <a:r>
              <a:rPr lang="en-US" smtClean="0"/>
              <a:t>Chantelle Erasmus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Created by David May and others at INMOS.</a:t>
            </a:r>
          </a:p>
          <a:p>
            <a:pPr lvl="1"/>
            <a:r>
              <a:rPr lang="en-US" smtClean="0"/>
              <a:t>Advised by Tony Hoare.</a:t>
            </a:r>
          </a:p>
          <a:p>
            <a:pPr lvl="1"/>
            <a:endParaRPr lang="en-US" smtClean="0"/>
          </a:p>
          <a:p>
            <a:r>
              <a:rPr lang="en-US" smtClean="0"/>
              <a:t>Designed to work with INMOS’ Transputer Microprocessors.</a:t>
            </a:r>
          </a:p>
          <a:p>
            <a:pPr lvl="1"/>
            <a:r>
              <a:rPr lang="en-US" smtClean="0"/>
              <a:t>Microprocessors designed for concurrent processing.</a:t>
            </a:r>
          </a:p>
          <a:p>
            <a:pPr lvl="1"/>
            <a:endParaRPr lang="en-US" smtClean="0"/>
          </a:p>
          <a:p>
            <a:r>
              <a:rPr lang="en-US" smtClean="0"/>
              <a:t>Concurrent Sequential Processing language.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Occam’s Razor.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attributed to 14th-century English logician and Franciscan friar, William of Ockham.</a:t>
            </a:r>
          </a:p>
          <a:p>
            <a:endParaRPr lang="en-US" sz="2400" smtClean="0"/>
          </a:p>
          <a:p>
            <a:r>
              <a:rPr lang="en-US" sz="2400" smtClean="0"/>
              <a:t>Principle that the language was based off of, states “entities should not be multiplied unnecessarily.”</a:t>
            </a:r>
          </a:p>
          <a:p>
            <a:endParaRPr lang="en-US" sz="2400" smtClean="0"/>
          </a:p>
          <a:p>
            <a:r>
              <a:rPr lang="en-US" sz="2400" smtClean="0"/>
              <a:t>the explanation of any phenomenon should make as few assumptions as possible, eliminating those that make no difference in the observable predictions of the explanatory hypothesis or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Overview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Used Channels to communicate between Processes.</a:t>
            </a:r>
          </a:p>
          <a:p>
            <a:endParaRPr lang="en-US" smtClean="0"/>
          </a:p>
          <a:p>
            <a:r>
              <a:rPr lang="en-US" smtClean="0"/>
              <a:t>Adhered to the Off-Side Rule.</a:t>
            </a:r>
          </a:p>
          <a:p>
            <a:pPr lvl="1"/>
            <a:r>
              <a:rPr lang="en-US" smtClean="0"/>
              <a:t>Indentation is necessary for proper compilation.</a:t>
            </a:r>
          </a:p>
          <a:p>
            <a:pPr lvl="1"/>
            <a:r>
              <a:rPr lang="en-US" smtClean="0"/>
              <a:t>Commands are ended by a new 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Occam 1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Released in 1983.</a:t>
            </a:r>
          </a:p>
          <a:p>
            <a:endParaRPr lang="en-US" smtClean="0"/>
          </a:p>
          <a:p>
            <a:r>
              <a:rPr lang="en-US" smtClean="0"/>
              <a:t>Only recognized the VAR data type.</a:t>
            </a:r>
          </a:p>
          <a:p>
            <a:endParaRPr lang="en-US" smtClean="0"/>
          </a:p>
          <a:p>
            <a:r>
              <a:rPr lang="en-US" smtClean="0"/>
              <a:t>Only allowed arrays of  </a:t>
            </a:r>
            <a:r>
              <a:rPr lang="en-US" sz="3600" smtClean="0"/>
              <a:t>1</a:t>
            </a:r>
            <a:r>
              <a:rPr lang="en-US" sz="3200" smtClean="0"/>
              <a:t> </a:t>
            </a:r>
            <a:r>
              <a:rPr lang="en-US" smtClean="0"/>
              <a:t>dimension.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Occam 2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most popular version of the language.</a:t>
            </a:r>
          </a:p>
          <a:p>
            <a:r>
              <a:rPr lang="en-US" smtClean="0"/>
              <a:t>Released in 1987 by INMOS.</a:t>
            </a:r>
          </a:p>
          <a:p>
            <a:r>
              <a:rPr lang="en-US" smtClean="0"/>
              <a:t>Added support for:</a:t>
            </a:r>
          </a:p>
          <a:p>
            <a:pPr lvl="1"/>
            <a:r>
              <a:rPr lang="en-US" smtClean="0"/>
              <a:t>Floating-Point.</a:t>
            </a:r>
          </a:p>
          <a:p>
            <a:pPr lvl="1"/>
            <a:r>
              <a:rPr lang="en-US" smtClean="0"/>
              <a:t>Functions.</a:t>
            </a:r>
          </a:p>
          <a:p>
            <a:pPr lvl="1"/>
            <a:r>
              <a:rPr lang="en-US" smtClean="0"/>
              <a:t>Multi-dimensional arrays.</a:t>
            </a:r>
          </a:p>
          <a:p>
            <a:pPr lvl="1"/>
            <a:r>
              <a:rPr lang="en-US" smtClean="0"/>
              <a:t>Other  Variable Types:</a:t>
            </a:r>
          </a:p>
          <a:p>
            <a:pPr lvl="2"/>
            <a:r>
              <a:rPr lang="en-US" smtClean="0"/>
              <a:t>INT16 and INT32.</a:t>
            </a:r>
          </a:p>
          <a:p>
            <a:pPr lvl="2"/>
            <a:r>
              <a:rPr lang="en-US" smtClean="0"/>
              <a:t>Bytes.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Occam 2.1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Last variant created by INMOS.</a:t>
            </a:r>
          </a:p>
          <a:p>
            <a:r>
              <a:rPr lang="en-US" smtClean="0"/>
              <a:t>Developed by Geoff Barrett and released in 1994.</a:t>
            </a:r>
          </a:p>
          <a:p>
            <a:r>
              <a:rPr lang="en-US" smtClean="0"/>
              <a:t>Based off a design for Occam 3 that was never implemented.</a:t>
            </a:r>
          </a:p>
          <a:p>
            <a:r>
              <a:rPr lang="en-US" smtClean="0"/>
              <a:t>Added new features, including:</a:t>
            </a:r>
          </a:p>
          <a:p>
            <a:pPr lvl="1"/>
            <a:r>
              <a:rPr lang="en-US" smtClean="0"/>
              <a:t>Relaxation of some data type conversion.</a:t>
            </a:r>
          </a:p>
          <a:p>
            <a:pPr lvl="1"/>
            <a:r>
              <a:rPr lang="en-US" smtClean="0"/>
              <a:t>Arrays of channels.</a:t>
            </a:r>
          </a:p>
          <a:p>
            <a:pPr lvl="1"/>
            <a:r>
              <a:rPr lang="en-US" smtClean="0"/>
              <a:t>Ability to return fixed-length array from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424</TotalTime>
  <Words>1010</Words>
  <Application>Microsoft Office PowerPoint</Application>
  <PresentationFormat>On-screen Show (4:3)</PresentationFormat>
  <Paragraphs>264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Occam</vt:lpstr>
      <vt:lpstr>Preview</vt:lpstr>
      <vt:lpstr>History</vt:lpstr>
      <vt:lpstr>Design</vt:lpstr>
      <vt:lpstr>Occam’s Razor.</vt:lpstr>
      <vt:lpstr>Design Overview</vt:lpstr>
      <vt:lpstr>Occam 1</vt:lpstr>
      <vt:lpstr>Occam 2</vt:lpstr>
      <vt:lpstr>Occam 2.1</vt:lpstr>
      <vt:lpstr>Occam-∏</vt:lpstr>
      <vt:lpstr>Pi-Calculus</vt:lpstr>
      <vt:lpstr>More Pi!   (“A Small Example” from Wikipedia.org)</vt:lpstr>
      <vt:lpstr>Slide 13</vt:lpstr>
      <vt:lpstr>Introduction to CSP</vt:lpstr>
      <vt:lpstr>CSP Notation</vt:lpstr>
      <vt:lpstr>More Notation</vt:lpstr>
      <vt:lpstr>More Notation</vt:lpstr>
      <vt:lpstr>Producer/Consumer Problem</vt:lpstr>
      <vt:lpstr>Syntax</vt:lpstr>
      <vt:lpstr>Processes</vt:lpstr>
      <vt:lpstr>Processes</vt:lpstr>
      <vt:lpstr>Data Types/Declarations</vt:lpstr>
      <vt:lpstr>Data Types/Declarations</vt:lpstr>
      <vt:lpstr>Data Types/Declarations</vt:lpstr>
      <vt:lpstr>Protocol types</vt:lpstr>
      <vt:lpstr>Expressions</vt:lpstr>
      <vt:lpstr>Functions</vt:lpstr>
      <vt:lpstr>Alting</vt:lpstr>
      <vt:lpstr>Conclusion</vt:lpstr>
      <vt:lpstr>Occam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Occam</dc:title>
  <dc:creator>Jason</dc:creator>
  <cp:lastModifiedBy>Jason</cp:lastModifiedBy>
  <cp:revision>71</cp:revision>
  <dcterms:created xsi:type="dcterms:W3CDTF">2009-07-09T20:14:55Z</dcterms:created>
  <dcterms:modified xsi:type="dcterms:W3CDTF">2009-07-12T23:42:30Z</dcterms:modified>
</cp:coreProperties>
</file>