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omments/comment1.xml" ContentType="application/vnd.openxmlformats-officedocument.presentationml.comment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10"/>
  </p:notesMasterIdLst>
  <p:sldIdLst>
    <p:sldId id="256" r:id="rId3"/>
    <p:sldId id="257" r:id="rId4"/>
    <p:sldId id="258" r:id="rId5"/>
    <p:sldId id="404" r:id="rId6"/>
    <p:sldId id="363" r:id="rId7"/>
    <p:sldId id="259" r:id="rId8"/>
    <p:sldId id="260" r:id="rId9"/>
    <p:sldId id="261" r:id="rId10"/>
    <p:sldId id="262" r:id="rId11"/>
    <p:sldId id="263" r:id="rId12"/>
    <p:sldId id="384" r:id="rId13"/>
    <p:sldId id="265" r:id="rId14"/>
    <p:sldId id="326" r:id="rId15"/>
    <p:sldId id="325" r:id="rId16"/>
    <p:sldId id="375" r:id="rId17"/>
    <p:sldId id="377" r:id="rId18"/>
    <p:sldId id="267" r:id="rId19"/>
    <p:sldId id="268" r:id="rId20"/>
    <p:sldId id="334" r:id="rId21"/>
    <p:sldId id="270" r:id="rId22"/>
    <p:sldId id="271" r:id="rId23"/>
    <p:sldId id="272" r:id="rId24"/>
    <p:sldId id="273" r:id="rId25"/>
    <p:sldId id="385" r:id="rId26"/>
    <p:sldId id="401" r:id="rId27"/>
    <p:sldId id="407" r:id="rId28"/>
    <p:sldId id="406" r:id="rId29"/>
    <p:sldId id="408" r:id="rId30"/>
    <p:sldId id="409" r:id="rId31"/>
    <p:sldId id="410" r:id="rId32"/>
    <p:sldId id="386" r:id="rId33"/>
    <p:sldId id="276" r:id="rId34"/>
    <p:sldId id="277" r:id="rId35"/>
    <p:sldId id="278" r:id="rId36"/>
    <p:sldId id="279" r:id="rId37"/>
    <p:sldId id="390" r:id="rId38"/>
    <p:sldId id="387" r:id="rId39"/>
    <p:sldId id="378" r:id="rId40"/>
    <p:sldId id="280" r:id="rId41"/>
    <p:sldId id="281" r:id="rId42"/>
    <p:sldId id="282" r:id="rId43"/>
    <p:sldId id="283" r:id="rId44"/>
    <p:sldId id="284" r:id="rId45"/>
    <p:sldId id="414" r:id="rId46"/>
    <p:sldId id="327" r:id="rId47"/>
    <p:sldId id="328" r:id="rId48"/>
    <p:sldId id="285" r:id="rId49"/>
    <p:sldId id="417" r:id="rId50"/>
    <p:sldId id="329" r:id="rId51"/>
    <p:sldId id="286" r:id="rId52"/>
    <p:sldId id="287" r:id="rId53"/>
    <p:sldId id="288" r:id="rId54"/>
    <p:sldId id="394" r:id="rId55"/>
    <p:sldId id="395" r:id="rId56"/>
    <p:sldId id="396" r:id="rId57"/>
    <p:sldId id="289" r:id="rId58"/>
    <p:sldId id="290" r:id="rId59"/>
    <p:sldId id="291" r:id="rId60"/>
    <p:sldId id="292" r:id="rId61"/>
    <p:sldId id="293" r:id="rId62"/>
    <p:sldId id="397" r:id="rId63"/>
    <p:sldId id="294" r:id="rId64"/>
    <p:sldId id="295" r:id="rId65"/>
    <p:sldId id="403" r:id="rId66"/>
    <p:sldId id="379" r:id="rId67"/>
    <p:sldId id="296" r:id="rId68"/>
    <p:sldId id="411" r:id="rId69"/>
    <p:sldId id="297" r:id="rId70"/>
    <p:sldId id="298" r:id="rId71"/>
    <p:sldId id="299" r:id="rId72"/>
    <p:sldId id="300" r:id="rId73"/>
    <p:sldId id="301" r:id="rId74"/>
    <p:sldId id="412" r:id="rId75"/>
    <p:sldId id="348" r:id="rId76"/>
    <p:sldId id="335" r:id="rId77"/>
    <p:sldId id="336" r:id="rId78"/>
    <p:sldId id="357" r:id="rId79"/>
    <p:sldId id="338" r:id="rId80"/>
    <p:sldId id="354" r:id="rId81"/>
    <p:sldId id="353" r:id="rId82"/>
    <p:sldId id="337" r:id="rId83"/>
    <p:sldId id="350" r:id="rId84"/>
    <p:sldId id="358" r:id="rId85"/>
    <p:sldId id="380" r:id="rId86"/>
    <p:sldId id="360" r:id="rId87"/>
    <p:sldId id="340" r:id="rId88"/>
    <p:sldId id="341" r:id="rId89"/>
    <p:sldId id="347" r:id="rId90"/>
    <p:sldId id="413" r:id="rId91"/>
    <p:sldId id="398" r:id="rId92"/>
    <p:sldId id="307" r:id="rId93"/>
    <p:sldId id="308" r:id="rId94"/>
    <p:sldId id="306" r:id="rId95"/>
    <p:sldId id="309" r:id="rId96"/>
    <p:sldId id="310" r:id="rId97"/>
    <p:sldId id="318" r:id="rId98"/>
    <p:sldId id="344" r:id="rId99"/>
    <p:sldId id="342" r:id="rId100"/>
    <p:sldId id="381" r:id="rId101"/>
    <p:sldId id="400" r:id="rId102"/>
    <p:sldId id="399" r:id="rId103"/>
    <p:sldId id="382" r:id="rId104"/>
    <p:sldId id="343" r:id="rId105"/>
    <p:sldId id="346" r:id="rId106"/>
    <p:sldId id="383" r:id="rId107"/>
    <p:sldId id="322" r:id="rId108"/>
    <p:sldId id="323"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en Hua" initials="KH" lastIdx="1" clrIdx="0">
    <p:extLst>
      <p:ext uri="{19B8F6BF-5375-455C-9EA6-DF929625EA0E}">
        <p15:presenceInfo xmlns:p15="http://schemas.microsoft.com/office/powerpoint/2012/main" userId="Kien Hu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F0"/>
    <a:srgbClr val="EF6F0F"/>
    <a:srgbClr val="9A7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0" autoAdjust="0"/>
    <p:restoredTop sz="94660"/>
  </p:normalViewPr>
  <p:slideViewPr>
    <p:cSldViewPr>
      <p:cViewPr varScale="1">
        <p:scale>
          <a:sx n="123" d="100"/>
          <a:sy n="123" d="100"/>
        </p:scale>
        <p:origin x="946" y="69"/>
      </p:cViewPr>
      <p:guideLst>
        <p:guide orient="horz" pos="2160"/>
        <p:guide pos="2880"/>
      </p:guideLst>
    </p:cSldViewPr>
  </p:slideViewPr>
  <p:notesTextViewPr>
    <p:cViewPr>
      <p:scale>
        <a:sx n="3" d="2"/>
        <a:sy n="3" d="2"/>
      </p:scale>
      <p:origin x="0" y="0"/>
    </p:cViewPr>
  </p:notesTextViewPr>
  <p:sorterViewPr>
    <p:cViewPr varScale="1">
      <p:scale>
        <a:sx n="1" d="1"/>
        <a:sy n="1" d="1"/>
      </p:scale>
      <p:origin x="0" y="-5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21T17:10:11.711" idx="1">
    <p:pos x="3136" y="3443"/>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B91CF-8145-4784-868F-F1C9454C956B}" type="datetimeFigureOut">
              <a:rPr lang="en-US" smtClean="0"/>
              <a:pPr/>
              <a:t>9/30/2024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67E09-61ED-4347-8E08-74D35D8DCA72}" type="slidenum">
              <a:rPr lang="en-US" smtClean="0"/>
              <a:pPr/>
              <a:t>‹#›</a:t>
            </a:fld>
            <a:endParaRPr lang="en-US"/>
          </a:p>
        </p:txBody>
      </p:sp>
    </p:spTree>
    <p:extLst>
      <p:ext uri="{BB962C8B-B14F-4D97-AF65-F5344CB8AC3E}">
        <p14:creationId xmlns:p14="http://schemas.microsoft.com/office/powerpoint/2010/main" val="306918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67E09-61ED-4347-8E08-74D35D8DCA72}" type="slidenum">
              <a:rPr lang="en-US" smtClean="0"/>
              <a:pPr/>
              <a:t>1</a:t>
            </a:fld>
            <a:endParaRPr lang="en-US"/>
          </a:p>
        </p:txBody>
      </p:sp>
    </p:spTree>
    <p:extLst>
      <p:ext uri="{BB962C8B-B14F-4D97-AF65-F5344CB8AC3E}">
        <p14:creationId xmlns:p14="http://schemas.microsoft.com/office/powerpoint/2010/main" val="282456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50938" y="692150"/>
            <a:ext cx="4556125" cy="3416300"/>
          </a:xfrm>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latin typeface="Calibri" pitchFamily="34" charset="0"/>
              </a:rPr>
              <a:t>char[6]:  </a:t>
            </a:r>
            <a:r>
              <a:rPr lang="en-US" dirty="0">
                <a:solidFill>
                  <a:schemeClr val="tx2">
                    <a:lumMod val="65000"/>
                    <a:lumOff val="35000"/>
                  </a:schemeClr>
                </a:solidFill>
                <a:latin typeface="Calibri" pitchFamily="34" charset="0"/>
              </a:rPr>
              <a:t>A character string of five letters long with a null character at the end to terminate the string</a:t>
            </a:r>
          </a:p>
          <a:p>
            <a:endParaRPr lang="en-US" dirty="0"/>
          </a:p>
        </p:txBody>
      </p:sp>
    </p:spTree>
    <p:extLst>
      <p:ext uri="{BB962C8B-B14F-4D97-AF65-F5344CB8AC3E}">
        <p14:creationId xmlns:p14="http://schemas.microsoft.com/office/powerpoint/2010/main" val="7220813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12954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t>trs</a:t>
            </a:r>
            <a:r>
              <a:rPr lang="en-US" dirty="0"/>
              <a:t> stands for “table returned string”        </a:t>
            </a:r>
            <a:r>
              <a:rPr lang="en-US" dirty="0" err="1"/>
              <a:t>crs</a:t>
            </a:r>
            <a:r>
              <a:rPr lang="en-US" dirty="0"/>
              <a:t> stands for “column returned string”</a:t>
            </a:r>
          </a:p>
        </p:txBody>
      </p:sp>
    </p:spTree>
    <p:extLst>
      <p:ext uri="{BB962C8B-B14F-4D97-AF65-F5344CB8AC3E}">
        <p14:creationId xmlns:p14="http://schemas.microsoft.com/office/powerpoint/2010/main" val="20618325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67E09-61ED-4347-8E08-74D35D8DCA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3434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cap="flat"/>
        </p:spPr>
      </p:sp>
      <p:sp>
        <p:nvSpPr>
          <p:cNvPr id="123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190615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50509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50938" y="692150"/>
            <a:ext cx="4556125" cy="3416300"/>
          </a:xfrm>
          <a:ln/>
        </p:spPr>
      </p:sp>
      <p:sp>
        <p:nvSpPr>
          <p:cNvPr id="778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6593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88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16</a:t>
            </a:r>
          </a:p>
        </p:txBody>
      </p:sp>
      <p:sp>
        <p:nvSpPr>
          <p:cNvPr id="78852" name="Rectangle 4"/>
          <p:cNvSpPr>
            <a:spLocks noChangeArrowheads="1"/>
          </p:cNvSpPr>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8853" name="Rectangle 5"/>
          <p:cNvSpPr>
            <a:spLocks noChangeArrowheads="1"/>
          </p:cNvSpP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8854" name="Rectangle 6"/>
          <p:cNvSpPr>
            <a:spLocks noGrp="1" noRot="1" noChangeAspect="1" noChangeArrowheads="1" noTextEdit="1"/>
          </p:cNvSpPr>
          <p:nvPr>
            <p:ph type="sldImg"/>
          </p:nvPr>
        </p:nvSpPr>
        <p:spPr>
          <a:xfrm>
            <a:off x="1150938" y="692150"/>
            <a:ext cx="4556125" cy="3416300"/>
          </a:xfrm>
          <a:ln cap="flat"/>
        </p:spPr>
      </p:sp>
      <p:sp>
        <p:nvSpPr>
          <p:cNvPr id="78855" name="Rectangle 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55182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cap="flat"/>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3226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50938" y="692150"/>
            <a:ext cx="4556125" cy="3416300"/>
          </a:xfrm>
          <a:ln cap="flat"/>
        </p:spPr>
      </p:sp>
      <p:sp>
        <p:nvSpPr>
          <p:cNvPr id="798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76018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cap="flat"/>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5606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cap="flat"/>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4050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%s: print the next argument as string. %d: Print the next argument as integer. \n refers to “new line”. </a:t>
            </a:r>
          </a:p>
          <a:p>
            <a:r>
              <a:rPr lang="en-US" dirty="0"/>
              <a:t>“SQLSTATE = 02000”:  No row was found.</a:t>
            </a:r>
          </a:p>
        </p:txBody>
      </p:sp>
      <p:sp>
        <p:nvSpPr>
          <p:cNvPr id="8089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98264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After the row is </a:t>
            </a:r>
            <a:r>
              <a:rPr lang="en-US" sz="1200" b="1" i="0" u="none" strike="noStrike" kern="1200" dirty="0">
                <a:solidFill>
                  <a:schemeClr val="tx1"/>
                </a:solidFill>
                <a:effectLst/>
                <a:latin typeface="+mn-lt"/>
                <a:ea typeface="+mn-ea"/>
                <a:cs typeface="+mn-cs"/>
              </a:rPr>
              <a:t>deleted</a:t>
            </a:r>
            <a:r>
              <a:rPr lang="en-US" sz="1200" b="0" i="0" u="none" strike="noStrike" kern="1200" dirty="0">
                <a:solidFill>
                  <a:schemeClr val="tx1"/>
                </a:solidFill>
                <a:effectLst/>
                <a:latin typeface="+mn-lt"/>
                <a:ea typeface="+mn-ea"/>
                <a:cs typeface="+mn-cs"/>
              </a:rPr>
              <a:t>, the </a:t>
            </a:r>
            <a:r>
              <a:rPr lang="en-US" sz="1200" b="1" i="0" u="none" strike="noStrike" kern="1200" dirty="0">
                <a:solidFill>
                  <a:schemeClr val="tx1"/>
                </a:solidFill>
                <a:effectLst/>
                <a:latin typeface="+mn-lt"/>
                <a:ea typeface="+mn-ea"/>
                <a:cs typeface="+mn-cs"/>
              </a:rPr>
              <a:t>cursor</a:t>
            </a:r>
            <a:r>
              <a:rPr lang="en-US" sz="1200" b="0" i="0" u="none" strike="noStrike" kern="1200" dirty="0">
                <a:solidFill>
                  <a:schemeClr val="tx1"/>
                </a:solidFill>
                <a:effectLst/>
                <a:latin typeface="+mn-lt"/>
                <a:ea typeface="+mn-ea"/>
                <a:cs typeface="+mn-cs"/>
              </a:rPr>
              <a:t> is positioned before the next row of its result table. If there is no next row, the </a:t>
            </a:r>
            <a:r>
              <a:rPr lang="en-US" sz="1200" b="1" i="0" u="none" strike="noStrike" kern="1200" dirty="0">
                <a:solidFill>
                  <a:schemeClr val="tx1"/>
                </a:solidFill>
                <a:effectLst/>
                <a:latin typeface="+mn-lt"/>
                <a:ea typeface="+mn-ea"/>
                <a:cs typeface="+mn-cs"/>
              </a:rPr>
              <a:t>cursor</a:t>
            </a:r>
            <a:r>
              <a:rPr lang="en-US" sz="1200" b="0" i="0" u="none" strike="noStrike" kern="1200" dirty="0">
                <a:solidFill>
                  <a:schemeClr val="tx1"/>
                </a:solidFill>
                <a:effectLst/>
                <a:latin typeface="+mn-lt"/>
                <a:ea typeface="+mn-ea"/>
                <a:cs typeface="+mn-cs"/>
              </a:rPr>
              <a:t> positioned after the last row. </a:t>
            </a:r>
            <a:endParaRPr lang="en-US" dirty="0"/>
          </a:p>
        </p:txBody>
      </p:sp>
    </p:spTree>
    <p:extLst>
      <p:ext uri="{BB962C8B-B14F-4D97-AF65-F5344CB8AC3E}">
        <p14:creationId xmlns:p14="http://schemas.microsoft.com/office/powerpoint/2010/main" val="226437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b="0" i="0" dirty="0">
                <a:solidFill>
                  <a:srgbClr val="333333"/>
                </a:solidFill>
                <a:effectLst/>
                <a:latin typeface="Libre Franklin" panose="020B0604020202020204" pitchFamily="2" charset="0"/>
              </a:rPr>
              <a:t>Use insensitive cursor when you want to perform cursor work on data without being affected by changes happening in the underlying table while the query is executing.  Insensitive cursors can’t make changes to underlying tables.  They do create a ‘snapshot’ of the existing data in </a:t>
            </a:r>
            <a:r>
              <a:rPr lang="en-US" b="0" i="0" dirty="0" err="1">
                <a:solidFill>
                  <a:srgbClr val="333333"/>
                </a:solidFill>
                <a:effectLst/>
                <a:latin typeface="Libre Franklin" panose="020B0604020202020204" pitchFamily="2" charset="0"/>
              </a:rPr>
              <a:t>tempdb</a:t>
            </a:r>
            <a:r>
              <a:rPr lang="en-US" b="0" i="0" dirty="0">
                <a:solidFill>
                  <a:srgbClr val="333333"/>
                </a:solidFill>
                <a:effectLst/>
                <a:latin typeface="Libre Franklin" panose="020B0604020202020204" pitchFamily="2" charset="0"/>
              </a:rPr>
              <a:t> when the cursor is declared. </a:t>
            </a:r>
            <a:endParaRPr lang="en-US" dirty="0"/>
          </a:p>
        </p:txBody>
      </p:sp>
    </p:spTree>
    <p:extLst>
      <p:ext uri="{BB962C8B-B14F-4D97-AF65-F5344CB8AC3E}">
        <p14:creationId xmlns:p14="http://schemas.microsoft.com/office/powerpoint/2010/main" val="6884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50938" y="692150"/>
            <a:ext cx="4556125" cy="3416300"/>
          </a:xfrm>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77634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776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1358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73733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8408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124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5318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1492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03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9931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539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86536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3381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cap="flat"/>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955634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50938" y="692150"/>
            <a:ext cx="4556125" cy="3416300"/>
          </a:xfrm>
          <a:ln cap="flat"/>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4525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51174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ODPC:  Open Database Connectivity (for the C programming language)</a:t>
            </a:r>
          </a:p>
        </p:txBody>
      </p:sp>
    </p:spTree>
    <p:extLst>
      <p:ext uri="{BB962C8B-B14F-4D97-AF65-F5344CB8AC3E}">
        <p14:creationId xmlns:p14="http://schemas.microsoft.com/office/powerpoint/2010/main" val="3037597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7359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80430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26009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43679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6112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09108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50938" y="692150"/>
            <a:ext cx="4556125" cy="3416300"/>
          </a:xfrm>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885938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50938" y="692150"/>
            <a:ext cx="4556125" cy="3416300"/>
          </a:xfrm>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05826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50938" y="692150"/>
            <a:ext cx="4556125" cy="3416300"/>
          </a:xfrm>
          <a:ln/>
        </p:spPr>
      </p:sp>
      <p:sp>
        <p:nvSpPr>
          <p:cNvPr id="91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740394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“Try …”  discussed later</a:t>
            </a:r>
          </a:p>
        </p:txBody>
      </p:sp>
    </p:spTree>
    <p:extLst>
      <p:ext uri="{BB962C8B-B14F-4D97-AF65-F5344CB8AC3E}">
        <p14:creationId xmlns:p14="http://schemas.microsoft.com/office/powerpoint/2010/main" val="35378684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50938" y="692150"/>
            <a:ext cx="4556125" cy="34163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“Try …”  discussed later</a:t>
            </a:r>
          </a:p>
        </p:txBody>
      </p:sp>
    </p:spTree>
    <p:extLst>
      <p:ext uri="{BB962C8B-B14F-4D97-AF65-F5344CB8AC3E}">
        <p14:creationId xmlns:p14="http://schemas.microsoft.com/office/powerpoint/2010/main" val="15102615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zh-TW" altLang="zh-TW"/>
          </a:p>
        </p:txBody>
      </p:sp>
      <p:sp>
        <p:nvSpPr>
          <p:cNvPr id="96260" name="Slide Number Placeholder 3"/>
          <p:cNvSpPr>
            <a:spLocks noGrp="1"/>
          </p:cNvSpPr>
          <p:nvPr>
            <p:ph type="sldNum" sz="quarter" idx="5"/>
          </p:nvPr>
        </p:nvSpPr>
        <p:spPr>
          <a:noFill/>
        </p:spPr>
        <p:txBody>
          <a:bodyPr/>
          <a:lstStyle/>
          <a:p>
            <a:fld id="{DBB90A08-87A4-4FB3-A193-7B03F5ECDB42}" type="slidenum">
              <a:rPr lang="en-US" altLang="zh-TW"/>
              <a:pPr/>
              <a:t>45</a:t>
            </a:fld>
            <a:endParaRPr lang="en-US" altLang="zh-TW"/>
          </a:p>
        </p:txBody>
      </p:sp>
    </p:spTree>
    <p:extLst>
      <p:ext uri="{BB962C8B-B14F-4D97-AF65-F5344CB8AC3E}">
        <p14:creationId xmlns:p14="http://schemas.microsoft.com/office/powerpoint/2010/main" val="4120974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zh-TW" altLang="zh-TW"/>
          </a:p>
        </p:txBody>
      </p:sp>
      <p:sp>
        <p:nvSpPr>
          <p:cNvPr id="102404" name="Slide Number Placeholder 3"/>
          <p:cNvSpPr>
            <a:spLocks noGrp="1"/>
          </p:cNvSpPr>
          <p:nvPr>
            <p:ph type="sldNum" sz="quarter" idx="5"/>
          </p:nvPr>
        </p:nvSpPr>
        <p:spPr>
          <a:noFill/>
        </p:spPr>
        <p:txBody>
          <a:bodyPr/>
          <a:lstStyle/>
          <a:p>
            <a:fld id="{553A69DE-271F-45C0-BF74-022FD13F61C9}" type="slidenum">
              <a:rPr lang="en-US" altLang="zh-TW"/>
              <a:pPr/>
              <a:t>46</a:t>
            </a:fld>
            <a:endParaRPr lang="en-US" altLang="zh-TW"/>
          </a:p>
        </p:txBody>
      </p:sp>
    </p:spTree>
    <p:extLst>
      <p:ext uri="{BB962C8B-B14F-4D97-AF65-F5344CB8AC3E}">
        <p14:creationId xmlns:p14="http://schemas.microsoft.com/office/powerpoint/2010/main" val="1334101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12171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59827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50938" y="692150"/>
            <a:ext cx="4556125" cy="3416300"/>
          </a:xfrm>
          <a:ln/>
        </p:spPr>
      </p:sp>
      <p:sp>
        <p:nvSpPr>
          <p:cNvPr id="93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9406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675121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50938" y="692150"/>
            <a:ext cx="4556125" cy="3416300"/>
          </a:xfrm>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50329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82670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01807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24667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94874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0938" y="692150"/>
            <a:ext cx="4556125" cy="3416300"/>
          </a:xfrm>
          <a:ln/>
        </p:spPr>
      </p:sp>
      <p:sp>
        <p:nvSpPr>
          <p:cNvPr id="962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87824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50938" y="692150"/>
            <a:ext cx="4556125" cy="3416300"/>
          </a:xfrm>
          <a:ln/>
        </p:spPr>
      </p:sp>
      <p:sp>
        <p:nvSpPr>
          <p:cNvPr id="97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3782653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50938" y="692150"/>
            <a:ext cx="4556125" cy="3416300"/>
          </a:xfrm>
          <a:ln/>
        </p:spPr>
      </p:sp>
      <p:sp>
        <p:nvSpPr>
          <p:cNvPr id="983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1053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50938" y="692150"/>
            <a:ext cx="4556125" cy="3416300"/>
          </a:xfrm>
          <a:ln/>
        </p:spPr>
      </p:sp>
      <p:sp>
        <p:nvSpPr>
          <p:cNvPr id="99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93035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50938" y="692150"/>
            <a:ext cx="4556125" cy="3416300"/>
          </a:xfrm>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err="1"/>
              <a:t>getFloat</a:t>
            </a:r>
            <a:r>
              <a:rPr lang="en-US" dirty="0"/>
              <a:t>(string </a:t>
            </a:r>
            <a:r>
              <a:rPr lang="en-US" dirty="0" err="1"/>
              <a:t>columnName</a:t>
            </a:r>
            <a:r>
              <a:rPr lang="en-US" dirty="0"/>
              <a:t>):  Retrieves the value of the designated column in the current row of this </a:t>
            </a:r>
            <a:r>
              <a:rPr lang="en-US" dirty="0" err="1"/>
              <a:t>ResultSet</a:t>
            </a:r>
            <a:r>
              <a:rPr lang="en-US" dirty="0"/>
              <a:t> object as a float in the Java programming language.</a:t>
            </a:r>
          </a:p>
        </p:txBody>
      </p:sp>
    </p:spTree>
    <p:extLst>
      <p:ext uri="{BB962C8B-B14F-4D97-AF65-F5344CB8AC3E}">
        <p14:creationId xmlns:p14="http://schemas.microsoft.com/office/powerpoint/2010/main" val="131468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47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16</a:t>
            </a:r>
          </a:p>
        </p:txBody>
      </p:sp>
      <p:sp>
        <p:nvSpPr>
          <p:cNvPr id="74756" name="Rectangle 4"/>
          <p:cNvSpPr>
            <a:spLocks noChangeArrowheads="1"/>
          </p:cNvSpPr>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4757" name="Rectangle 5"/>
          <p:cNvSpPr>
            <a:spLocks noChangeArrowheads="1"/>
          </p:cNvSpP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4758" name="Rectangle 6"/>
          <p:cNvSpPr>
            <a:spLocks noGrp="1" noRot="1" noChangeAspect="1" noChangeArrowheads="1" noTextEdit="1"/>
          </p:cNvSpPr>
          <p:nvPr>
            <p:ph type="sldImg"/>
          </p:nvPr>
        </p:nvSpPr>
        <p:spPr>
          <a:xfrm>
            <a:off x="1150938" y="692150"/>
            <a:ext cx="4556125" cy="3416300"/>
          </a:xfrm>
          <a:ln cap="flat"/>
        </p:spPr>
      </p:sp>
      <p:sp>
        <p:nvSpPr>
          <p:cNvPr id="74759" name="Rectangle 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905114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6624469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086234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6970800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7978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8986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91531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24212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0562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179267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3737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4755"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9050" tIns="0" rIns="19050" bIns="0" anchor="b"/>
          <a:lstStyle/>
          <a:p>
            <a:pPr algn="r" eaLnBrk="0" hangingPunct="0"/>
            <a:r>
              <a:rPr lang="en-US" sz="1000" i="1"/>
              <a:t>16</a:t>
            </a:r>
          </a:p>
        </p:txBody>
      </p:sp>
      <p:sp>
        <p:nvSpPr>
          <p:cNvPr id="74756" name="Rectangle 4"/>
          <p:cNvSpPr>
            <a:spLocks noChangeArrowheads="1"/>
          </p:cNvSpPr>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4757" name="Rectangle 5"/>
          <p:cNvSpPr>
            <a:spLocks noChangeArrowheads="1"/>
          </p:cNvSpPr>
          <p:nvPr/>
        </p:nvSpPr>
        <p:spPr bwMode="auto">
          <a:xfrm>
            <a:off x="0" y="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74758" name="Rectangle 6"/>
          <p:cNvSpPr>
            <a:spLocks noGrp="1" noRot="1" noChangeAspect="1" noChangeArrowheads="1" noTextEdit="1"/>
          </p:cNvSpPr>
          <p:nvPr>
            <p:ph type="sldImg"/>
          </p:nvPr>
        </p:nvSpPr>
        <p:spPr>
          <a:xfrm>
            <a:off x="1150938" y="692150"/>
            <a:ext cx="4556125" cy="3416300"/>
          </a:xfrm>
          <a:ln cap="flat"/>
        </p:spPr>
      </p:sp>
      <p:sp>
        <p:nvSpPr>
          <p:cNvPr id="74759" name="Rectangle 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503476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i="0" dirty="0">
                <a:solidFill>
                  <a:srgbClr val="000000"/>
                </a:solidFill>
                <a:effectLst/>
                <a:latin typeface="Arial" panose="020B0604020202020204" pitchFamily="34" charset="0"/>
              </a:rPr>
              <a:t>Warnings do not stop the execution of an application, as exceptions do; they simply alert the user that something did not happen as planned. For example, a warning might let you know that a privilege you attempted to revoke was not revoked. Or a warning might tell you that an error occurred during a requested disconnection.</a:t>
            </a:r>
            <a:endParaRPr lang="en-US" dirty="0"/>
          </a:p>
        </p:txBody>
      </p:sp>
    </p:spTree>
    <p:extLst>
      <p:ext uri="{BB962C8B-B14F-4D97-AF65-F5344CB8AC3E}">
        <p14:creationId xmlns:p14="http://schemas.microsoft.com/office/powerpoint/2010/main" val="32739391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767769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0649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0096006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6499"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8373183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50938" y="692150"/>
            <a:ext cx="4556125" cy="3416300"/>
          </a:xfrm>
          <a:ln/>
        </p:spPr>
      </p:sp>
      <p:sp>
        <p:nvSpPr>
          <p:cNvPr id="95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84583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49329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38082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21585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630994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2229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48399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856032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216199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A stored</a:t>
            </a:r>
            <a:r>
              <a:rPr lang="en-US" baseline="0" dirty="0"/>
              <a:t> procedure can return more than just one result set.</a:t>
            </a:r>
            <a:r>
              <a:rPr lang="en-US" dirty="0"/>
              <a:t> </a:t>
            </a:r>
          </a:p>
        </p:txBody>
      </p:sp>
    </p:spTree>
    <p:extLst>
      <p:ext uri="{BB962C8B-B14F-4D97-AF65-F5344CB8AC3E}">
        <p14:creationId xmlns:p14="http://schemas.microsoft.com/office/powerpoint/2010/main" val="28639963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977850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A stored procedure may return more than one result set</a:t>
            </a:r>
          </a:p>
        </p:txBody>
      </p:sp>
    </p:spTree>
    <p:extLst>
      <p:ext uri="{BB962C8B-B14F-4D97-AF65-F5344CB8AC3E}">
        <p14:creationId xmlns:p14="http://schemas.microsoft.com/office/powerpoint/2010/main" val="14619221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7424438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150938" y="692150"/>
            <a:ext cx="4556125" cy="3416300"/>
          </a:xfrm>
          <a:ln/>
        </p:spPr>
      </p:sp>
      <p:sp>
        <p:nvSpPr>
          <p:cNvPr id="117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670262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625689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097300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493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92150"/>
            <a:ext cx="4556125" cy="3416300"/>
          </a:xfrm>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827032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537855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4325454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0150221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SQLJ Preprocessor</a:t>
            </a:r>
            <a:r>
              <a:rPr lang="en-US" baseline="0" dirty="0"/>
              <a:t> generates the JDBC code from the SQLI code in the right</a:t>
            </a:r>
            <a:endParaRPr lang="en-US" dirty="0"/>
          </a:p>
        </p:txBody>
      </p:sp>
    </p:spTree>
    <p:extLst>
      <p:ext uri="{BB962C8B-B14F-4D97-AF65-F5344CB8AC3E}">
        <p14:creationId xmlns:p14="http://schemas.microsoft.com/office/powerpoint/2010/main" val="22360940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67E09-61ED-4347-8E08-74D35D8DCA72}" type="slidenum">
              <a:rPr lang="en-US" smtClean="0"/>
              <a:pPr/>
              <a:t>97</a:t>
            </a:fld>
            <a:endParaRPr lang="en-US"/>
          </a:p>
        </p:txBody>
      </p:sp>
    </p:spTree>
    <p:extLst>
      <p:ext uri="{BB962C8B-B14F-4D97-AF65-F5344CB8AC3E}">
        <p14:creationId xmlns:p14="http://schemas.microsoft.com/office/powerpoint/2010/main" val="13183334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914759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67E09-61ED-4347-8E08-74D35D8DCA72}" type="slidenum">
              <a:rPr lang="en-US" smtClean="0"/>
              <a:pPr/>
              <a:t>99</a:t>
            </a:fld>
            <a:endParaRPr lang="en-US"/>
          </a:p>
        </p:txBody>
      </p:sp>
    </p:spTree>
    <p:extLst>
      <p:ext uri="{BB962C8B-B14F-4D97-AF65-F5344CB8AC3E}">
        <p14:creationId xmlns:p14="http://schemas.microsoft.com/office/powerpoint/2010/main" val="18847050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67E09-61ED-4347-8E08-74D35D8DCA72}" type="slidenum">
              <a:rPr lang="en-US" smtClean="0"/>
              <a:pPr/>
              <a:t>100</a:t>
            </a:fld>
            <a:endParaRPr lang="en-US"/>
          </a:p>
        </p:txBody>
      </p:sp>
    </p:spTree>
    <p:extLst>
      <p:ext uri="{BB962C8B-B14F-4D97-AF65-F5344CB8AC3E}">
        <p14:creationId xmlns:p14="http://schemas.microsoft.com/office/powerpoint/2010/main" val="250381524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C67E09-61ED-4347-8E08-74D35D8DCA72}" type="slidenum">
              <a:rPr lang="en-US" smtClean="0"/>
              <a:pPr/>
              <a:t>101</a:t>
            </a:fld>
            <a:endParaRPr lang="en-US"/>
          </a:p>
        </p:txBody>
      </p:sp>
    </p:spTree>
    <p:extLst>
      <p:ext uri="{BB962C8B-B14F-4D97-AF65-F5344CB8AC3E}">
        <p14:creationId xmlns:p14="http://schemas.microsoft.com/office/powerpoint/2010/main" val="30693634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 SCHEMA is synonym for CREAT DATABASE in MySQL</a:t>
            </a:r>
          </a:p>
        </p:txBody>
      </p:sp>
      <p:sp>
        <p:nvSpPr>
          <p:cNvPr id="4" name="Slide Number Placeholder 3"/>
          <p:cNvSpPr>
            <a:spLocks noGrp="1"/>
          </p:cNvSpPr>
          <p:nvPr>
            <p:ph type="sldNum" sz="quarter" idx="10"/>
          </p:nvPr>
        </p:nvSpPr>
        <p:spPr/>
        <p:txBody>
          <a:bodyPr/>
          <a:lstStyle/>
          <a:p>
            <a:fld id="{0DC67E09-61ED-4347-8E08-74D35D8DCA72}" type="slidenum">
              <a:rPr lang="en-US" smtClean="0"/>
              <a:pPr/>
              <a:t>102</a:t>
            </a:fld>
            <a:endParaRPr lang="en-US"/>
          </a:p>
        </p:txBody>
      </p:sp>
    </p:spTree>
    <p:extLst>
      <p:ext uri="{BB962C8B-B14F-4D97-AF65-F5344CB8AC3E}">
        <p14:creationId xmlns:p14="http://schemas.microsoft.com/office/powerpoint/2010/main" val="213960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766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93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CEB9-FF07-4398-B11E-0E46D7F6E6F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0ABE7-0CAC-4B3D-BBED-42ADFF47FFF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FA5B0-143C-40E6-9881-7BECE7E964C9}"/>
              </a:ext>
            </a:extLst>
          </p:cNvPr>
          <p:cNvSpPr>
            <a:spLocks noGrp="1"/>
          </p:cNvSpPr>
          <p:nvPr>
            <p:ph type="dt" sz="half" idx="10"/>
          </p:nvPr>
        </p:nvSpPr>
        <p:spPr/>
        <p:txBody>
          <a:bodyPr/>
          <a:lstStyle/>
          <a:p>
            <a:fld id="{273E9E8B-ADC3-4DC1-853E-F827B78E6E1A}" type="datetime1">
              <a:rPr lang="en-US" smtClean="0"/>
              <a:t>9/30/2024</a:t>
            </a:fld>
            <a:endParaRPr lang="en-US"/>
          </a:p>
        </p:txBody>
      </p:sp>
      <p:sp>
        <p:nvSpPr>
          <p:cNvPr id="5" name="Footer Placeholder 4">
            <a:extLst>
              <a:ext uri="{FF2B5EF4-FFF2-40B4-BE49-F238E27FC236}">
                <a16:creationId xmlns:a16="http://schemas.microsoft.com/office/drawing/2014/main" id="{FA2E537F-72D1-46EF-96F8-C499141BC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A6B9C-FEF1-4E0C-873E-106C832ECE51}"/>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221307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7A19-A8C0-4DD0-A9CA-E030377BB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0953AF-7053-42A9-89E0-0F496374A2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B1D5F-4E71-430A-99C5-6B04B1D0BB17}"/>
              </a:ext>
            </a:extLst>
          </p:cNvPr>
          <p:cNvSpPr>
            <a:spLocks noGrp="1"/>
          </p:cNvSpPr>
          <p:nvPr>
            <p:ph type="dt" sz="half" idx="10"/>
          </p:nvPr>
        </p:nvSpPr>
        <p:spPr/>
        <p:txBody>
          <a:bodyPr/>
          <a:lstStyle/>
          <a:p>
            <a:fld id="{270BE316-73EE-4623-A5C9-1A03E47BC408}" type="datetime1">
              <a:rPr lang="en-US" smtClean="0"/>
              <a:t>9/30/2024</a:t>
            </a:fld>
            <a:endParaRPr lang="en-US"/>
          </a:p>
        </p:txBody>
      </p:sp>
      <p:sp>
        <p:nvSpPr>
          <p:cNvPr id="5" name="Footer Placeholder 4">
            <a:extLst>
              <a:ext uri="{FF2B5EF4-FFF2-40B4-BE49-F238E27FC236}">
                <a16:creationId xmlns:a16="http://schemas.microsoft.com/office/drawing/2014/main" id="{EA289F53-A6D9-4BCD-BD97-6A9DBCACE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723271-821F-4BA6-B4DA-A08C2BE532C5}"/>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124659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C2FA-060E-4F35-A5FF-06E3A3383BD6}"/>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6BE259-9150-4127-B97D-92AB3447F6D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ECF0A1-80AD-4F2C-B059-B3B195CAFB75}"/>
              </a:ext>
            </a:extLst>
          </p:cNvPr>
          <p:cNvSpPr>
            <a:spLocks noGrp="1"/>
          </p:cNvSpPr>
          <p:nvPr>
            <p:ph type="dt" sz="half" idx="10"/>
          </p:nvPr>
        </p:nvSpPr>
        <p:spPr/>
        <p:txBody>
          <a:bodyPr/>
          <a:lstStyle/>
          <a:p>
            <a:fld id="{21962378-AE6F-4AB2-9D61-EFB4C58D140D}" type="datetime1">
              <a:rPr lang="en-US" smtClean="0"/>
              <a:t>9/30/2024</a:t>
            </a:fld>
            <a:endParaRPr lang="en-US"/>
          </a:p>
        </p:txBody>
      </p:sp>
      <p:sp>
        <p:nvSpPr>
          <p:cNvPr id="5" name="Footer Placeholder 4">
            <a:extLst>
              <a:ext uri="{FF2B5EF4-FFF2-40B4-BE49-F238E27FC236}">
                <a16:creationId xmlns:a16="http://schemas.microsoft.com/office/drawing/2014/main" id="{700B9712-D2D8-4CA3-94BE-7C9A1D810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17793-46FC-4919-A5B9-F96074853BF3}"/>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185055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989E-8013-4B13-8C07-335FF7B65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90A52-47A9-4221-863D-63A82C79696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41B15D-832B-4166-B53B-469F8B23BB6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E88A1-1AB4-4697-A39A-C837A2723858}"/>
              </a:ext>
            </a:extLst>
          </p:cNvPr>
          <p:cNvSpPr>
            <a:spLocks noGrp="1"/>
          </p:cNvSpPr>
          <p:nvPr>
            <p:ph type="dt" sz="half" idx="10"/>
          </p:nvPr>
        </p:nvSpPr>
        <p:spPr/>
        <p:txBody>
          <a:bodyPr/>
          <a:lstStyle/>
          <a:p>
            <a:fld id="{1EAF2B9A-6EB0-4B1A-BA04-8C0671517CC3}" type="datetime1">
              <a:rPr lang="en-US" smtClean="0"/>
              <a:t>9/30/2024</a:t>
            </a:fld>
            <a:endParaRPr lang="en-US"/>
          </a:p>
        </p:txBody>
      </p:sp>
      <p:sp>
        <p:nvSpPr>
          <p:cNvPr id="6" name="Footer Placeholder 5">
            <a:extLst>
              <a:ext uri="{FF2B5EF4-FFF2-40B4-BE49-F238E27FC236}">
                <a16:creationId xmlns:a16="http://schemas.microsoft.com/office/drawing/2014/main" id="{3672FD45-2754-47B4-AE18-77E2A14BE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F3A84E-2478-4472-8368-9D1EDC61BA76}"/>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293472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67E7-5118-47F1-BB5F-B662E22458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9423A-E98F-4B4E-B972-9A7B0464B8A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ACC22D-63DF-4D48-9E06-A9A4CD07BCF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7DABEE-8C25-4421-BB4E-88B67E78C4D7}"/>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96ABA6-9950-40FE-910B-E8AEDF27AB1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5CDF09-0155-48A3-9876-1A30EAB462F7}"/>
              </a:ext>
            </a:extLst>
          </p:cNvPr>
          <p:cNvSpPr>
            <a:spLocks noGrp="1"/>
          </p:cNvSpPr>
          <p:nvPr>
            <p:ph type="dt" sz="half" idx="10"/>
          </p:nvPr>
        </p:nvSpPr>
        <p:spPr/>
        <p:txBody>
          <a:bodyPr/>
          <a:lstStyle/>
          <a:p>
            <a:fld id="{A3819927-87B0-4DFB-B55E-B6E2866F1672}" type="datetime1">
              <a:rPr lang="en-US" smtClean="0"/>
              <a:t>9/30/2024</a:t>
            </a:fld>
            <a:endParaRPr lang="en-US"/>
          </a:p>
        </p:txBody>
      </p:sp>
      <p:sp>
        <p:nvSpPr>
          <p:cNvPr id="8" name="Footer Placeholder 7">
            <a:extLst>
              <a:ext uri="{FF2B5EF4-FFF2-40B4-BE49-F238E27FC236}">
                <a16:creationId xmlns:a16="http://schemas.microsoft.com/office/drawing/2014/main" id="{D068C560-0566-4D09-B7ED-C2C0DEE2F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B3799-0C5C-4245-85B8-790B684AE053}"/>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327709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9FA8-4ADD-4F5E-B6EB-6A0BBB8CE8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4A776A-3DE7-4299-B242-E2E5F6EE3DC8}"/>
              </a:ext>
            </a:extLst>
          </p:cNvPr>
          <p:cNvSpPr>
            <a:spLocks noGrp="1"/>
          </p:cNvSpPr>
          <p:nvPr>
            <p:ph type="dt" sz="half" idx="10"/>
          </p:nvPr>
        </p:nvSpPr>
        <p:spPr/>
        <p:txBody>
          <a:bodyPr/>
          <a:lstStyle/>
          <a:p>
            <a:fld id="{34930C1D-8D06-4BDE-BD65-D5015280B4E1}" type="datetime1">
              <a:rPr lang="en-US" smtClean="0"/>
              <a:t>9/30/2024</a:t>
            </a:fld>
            <a:endParaRPr lang="en-US"/>
          </a:p>
        </p:txBody>
      </p:sp>
      <p:sp>
        <p:nvSpPr>
          <p:cNvPr id="4" name="Footer Placeholder 3">
            <a:extLst>
              <a:ext uri="{FF2B5EF4-FFF2-40B4-BE49-F238E27FC236}">
                <a16:creationId xmlns:a16="http://schemas.microsoft.com/office/drawing/2014/main" id="{D03BFF04-1245-4938-8049-8D9F908C3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4ADFB-300D-42C5-9DC1-AF2F6591B6FB}"/>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185591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DC512-83C4-4514-A2F1-927FF716FEE2}"/>
              </a:ext>
            </a:extLst>
          </p:cNvPr>
          <p:cNvSpPr>
            <a:spLocks noGrp="1"/>
          </p:cNvSpPr>
          <p:nvPr>
            <p:ph type="dt" sz="half" idx="10"/>
          </p:nvPr>
        </p:nvSpPr>
        <p:spPr/>
        <p:txBody>
          <a:bodyPr/>
          <a:lstStyle/>
          <a:p>
            <a:fld id="{5BB2ED1F-9343-4835-8188-3907BD9341CE}" type="datetime1">
              <a:rPr lang="en-US" smtClean="0"/>
              <a:t>9/30/2024</a:t>
            </a:fld>
            <a:endParaRPr lang="en-US"/>
          </a:p>
        </p:txBody>
      </p:sp>
      <p:sp>
        <p:nvSpPr>
          <p:cNvPr id="3" name="Footer Placeholder 2">
            <a:extLst>
              <a:ext uri="{FF2B5EF4-FFF2-40B4-BE49-F238E27FC236}">
                <a16:creationId xmlns:a16="http://schemas.microsoft.com/office/drawing/2014/main" id="{B5F48E75-05D2-4A18-967E-D799F6FAE9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1F61FF-0A8D-4CFC-B9C0-C1653370E2D9}"/>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309214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F606-070F-4B00-B79C-BF5A5C3A86F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2D7F69-F557-410F-A72C-62900456EA7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983B7B-3B7C-40B9-B858-F1414443659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72410B-D868-4303-B4E4-06E8D11143D2}"/>
              </a:ext>
            </a:extLst>
          </p:cNvPr>
          <p:cNvSpPr>
            <a:spLocks noGrp="1"/>
          </p:cNvSpPr>
          <p:nvPr>
            <p:ph type="dt" sz="half" idx="10"/>
          </p:nvPr>
        </p:nvSpPr>
        <p:spPr/>
        <p:txBody>
          <a:bodyPr/>
          <a:lstStyle/>
          <a:p>
            <a:fld id="{E23047EA-7C44-4449-A865-4ED3E9C8D71A}" type="datetime1">
              <a:rPr lang="en-US" smtClean="0"/>
              <a:t>9/30/2024</a:t>
            </a:fld>
            <a:endParaRPr lang="en-US"/>
          </a:p>
        </p:txBody>
      </p:sp>
      <p:sp>
        <p:nvSpPr>
          <p:cNvPr id="6" name="Footer Placeholder 5">
            <a:extLst>
              <a:ext uri="{FF2B5EF4-FFF2-40B4-BE49-F238E27FC236}">
                <a16:creationId xmlns:a16="http://schemas.microsoft.com/office/drawing/2014/main" id="{0C534801-846F-42E5-8294-D3C2B3BD2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1E639-0959-4016-A3AC-44132151276D}"/>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242217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33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AF7E-8E2E-4214-BD78-71018997CAA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08017F-D89F-4660-A43B-2E5DC23D653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8DF68A-5823-46B9-8EF9-38506BCB45F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06EB81-C76D-4A70-8F77-B38D36AAA3A0}"/>
              </a:ext>
            </a:extLst>
          </p:cNvPr>
          <p:cNvSpPr>
            <a:spLocks noGrp="1"/>
          </p:cNvSpPr>
          <p:nvPr>
            <p:ph type="dt" sz="half" idx="10"/>
          </p:nvPr>
        </p:nvSpPr>
        <p:spPr/>
        <p:txBody>
          <a:bodyPr/>
          <a:lstStyle/>
          <a:p>
            <a:fld id="{488B92B9-92A0-4725-9709-7635A4EA17A9}" type="datetime1">
              <a:rPr lang="en-US" smtClean="0"/>
              <a:t>9/30/2024</a:t>
            </a:fld>
            <a:endParaRPr lang="en-US"/>
          </a:p>
        </p:txBody>
      </p:sp>
      <p:sp>
        <p:nvSpPr>
          <p:cNvPr id="6" name="Footer Placeholder 5">
            <a:extLst>
              <a:ext uri="{FF2B5EF4-FFF2-40B4-BE49-F238E27FC236}">
                <a16:creationId xmlns:a16="http://schemas.microsoft.com/office/drawing/2014/main" id="{20755CCD-E082-4E81-817C-3F00FC1D9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EA9D-8202-4704-91CA-EF963C11D79A}"/>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3913828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8AE60-849E-47F0-ABE4-3868E66B97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A3AA60-8691-4237-AC8E-0D4A064670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F3F6-39CD-4F80-85F5-C9031B5C04B3}"/>
              </a:ext>
            </a:extLst>
          </p:cNvPr>
          <p:cNvSpPr>
            <a:spLocks noGrp="1"/>
          </p:cNvSpPr>
          <p:nvPr>
            <p:ph type="dt" sz="half" idx="10"/>
          </p:nvPr>
        </p:nvSpPr>
        <p:spPr/>
        <p:txBody>
          <a:bodyPr/>
          <a:lstStyle/>
          <a:p>
            <a:fld id="{7947BEAD-F61F-41D8-B2BD-9F99B1E23D55}" type="datetime1">
              <a:rPr lang="en-US" smtClean="0"/>
              <a:t>9/30/2024</a:t>
            </a:fld>
            <a:endParaRPr lang="en-US"/>
          </a:p>
        </p:txBody>
      </p:sp>
      <p:sp>
        <p:nvSpPr>
          <p:cNvPr id="5" name="Footer Placeholder 4">
            <a:extLst>
              <a:ext uri="{FF2B5EF4-FFF2-40B4-BE49-F238E27FC236}">
                <a16:creationId xmlns:a16="http://schemas.microsoft.com/office/drawing/2014/main" id="{C52A0543-36ED-4095-8159-787311B59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AD848-7278-4D68-83CE-BB732015C007}"/>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3204413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80F5FE-9EEC-4A47-883D-64CE5604C47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58547C-841A-4794-8DAF-96E0D6E6C2B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D2946-A5F6-4921-9F9A-DF6266FCD8A2}"/>
              </a:ext>
            </a:extLst>
          </p:cNvPr>
          <p:cNvSpPr>
            <a:spLocks noGrp="1"/>
          </p:cNvSpPr>
          <p:nvPr>
            <p:ph type="dt" sz="half" idx="10"/>
          </p:nvPr>
        </p:nvSpPr>
        <p:spPr/>
        <p:txBody>
          <a:bodyPr/>
          <a:lstStyle/>
          <a:p>
            <a:fld id="{8D1758DB-135A-47B0-8F8E-BEC10021C2F4}" type="datetime1">
              <a:rPr lang="en-US" smtClean="0"/>
              <a:t>9/30/2024</a:t>
            </a:fld>
            <a:endParaRPr lang="en-US"/>
          </a:p>
        </p:txBody>
      </p:sp>
      <p:sp>
        <p:nvSpPr>
          <p:cNvPr id="5" name="Footer Placeholder 4">
            <a:extLst>
              <a:ext uri="{FF2B5EF4-FFF2-40B4-BE49-F238E27FC236}">
                <a16:creationId xmlns:a16="http://schemas.microsoft.com/office/drawing/2014/main" id="{40562EDF-B81E-4E3C-85A9-A664B259C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92163-8571-4CDF-957C-916B0E6BDB80}"/>
              </a:ext>
            </a:extLst>
          </p:cNvPr>
          <p:cNvSpPr>
            <a:spLocks noGrp="1"/>
          </p:cNvSpPr>
          <p:nvPr>
            <p:ph type="sldNum" sz="quarter" idx="12"/>
          </p:nvPr>
        </p:nvSpPr>
        <p:spPr/>
        <p:txBody>
          <a:bodyPr/>
          <a:lstStyle/>
          <a:p>
            <a:fld id="{3ED83ABA-840B-4207-ADB3-8FB005E8FACC}" type="slidenum">
              <a:rPr lang="en-US" smtClean="0"/>
              <a:t>‹#›</a:t>
            </a:fld>
            <a:endParaRPr lang="en-US"/>
          </a:p>
        </p:txBody>
      </p:sp>
    </p:spTree>
    <p:extLst>
      <p:ext uri="{BB962C8B-B14F-4D97-AF65-F5344CB8AC3E}">
        <p14:creationId xmlns:p14="http://schemas.microsoft.com/office/powerpoint/2010/main" val="284777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981200"/>
            <a:ext cx="3810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981200"/>
            <a:ext cx="3810000" cy="4076700"/>
          </a:xfrm>
        </p:spPr>
        <p:txBody>
          <a:bodyPr/>
          <a:lstStyle/>
          <a:p>
            <a:pPr lvl="0"/>
            <a:endParaRPr lang="en-US" noProof="0"/>
          </a:p>
        </p:txBody>
      </p:sp>
    </p:spTree>
    <p:extLst>
      <p:ext uri="{BB962C8B-B14F-4D97-AF65-F5344CB8AC3E}">
        <p14:creationId xmlns:p14="http://schemas.microsoft.com/office/powerpoint/2010/main" val="402651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2066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57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51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3507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557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172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11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78379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B4115-CF6B-44C4-94CA-5B9967756E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A04446-D50C-498B-BB5A-460C9AEE42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D58E7-AD06-4BAB-80FA-240F7D8645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9CFCC-EB4D-4C05-827E-712879481608}" type="datetime1">
              <a:rPr lang="en-US" smtClean="0"/>
              <a:t>9/30/2024</a:t>
            </a:fld>
            <a:endParaRPr lang="en-US"/>
          </a:p>
        </p:txBody>
      </p:sp>
      <p:sp>
        <p:nvSpPr>
          <p:cNvPr id="5" name="Footer Placeholder 4">
            <a:extLst>
              <a:ext uri="{FF2B5EF4-FFF2-40B4-BE49-F238E27FC236}">
                <a16:creationId xmlns:a16="http://schemas.microsoft.com/office/drawing/2014/main" id="{9F2AD5D3-70CD-4B48-8A40-F7A80BFD742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CE3B82-0F61-4399-A3F5-619C8DE531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83ABA-840B-4207-ADB3-8FB005E8FACC}" type="slidenum">
              <a:rPr lang="en-US" smtClean="0"/>
              <a:t>‹#›</a:t>
            </a:fld>
            <a:endParaRPr lang="en-US"/>
          </a:p>
        </p:txBody>
      </p:sp>
    </p:spTree>
    <p:extLst>
      <p:ext uri="{BB962C8B-B14F-4D97-AF65-F5344CB8AC3E}">
        <p14:creationId xmlns:p14="http://schemas.microsoft.com/office/powerpoint/2010/main" val="3162778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rice.edu/wp-content/uploads/2013/09/0923-BOLD-light-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39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538095" y="2438400"/>
            <a:ext cx="8077200" cy="1754326"/>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Database Application Development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32" name="Picture 8" descr="https://brand.ucf.edu/files/2011/08/Seal-With-Motto-K-O-T-v10-150x1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648649"/>
            <a:ext cx="1733550" cy="1733550"/>
          </a:xfrm>
          <a:prstGeom prst="rect">
            <a:avLst/>
          </a:prstGeom>
          <a:noFill/>
          <a:effectLst>
            <a:outerShdw blurRad="76200" dir="18900000" sy="23000" kx="-1200000" algn="bl" rotWithShape="0">
              <a:prstClr val="black">
                <a:alpha val="20000"/>
              </a:prstClr>
            </a:outerShdw>
          </a:effectLst>
          <a:scene3d>
            <a:camera prst="isometricOffAxis2Left"/>
            <a:lightRig rig="threePt" dir="t"/>
          </a:scene3d>
          <a:extLst>
            <a:ext uri="{909E8E84-426E-40dd-AFC4-6F175D3DCCD1}">
              <a14:hiddenFill xmlns="" xmlns:a14="http://schemas.microsoft.com/office/drawing/2010/main">
                <a:solidFill>
                  <a:srgbClr val="FFFFFF"/>
                </a:solidFill>
              </a14:hiddenFill>
            </a:ext>
          </a:extLst>
        </p:spPr>
      </p:pic>
      <p:pic>
        <p:nvPicPr>
          <p:cNvPr id="1038" name="Picture 14" descr="http://plantationbrace.com/wp-content/uploads/2015/01/Colleges_and_Universites_UCF_Pegas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114842"/>
            <a:ext cx="609600" cy="343436"/>
          </a:xfrm>
          <a:prstGeom prst="rect">
            <a:avLst/>
          </a:prstGeom>
          <a:noFill/>
          <a:effectLst>
            <a:outerShdw blurRad="50800" dist="38100" dir="18900000" algn="bl" rotWithShape="0">
              <a:prstClr val="black">
                <a:alpha val="40000"/>
              </a:prstClr>
            </a:outerShdw>
          </a:effectLst>
          <a:scene3d>
            <a:camera prst="isometricTopUp"/>
            <a:lightRig rig="threePt" dir="t"/>
          </a:scene3d>
          <a:extLst>
            <a:ext uri="{909E8E84-426E-40dd-AFC4-6F175D3DCCD1}">
              <a14:hiddenFill xmlns="" xmlns:a14="http://schemas.microsoft.com/office/drawing/2010/main">
                <a:solidFill>
                  <a:srgbClr val="FFFFFF"/>
                </a:solidFill>
              </a14:hiddenFill>
            </a:ext>
          </a:extLst>
        </p:spPr>
      </p:pic>
      <p:pic>
        <p:nvPicPr>
          <p:cNvPr id="1040" name="Picture 16" descr="http://www.fbschedules.com/images/logos/fbs/ucf-knight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262135">
            <a:off x="4784408" y="4349094"/>
            <a:ext cx="2371789" cy="1244354"/>
          </a:xfrm>
          <a:prstGeom prst="rect">
            <a:avLst/>
          </a:prstGeom>
          <a:noFill/>
          <a:effectLst>
            <a:outerShdw blurRad="76200" dir="18900000" sy="23000" kx="-1200000" algn="bl" rotWithShape="0">
              <a:prstClr val="black">
                <a:alpha val="20000"/>
              </a:prstClr>
            </a:outerShdw>
          </a:effectLst>
          <a:scene3d>
            <a:camera prst="isometricOffAxis2Top"/>
            <a:lightRig rig="threePt" dir="t"/>
          </a:scene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1022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0720" y="196427"/>
            <a:ext cx="7924800" cy="1104900"/>
          </a:xfrm>
        </p:spPr>
        <p:txBody>
          <a:bodyPr/>
          <a:lstStyle/>
          <a:p>
            <a:r>
              <a:rPr lang="en-US" dirty="0"/>
              <a:t>Embedded SQL: </a:t>
            </a:r>
            <a:r>
              <a:rPr lang="en-US" sz="3600" dirty="0"/>
              <a:t>“Error” Variables</a:t>
            </a:r>
          </a:p>
        </p:txBody>
      </p:sp>
      <p:sp>
        <p:nvSpPr>
          <p:cNvPr id="8195" name="Rectangle 3"/>
          <p:cNvSpPr>
            <a:spLocks noGrp="1" noChangeArrowheads="1"/>
          </p:cNvSpPr>
          <p:nvPr>
            <p:ph idx="1"/>
          </p:nvPr>
        </p:nvSpPr>
        <p:spPr>
          <a:xfrm>
            <a:off x="762000" y="1371600"/>
            <a:ext cx="7848600" cy="5257800"/>
          </a:xfrm>
        </p:spPr>
        <p:txBody>
          <a:bodyPr>
            <a:normAutofit fontScale="92500" lnSpcReduction="10000"/>
          </a:bodyPr>
          <a:lstStyle/>
          <a:p>
            <a:pPr>
              <a:lnSpc>
                <a:spcPct val="90000"/>
              </a:lnSpc>
              <a:spcAft>
                <a:spcPts val="600"/>
              </a:spcAft>
              <a:buFont typeface="Wingdings" pitchFamily="2" charset="2"/>
              <a:buNone/>
            </a:pPr>
            <a:r>
              <a:rPr lang="en-US" sz="3200" dirty="0">
                <a:solidFill>
                  <a:srgbClr val="2042EE"/>
                </a:solidFill>
                <a:latin typeface="Calibri" pitchFamily="34" charset="0"/>
              </a:rPr>
              <a:t>Two special variables for reporting errors</a:t>
            </a:r>
            <a:r>
              <a:rPr lang="en-US" sz="3200" dirty="0">
                <a:latin typeface="Calibri" pitchFamily="34" charset="0"/>
              </a:rPr>
              <a:t>:</a:t>
            </a:r>
          </a:p>
          <a:p>
            <a:pPr>
              <a:lnSpc>
                <a:spcPct val="90000"/>
              </a:lnSpc>
              <a:spcBef>
                <a:spcPts val="1800"/>
              </a:spcBef>
              <a:spcAft>
                <a:spcPts val="600"/>
              </a:spcAft>
            </a:pPr>
            <a:r>
              <a:rPr lang="en-US" dirty="0">
                <a:solidFill>
                  <a:srgbClr val="FF0000"/>
                </a:solidFill>
                <a:latin typeface="Calibri" pitchFamily="34" charset="0"/>
              </a:rPr>
              <a:t>SQLCODE   </a:t>
            </a:r>
            <a:r>
              <a:rPr lang="en-US" dirty="0">
                <a:solidFill>
                  <a:srgbClr val="2A5800"/>
                </a:solidFill>
                <a:latin typeface="Calibri" pitchFamily="34" charset="0"/>
              </a:rPr>
              <a:t>(older)</a:t>
            </a:r>
          </a:p>
          <a:p>
            <a:pPr lvl="1">
              <a:lnSpc>
                <a:spcPct val="90000"/>
              </a:lnSpc>
            </a:pPr>
            <a:r>
              <a:rPr lang="en-US" dirty="0">
                <a:solidFill>
                  <a:srgbClr val="002060"/>
                </a:solidFill>
                <a:latin typeface="Calibri" pitchFamily="34" charset="0"/>
              </a:rPr>
              <a:t>A negative value to indicate a particular error condition</a:t>
            </a:r>
          </a:p>
          <a:p>
            <a:pPr lvl="1">
              <a:lnSpc>
                <a:spcPct val="90000"/>
              </a:lnSpc>
              <a:spcAft>
                <a:spcPts val="600"/>
              </a:spcAft>
            </a:pPr>
            <a:r>
              <a:rPr lang="en-US" dirty="0">
                <a:solidFill>
                  <a:srgbClr val="002060"/>
                </a:solidFill>
                <a:latin typeface="Calibri" pitchFamily="34" charset="0"/>
              </a:rPr>
              <a:t>The appropriate C type is long</a:t>
            </a:r>
          </a:p>
          <a:p>
            <a:pPr>
              <a:lnSpc>
                <a:spcPct val="90000"/>
              </a:lnSpc>
              <a:spcBef>
                <a:spcPts val="1800"/>
              </a:spcBef>
              <a:spcAft>
                <a:spcPts val="600"/>
              </a:spcAft>
            </a:pPr>
            <a:r>
              <a:rPr lang="en-US" dirty="0">
                <a:solidFill>
                  <a:srgbClr val="FF0000"/>
                </a:solidFill>
                <a:latin typeface="Calibri" pitchFamily="34" charset="0"/>
              </a:rPr>
              <a:t>SQLSTATE</a:t>
            </a:r>
            <a:r>
              <a:rPr lang="en-US" dirty="0">
                <a:solidFill>
                  <a:srgbClr val="002060"/>
                </a:solidFill>
                <a:latin typeface="Calibri" pitchFamily="34" charset="0"/>
              </a:rPr>
              <a:t>   </a:t>
            </a:r>
            <a:endParaRPr lang="en-US" dirty="0">
              <a:solidFill>
                <a:srgbClr val="2A5800"/>
              </a:solidFill>
              <a:latin typeface="Calibri" pitchFamily="34" charset="0"/>
            </a:endParaRPr>
          </a:p>
          <a:p>
            <a:pPr lvl="1">
              <a:lnSpc>
                <a:spcPct val="90000"/>
              </a:lnSpc>
            </a:pPr>
            <a:r>
              <a:rPr lang="en-US" dirty="0">
                <a:solidFill>
                  <a:srgbClr val="002060"/>
                </a:solidFill>
                <a:latin typeface="Calibri" pitchFamily="34" charset="0"/>
              </a:rPr>
              <a:t>Predefined codes for success, warning, and error conditions</a:t>
            </a:r>
          </a:p>
          <a:p>
            <a:pPr lvl="1">
              <a:lnSpc>
                <a:spcPct val="90000"/>
              </a:lnSpc>
            </a:pPr>
            <a:r>
              <a:rPr lang="en-US" dirty="0">
                <a:solidFill>
                  <a:srgbClr val="002060"/>
                </a:solidFill>
                <a:latin typeface="Calibri" pitchFamily="34" charset="0"/>
              </a:rPr>
              <a:t>Appropriate C type is char[6] </a:t>
            </a:r>
            <a:endParaRPr lang="en-US" dirty="0">
              <a:solidFill>
                <a:schemeClr val="tx2">
                  <a:lumMod val="65000"/>
                  <a:lumOff val="35000"/>
                </a:schemeClr>
              </a:solidFill>
              <a:latin typeface="Calibri" pitchFamily="34" charset="0"/>
            </a:endParaRPr>
          </a:p>
          <a:p>
            <a:pPr>
              <a:lnSpc>
                <a:spcPct val="90000"/>
              </a:lnSpc>
              <a:spcBef>
                <a:spcPts val="1800"/>
              </a:spcBef>
            </a:pPr>
            <a:r>
              <a:rPr lang="en-US" dirty="0">
                <a:solidFill>
                  <a:srgbClr val="002060"/>
                </a:solidFill>
                <a:latin typeface="Calibri" pitchFamily="34" charset="0"/>
              </a:rPr>
              <a:t>One of these two variables must be declared.  We assume SQLSTATE</a:t>
            </a:r>
          </a:p>
        </p:txBody>
      </p:sp>
    </p:spTree>
    <p:extLst>
      <p:ext uri="{BB962C8B-B14F-4D97-AF65-F5344CB8AC3E}">
        <p14:creationId xmlns:p14="http://schemas.microsoft.com/office/powerpoint/2010/main" val="27897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animEffect transition="in" filter="fade">
                                      <p:cBhvr>
                                        <p:cTn id="7" dur="1000"/>
                                        <p:tgtEl>
                                          <p:spTgt spid="8195">
                                            <p:txEl>
                                              <p:pRg st="4" end="4"/>
                                            </p:txEl>
                                          </p:spTgt>
                                        </p:tgtEl>
                                      </p:cBhvr>
                                    </p:animEffect>
                                    <p:anim calcmode="lin" valueType="num">
                                      <p:cBhvr>
                                        <p:cTn id="8"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5">
                                            <p:txEl>
                                              <p:pRg st="5" end="5"/>
                                            </p:txEl>
                                          </p:spTgt>
                                        </p:tgtEl>
                                        <p:attrNameLst>
                                          <p:attrName>style.visibility</p:attrName>
                                        </p:attrNameLst>
                                      </p:cBhvr>
                                      <p:to>
                                        <p:strVal val="visible"/>
                                      </p:to>
                                    </p:set>
                                    <p:animEffect transition="in" filter="fade">
                                      <p:cBhvr>
                                        <p:cTn id="12" dur="1000"/>
                                        <p:tgtEl>
                                          <p:spTgt spid="8195">
                                            <p:txEl>
                                              <p:pRg st="5" end="5"/>
                                            </p:txEl>
                                          </p:spTgt>
                                        </p:tgtEl>
                                      </p:cBhvr>
                                    </p:animEffect>
                                    <p:anim calcmode="lin" valueType="num">
                                      <p:cBhvr>
                                        <p:cTn id="13"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animEffect transition="in" filter="fade">
                                      <p:cBhvr>
                                        <p:cTn id="17" dur="1000"/>
                                        <p:tgtEl>
                                          <p:spTgt spid="8195">
                                            <p:txEl>
                                              <p:pRg st="6" end="6"/>
                                            </p:txEl>
                                          </p:spTgt>
                                        </p:tgtEl>
                                      </p:cBhvr>
                                    </p:animEffect>
                                    <p:anim calcmode="lin" valueType="num">
                                      <p:cBhvr>
                                        <p:cTn id="18"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195">
                                            <p:txEl>
                                              <p:pRg st="7" end="7"/>
                                            </p:txEl>
                                          </p:spTgt>
                                        </p:tgtEl>
                                        <p:attrNameLst>
                                          <p:attrName>style.visibility</p:attrName>
                                        </p:attrNameLst>
                                      </p:cBhvr>
                                      <p:to>
                                        <p:strVal val="visible"/>
                                      </p:to>
                                    </p:set>
                                    <p:animEffect transition="in" filter="fade">
                                      <p:cBhvr>
                                        <p:cTn id="24" dur="1000"/>
                                        <p:tgtEl>
                                          <p:spTgt spid="8195">
                                            <p:txEl>
                                              <p:pRg st="7" end="7"/>
                                            </p:txEl>
                                          </p:spTgt>
                                        </p:tgtEl>
                                      </p:cBhvr>
                                    </p:animEffect>
                                    <p:anim calcmode="lin" valueType="num">
                                      <p:cBhvr>
                                        <p:cTn id="25"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950403"/>
          </a:xfrm>
        </p:spPr>
        <p:txBody>
          <a:bodyPr>
            <a:normAutofit/>
          </a:bodyPr>
          <a:lstStyle/>
          <a:p>
            <a:pPr algn="l"/>
            <a:r>
              <a:rPr lang="en-US" dirty="0"/>
              <a:t>JDBC Catalog and Schema</a:t>
            </a:r>
          </a:p>
        </p:txBody>
      </p:sp>
      <p:grpSp>
        <p:nvGrpSpPr>
          <p:cNvPr id="7" name="Group 6">
            <a:extLst>
              <a:ext uri="{FF2B5EF4-FFF2-40B4-BE49-F238E27FC236}">
                <a16:creationId xmlns:a16="http://schemas.microsoft.com/office/drawing/2014/main" id="{1246B394-1D92-411E-A313-10462AE8906D}"/>
              </a:ext>
            </a:extLst>
          </p:cNvPr>
          <p:cNvGrpSpPr/>
          <p:nvPr/>
        </p:nvGrpSpPr>
        <p:grpSpPr>
          <a:xfrm>
            <a:off x="533400" y="2560002"/>
            <a:ext cx="8229600" cy="4023360"/>
            <a:chOff x="533400" y="2560002"/>
            <a:chExt cx="8229600" cy="4023360"/>
          </a:xfrm>
        </p:grpSpPr>
        <p:graphicFrame>
          <p:nvGraphicFramePr>
            <p:cNvPr id="4" name="Content Placeholder 3">
              <a:extLst>
                <a:ext uri="{FF2B5EF4-FFF2-40B4-BE49-F238E27FC236}">
                  <a16:creationId xmlns:a16="http://schemas.microsoft.com/office/drawing/2014/main" id="{8EBB6DD8-E60A-4D9A-AEF7-B007D163DA39}"/>
                </a:ext>
              </a:extLst>
            </p:cNvPr>
            <p:cNvGraphicFramePr>
              <a:graphicFrameLocks/>
            </p:cNvGraphicFramePr>
            <p:nvPr>
              <p:extLst>
                <p:ext uri="{D42A27DB-BD31-4B8C-83A1-F6EECF244321}">
                  <p14:modId xmlns:p14="http://schemas.microsoft.com/office/powerpoint/2010/main" val="61870481"/>
                </p:ext>
              </p:extLst>
            </p:nvPr>
          </p:nvGraphicFramePr>
          <p:xfrm>
            <a:off x="533400" y="2560002"/>
            <a:ext cx="8229600" cy="402336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70840">
                  <a:tc>
                    <a:txBody>
                      <a:bodyPr/>
                      <a:lstStyle/>
                      <a:p>
                        <a:r>
                          <a:rPr lang="en-US" dirty="0" err="1"/>
                          <a:t>getTables</a:t>
                        </a:r>
                        <a:r>
                          <a:rPr lang="en-US" dirty="0"/>
                          <a:t>(catalog,</a:t>
                        </a:r>
                      </a:p>
                      <a:p>
                        <a:r>
                          <a:rPr lang="en-US" baseline="0" dirty="0"/>
                          <a:t>                   schema,</a:t>
                        </a:r>
                      </a:p>
                      <a:p>
                        <a:r>
                          <a:rPr lang="en-US" baseline="0" dirty="0"/>
                          <a:t>                   </a:t>
                        </a:r>
                        <a:r>
                          <a:rPr lang="en-US" baseline="0" dirty="0" err="1"/>
                          <a:t>tableNames</a:t>
                        </a:r>
                        <a:r>
                          <a:rPr lang="en-US" baseline="0" dirty="0"/>
                          <a:t>,</a:t>
                        </a:r>
                      </a:p>
                      <a:p>
                        <a:r>
                          <a:rPr lang="en-US" baseline="0" dirty="0"/>
                          <a:t>                   </a:t>
                        </a:r>
                        <a:r>
                          <a:rPr lang="en-US" baseline="0" dirty="0" err="1"/>
                          <a:t>columnNames</a:t>
                        </a:r>
                        <a:r>
                          <a:rPr lang="en-US" baseline="0" dirty="0"/>
                          <a:t>)</a:t>
                        </a:r>
                        <a:endParaRPr lang="en-US" dirty="0"/>
                      </a:p>
                    </a:txBody>
                    <a:tcPr/>
                  </a:tc>
                  <a:tc>
                    <a:txBody>
                      <a:bodyPr/>
                      <a:lstStyle/>
                      <a:p>
                        <a:r>
                          <a:rPr lang="en-US" dirty="0"/>
                          <a:t>Returns </a:t>
                        </a:r>
                        <a:r>
                          <a:rPr lang="en-US" b="1" dirty="0">
                            <a:solidFill>
                              <a:srgbClr val="FF0000"/>
                            </a:solidFill>
                          </a:rPr>
                          <a:t>table names </a:t>
                        </a:r>
                        <a:r>
                          <a:rPr lang="en-US" dirty="0"/>
                          <a:t>for all tables matching </a:t>
                        </a:r>
                        <a:r>
                          <a:rPr lang="en-US" dirty="0" err="1"/>
                          <a:t>tableNames</a:t>
                        </a:r>
                        <a:r>
                          <a:rPr lang="en-US" dirty="0"/>
                          <a:t> and</a:t>
                        </a:r>
                        <a:r>
                          <a:rPr lang="en-US" baseline="0" dirty="0"/>
                          <a:t> all columns matching </a:t>
                        </a:r>
                        <a:r>
                          <a:rPr lang="en-US" baseline="0" dirty="0" err="1"/>
                          <a:t>columnNames</a:t>
                        </a:r>
                        <a:endParaRPr lang="en-US" baseline="0" dirty="0"/>
                      </a:p>
                      <a:p>
                        <a:endParaRPr lang="en-US" baseline="0" dirty="0"/>
                      </a:p>
                      <a:p>
                        <a:endParaRPr lang="en-US" baseline="0" dirty="0"/>
                      </a:p>
                      <a:p>
                        <a:endParaRPr lang="en-US" baseline="0" dirty="0"/>
                      </a:p>
                      <a:p>
                        <a:endParaRPr lang="en-US" baseline="0" dirty="0"/>
                      </a:p>
                      <a:p>
                        <a:endParaRPr lang="en-US" baseline="0" dirty="0"/>
                      </a:p>
                    </a:txBody>
                    <a:tcPr/>
                  </a:tc>
                  <a:extLst>
                    <a:ext uri="{0D108BD9-81ED-4DB2-BD59-A6C34878D82A}">
                      <a16:rowId xmlns:a16="http://schemas.microsoft.com/office/drawing/2014/main" val="10000"/>
                    </a:ext>
                  </a:extLst>
                </a:tr>
                <a:tr h="370840">
                  <a:tc>
                    <a:txBody>
                      <a:bodyPr/>
                      <a:lstStyle/>
                      <a:p>
                        <a:r>
                          <a:rPr lang="en-US" dirty="0" err="1"/>
                          <a:t>getColumns</a:t>
                        </a:r>
                        <a:r>
                          <a:rPr lang="en-US" dirty="0"/>
                          <a:t>(catalog,</a:t>
                        </a:r>
                      </a:p>
                      <a:p>
                        <a:r>
                          <a:rPr lang="en-US" dirty="0"/>
                          <a:t>                       schema,</a:t>
                        </a:r>
                      </a:p>
                      <a:p>
                        <a:r>
                          <a:rPr lang="en-US" dirty="0"/>
                          <a:t>                       </a:t>
                        </a:r>
                        <a:r>
                          <a:rPr lang="en-US" dirty="0" err="1"/>
                          <a:t>tableNames</a:t>
                        </a:r>
                        <a:r>
                          <a:rPr lang="en-US" dirty="0"/>
                          <a:t>,</a:t>
                        </a:r>
                      </a:p>
                      <a:p>
                        <a:r>
                          <a:rPr lang="en-US" baseline="0" dirty="0"/>
                          <a:t>                       </a:t>
                        </a:r>
                        <a:r>
                          <a:rPr lang="en-US" baseline="0" dirty="0" err="1"/>
                          <a:t>columnNames</a:t>
                        </a:r>
                        <a:r>
                          <a:rPr lang="en-US" baseline="0" dirty="0"/>
                          <a:t>)</a:t>
                        </a:r>
                        <a:endParaRPr lang="en-US" dirty="0"/>
                      </a:p>
                    </a:txBody>
                    <a:tcPr/>
                  </a:tc>
                  <a:tc>
                    <a:txBody>
                      <a:bodyPr/>
                      <a:lstStyle/>
                      <a:p>
                        <a:r>
                          <a:rPr lang="en-US" dirty="0"/>
                          <a:t>Returns table </a:t>
                        </a:r>
                        <a:r>
                          <a:rPr lang="en-US" b="1" dirty="0">
                            <a:solidFill>
                              <a:srgbClr val="FF0000"/>
                            </a:solidFill>
                          </a:rPr>
                          <a:t>column</a:t>
                        </a:r>
                        <a:r>
                          <a:rPr lang="en-US" dirty="0"/>
                          <a:t> </a:t>
                        </a:r>
                        <a:r>
                          <a:rPr lang="en-US" b="1" dirty="0">
                            <a:solidFill>
                              <a:srgbClr val="FF0000"/>
                            </a:solidFill>
                          </a:rPr>
                          <a:t>names</a:t>
                        </a:r>
                        <a:r>
                          <a:rPr lang="en-US" dirty="0"/>
                          <a:t> for all tables matching </a:t>
                        </a:r>
                        <a:r>
                          <a:rPr lang="en-US" dirty="0" err="1"/>
                          <a:t>tableNames</a:t>
                        </a:r>
                        <a:r>
                          <a:rPr lang="en-US" dirty="0"/>
                          <a:t> and all columns matching </a:t>
                        </a:r>
                        <a:r>
                          <a:rPr lang="en-US" dirty="0" err="1"/>
                          <a:t>columnNames</a:t>
                        </a:r>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5" name="Rounded Rectangle 4">
              <a:extLst>
                <a:ext uri="{FF2B5EF4-FFF2-40B4-BE49-F238E27FC236}">
                  <a16:creationId xmlns:a16="http://schemas.microsoft.com/office/drawing/2014/main" id="{41D90BCF-68B0-43F5-8B6E-C94210F39728}"/>
                </a:ext>
              </a:extLst>
            </p:cNvPr>
            <p:cNvSpPr/>
            <p:nvPr/>
          </p:nvSpPr>
          <p:spPr bwMode="auto">
            <a:xfrm>
              <a:off x="3869028" y="3398202"/>
              <a:ext cx="4419600" cy="762000"/>
            </a:xfrm>
            <a:prstGeom prst="roundRect">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a:ln>
                    <a:noFill/>
                  </a:ln>
                  <a:solidFill>
                    <a:srgbClr val="09064E"/>
                  </a:solidFill>
                  <a:effectLst/>
                  <a:latin typeface="Comic Sans MS" pitchFamily="66" charset="0"/>
                </a:rPr>
                <a:t>Ex</a:t>
              </a:r>
              <a:r>
                <a:rPr kumimoji="0" lang="en-US" b="0" i="0" u="none" strike="noStrike" cap="none" normalizeH="0" baseline="0" dirty="0">
                  <a:ln>
                    <a:noFill/>
                  </a:ln>
                  <a:solidFill>
                    <a:srgbClr val="09064E"/>
                  </a:solidFill>
                  <a:effectLst/>
                  <a:latin typeface="Comic Sans MS" pitchFamily="66" charset="0"/>
                </a:rPr>
                <a:t>:  “</a:t>
              </a:r>
              <a:r>
                <a:rPr kumimoji="0" lang="en-US" b="0" i="0" u="none" strike="noStrike" cap="none" normalizeH="0" baseline="0" dirty="0" err="1">
                  <a:ln>
                    <a:noFill/>
                  </a:ln>
                  <a:solidFill>
                    <a:srgbClr val="09064E"/>
                  </a:solidFill>
                  <a:effectLst/>
                  <a:latin typeface="Comic Sans MS" pitchFamily="66" charset="0"/>
                </a:rPr>
                <a:t>getTables</a:t>
              </a:r>
              <a:r>
                <a:rPr kumimoji="0" lang="en-US" b="0" i="0" u="none" strike="noStrike" cap="none" normalizeH="0" baseline="0" dirty="0">
                  <a:ln>
                    <a:noFill/>
                  </a:ln>
                  <a:solidFill>
                    <a:srgbClr val="09064E"/>
                  </a:solidFill>
                  <a:effectLst/>
                  <a:latin typeface="Comic Sans MS" pitchFamily="66" charset="0"/>
                </a:rPr>
                <a:t>(</a:t>
              </a:r>
              <a:r>
                <a:rPr kumimoji="0" lang="en-US" b="0" i="0" u="none" strike="noStrike" cap="none" normalizeH="0" baseline="0" dirty="0" err="1">
                  <a:ln>
                    <a:noFill/>
                  </a:ln>
                  <a:solidFill>
                    <a:srgbClr val="09064E"/>
                  </a:solidFill>
                  <a:effectLst/>
                  <a:latin typeface="Comic Sans MS" pitchFamily="66" charset="0"/>
                </a:rPr>
                <a:t>null,null,null,null</a:t>
              </a:r>
              <a:r>
                <a:rPr kumimoji="0" lang="en-US" b="0" i="0" u="none" strike="noStrike" cap="none" normalizeH="0" baseline="0" dirty="0">
                  <a:ln>
                    <a:noFill/>
                  </a:ln>
                  <a:solidFill>
                    <a:srgbClr val="09064E"/>
                  </a:solidFill>
                  <a:effectLst/>
                  <a:latin typeface="Comic Sans MS" pitchFamily="66" charset="0"/>
                </a:rPr>
                <a:t>)” gets information</a:t>
              </a:r>
              <a:r>
                <a:rPr kumimoji="0" lang="en-US" b="0" i="0" u="none" strike="noStrike" cap="none" normalizeH="0" dirty="0">
                  <a:ln>
                    <a:noFill/>
                  </a:ln>
                  <a:solidFill>
                    <a:srgbClr val="09064E"/>
                  </a:solidFill>
                  <a:effectLst/>
                  <a:latin typeface="Comic Sans MS" pitchFamily="66" charset="0"/>
                </a:rPr>
                <a:t> for all tables</a:t>
              </a:r>
              <a:endParaRPr kumimoji="0" lang="en-US" b="0" i="0" u="none" strike="noStrike" cap="none" normalizeH="0" baseline="0" dirty="0">
                <a:ln>
                  <a:noFill/>
                </a:ln>
                <a:solidFill>
                  <a:srgbClr val="09064E"/>
                </a:solidFill>
                <a:effectLst/>
                <a:latin typeface="Comic Sans MS" pitchFamily="66" charset="0"/>
              </a:endParaRPr>
            </a:p>
          </p:txBody>
        </p:sp>
        <p:sp>
          <p:nvSpPr>
            <p:cNvPr id="6" name="Rounded Rectangle 5">
              <a:extLst>
                <a:ext uri="{FF2B5EF4-FFF2-40B4-BE49-F238E27FC236}">
                  <a16:creationId xmlns:a16="http://schemas.microsoft.com/office/drawing/2014/main" id="{C67D3037-FFEA-4CB6-8BF5-0D3378F8915B}"/>
                </a:ext>
              </a:extLst>
            </p:cNvPr>
            <p:cNvSpPr/>
            <p:nvPr/>
          </p:nvSpPr>
          <p:spPr bwMode="auto">
            <a:xfrm>
              <a:off x="3716628" y="5379402"/>
              <a:ext cx="4863921" cy="838200"/>
            </a:xfrm>
            <a:prstGeom prst="roundRect">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a:ln>
                    <a:noFill/>
                  </a:ln>
                  <a:solidFill>
                    <a:srgbClr val="09064E"/>
                  </a:solidFill>
                  <a:effectLst/>
                  <a:latin typeface="Comic Sans MS" pitchFamily="66" charset="0"/>
                </a:rPr>
                <a:t>Ex</a:t>
              </a:r>
              <a:r>
                <a:rPr kumimoji="0" lang="en-US" b="0" i="0" u="none" strike="noStrike" cap="none" normalizeH="0" baseline="0" dirty="0">
                  <a:ln>
                    <a:noFill/>
                  </a:ln>
                  <a:solidFill>
                    <a:srgbClr val="09064E"/>
                  </a:solidFill>
                  <a:effectLst/>
                  <a:latin typeface="Comic Sans MS" pitchFamily="66" charset="0"/>
                </a:rPr>
                <a:t>:  “</a:t>
              </a:r>
              <a:r>
                <a:rPr kumimoji="0" lang="en-US" b="0" i="0" u="none" strike="noStrike" cap="none" normalizeH="0" baseline="0" dirty="0" err="1">
                  <a:ln>
                    <a:noFill/>
                  </a:ln>
                  <a:solidFill>
                    <a:srgbClr val="09064E"/>
                  </a:solidFill>
                  <a:effectLst/>
                  <a:latin typeface="Comic Sans MS" pitchFamily="66" charset="0"/>
                </a:rPr>
                <a:t>getColumns</a:t>
              </a:r>
              <a:r>
                <a:rPr kumimoji="0" lang="en-US" b="0" i="0" u="none" strike="noStrike" cap="none" normalizeH="0" baseline="0" dirty="0">
                  <a:ln>
                    <a:noFill/>
                  </a:ln>
                  <a:solidFill>
                    <a:srgbClr val="09064E"/>
                  </a:solidFill>
                  <a:effectLst/>
                  <a:latin typeface="Comic Sans MS" pitchFamily="66" charset="0"/>
                </a:rPr>
                <a:t>(</a:t>
              </a:r>
              <a:r>
                <a:rPr kumimoji="0" lang="en-US" b="0" i="0" u="none" strike="noStrike" cap="none" normalizeH="0" baseline="0" dirty="0" err="1">
                  <a:ln>
                    <a:noFill/>
                  </a:ln>
                  <a:solidFill>
                    <a:srgbClr val="09064E"/>
                  </a:solidFill>
                  <a:effectLst/>
                  <a:latin typeface="Comic Sans MS" pitchFamily="66" charset="0"/>
                </a:rPr>
                <a:t>null,null,tableName,null</a:t>
              </a:r>
              <a:r>
                <a:rPr kumimoji="0" lang="en-US" b="0" i="0" u="none" strike="noStrike" cap="none" normalizeH="0" baseline="0" dirty="0">
                  <a:ln>
                    <a:noFill/>
                  </a:ln>
                  <a:solidFill>
                    <a:srgbClr val="09064E"/>
                  </a:solidFill>
                  <a:effectLst/>
                  <a:latin typeface="Comic Sans MS" pitchFamily="66" charset="0"/>
                </a:rPr>
                <a:t>)” gets all attributes</a:t>
              </a:r>
              <a:r>
                <a:rPr kumimoji="0" lang="en-US" b="0" i="0" u="none" strike="noStrike" cap="none" normalizeH="0" dirty="0">
                  <a:ln>
                    <a:noFill/>
                  </a:ln>
                  <a:solidFill>
                    <a:srgbClr val="09064E"/>
                  </a:solidFill>
                  <a:effectLst/>
                  <a:latin typeface="Comic Sans MS" pitchFamily="66" charset="0"/>
                </a:rPr>
                <a:t> of </a:t>
              </a:r>
              <a:r>
                <a:rPr kumimoji="0" lang="en-US" b="0" i="0" u="none" strike="noStrike" cap="none" normalizeH="0" dirty="0" err="1">
                  <a:ln>
                    <a:noFill/>
                  </a:ln>
                  <a:solidFill>
                    <a:srgbClr val="09064E"/>
                  </a:solidFill>
                  <a:effectLst/>
                  <a:latin typeface="Comic Sans MS" pitchFamily="66" charset="0"/>
                </a:rPr>
                <a:t>tableName</a:t>
              </a:r>
              <a:endParaRPr kumimoji="0" lang="en-US" b="0" i="0" u="none" strike="noStrike" cap="none" normalizeH="0" baseline="0" dirty="0">
                <a:ln>
                  <a:noFill/>
                </a:ln>
                <a:solidFill>
                  <a:srgbClr val="09064E"/>
                </a:solidFill>
                <a:effectLst/>
                <a:latin typeface="Comic Sans MS" pitchFamily="66" charset="0"/>
              </a:endParaRPr>
            </a:p>
          </p:txBody>
        </p:sp>
      </p:grpSp>
      <p:pic>
        <p:nvPicPr>
          <p:cNvPr id="8" name="Picture 7">
            <a:extLst>
              <a:ext uri="{FF2B5EF4-FFF2-40B4-BE49-F238E27FC236}">
                <a16:creationId xmlns:a16="http://schemas.microsoft.com/office/drawing/2014/main" id="{E88437D7-06F1-4DB7-968D-D2B1F2920ABB}"/>
              </a:ext>
            </a:extLst>
          </p:cNvPr>
          <p:cNvPicPr>
            <a:picLocks noChangeAspect="1"/>
          </p:cNvPicPr>
          <p:nvPr/>
        </p:nvPicPr>
        <p:blipFill>
          <a:blip r:embed="rId3"/>
          <a:stretch>
            <a:fillRect/>
          </a:stretch>
        </p:blipFill>
        <p:spPr>
          <a:xfrm>
            <a:off x="3875850" y="519122"/>
            <a:ext cx="4704699" cy="1843078"/>
          </a:xfrm>
          <a:prstGeom prst="rect">
            <a:avLst/>
          </a:prstGeom>
        </p:spPr>
      </p:pic>
    </p:spTree>
    <p:extLst>
      <p:ext uri="{BB962C8B-B14F-4D97-AF65-F5344CB8AC3E}">
        <p14:creationId xmlns:p14="http://schemas.microsoft.com/office/powerpoint/2010/main" val="14715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92162"/>
          </a:xfrm>
        </p:spPr>
        <p:txBody>
          <a:bodyPr/>
          <a:lstStyle/>
          <a:p>
            <a:r>
              <a:rPr lang="en-US" dirty="0"/>
              <a:t>JDBC Catalog and Schema</a:t>
            </a:r>
          </a:p>
        </p:txBody>
      </p:sp>
      <p:sp>
        <p:nvSpPr>
          <p:cNvPr id="3" name="Content Placeholder 2"/>
          <p:cNvSpPr>
            <a:spLocks noGrp="1"/>
          </p:cNvSpPr>
          <p:nvPr>
            <p:ph idx="1"/>
          </p:nvPr>
        </p:nvSpPr>
        <p:spPr>
          <a:xfrm>
            <a:off x="762000" y="1066800"/>
            <a:ext cx="8229600" cy="1676400"/>
          </a:xfrm>
        </p:spPr>
        <p:txBody>
          <a:bodyPr>
            <a:normAutofit/>
          </a:bodyPr>
          <a:lstStyle/>
          <a:p>
            <a:pPr marL="0" indent="0">
              <a:lnSpc>
                <a:spcPts val="3000"/>
              </a:lnSpc>
              <a:spcAft>
                <a:spcPts val="1200"/>
              </a:spcAft>
              <a:buNone/>
            </a:pPr>
            <a:r>
              <a:rPr lang="en-US" sz="2800" dirty="0"/>
              <a:t>According to JDBC, a database may have a set of catalog and each catalog may have a set of schemas  (i.e., concepts for grouping tables).</a:t>
            </a:r>
          </a:p>
        </p:txBody>
      </p:sp>
      <p:graphicFrame>
        <p:nvGraphicFramePr>
          <p:cNvPr id="4" name="Content Placeholder 3">
            <a:extLst>
              <a:ext uri="{FF2B5EF4-FFF2-40B4-BE49-F238E27FC236}">
                <a16:creationId xmlns:a16="http://schemas.microsoft.com/office/drawing/2014/main" id="{8EBB6DD8-E60A-4D9A-AEF7-B007D163DA39}"/>
              </a:ext>
            </a:extLst>
          </p:cNvPr>
          <p:cNvGraphicFramePr>
            <a:graphicFrameLocks/>
          </p:cNvGraphicFramePr>
          <p:nvPr/>
        </p:nvGraphicFramePr>
        <p:xfrm>
          <a:off x="533400" y="2560002"/>
          <a:ext cx="8229600" cy="4023360"/>
        </p:xfrm>
        <a:graphic>
          <a:graphicData uri="http://schemas.openxmlformats.org/drawingml/2006/table">
            <a:tbl>
              <a:tblPr firstRow="1" bandRow="1">
                <a:tableStyleId>{5940675A-B579-460E-94D1-54222C63F5DA}</a:tableStyleId>
              </a:tblPr>
              <a:tblGrid>
                <a:gridCol w="28194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70840">
                <a:tc>
                  <a:txBody>
                    <a:bodyPr/>
                    <a:lstStyle/>
                    <a:p>
                      <a:r>
                        <a:rPr lang="en-US" dirty="0" err="1"/>
                        <a:t>getTables</a:t>
                      </a:r>
                      <a:r>
                        <a:rPr lang="en-US" dirty="0"/>
                        <a:t>(catalog,</a:t>
                      </a:r>
                    </a:p>
                    <a:p>
                      <a:r>
                        <a:rPr lang="en-US" baseline="0" dirty="0"/>
                        <a:t>                   schema,</a:t>
                      </a:r>
                    </a:p>
                    <a:p>
                      <a:r>
                        <a:rPr lang="en-US" baseline="0" dirty="0"/>
                        <a:t>                   </a:t>
                      </a:r>
                      <a:r>
                        <a:rPr lang="en-US" baseline="0" dirty="0" err="1"/>
                        <a:t>tableNames</a:t>
                      </a:r>
                      <a:r>
                        <a:rPr lang="en-US" baseline="0" dirty="0"/>
                        <a:t>,</a:t>
                      </a:r>
                    </a:p>
                    <a:p>
                      <a:r>
                        <a:rPr lang="en-US" baseline="0" dirty="0"/>
                        <a:t>                   </a:t>
                      </a:r>
                      <a:r>
                        <a:rPr lang="en-US" baseline="0" dirty="0" err="1"/>
                        <a:t>columnNames</a:t>
                      </a:r>
                      <a:r>
                        <a:rPr lang="en-US" baseline="0" dirty="0"/>
                        <a:t>)</a:t>
                      </a:r>
                      <a:endParaRPr lang="en-US" dirty="0"/>
                    </a:p>
                  </a:txBody>
                  <a:tcPr/>
                </a:tc>
                <a:tc>
                  <a:txBody>
                    <a:bodyPr/>
                    <a:lstStyle/>
                    <a:p>
                      <a:r>
                        <a:rPr lang="en-US" dirty="0"/>
                        <a:t>Returns </a:t>
                      </a:r>
                      <a:r>
                        <a:rPr lang="en-US" b="1" dirty="0">
                          <a:solidFill>
                            <a:srgbClr val="FF0000"/>
                          </a:solidFill>
                        </a:rPr>
                        <a:t>table names </a:t>
                      </a:r>
                      <a:r>
                        <a:rPr lang="en-US" dirty="0"/>
                        <a:t>for all tables matching </a:t>
                      </a:r>
                      <a:r>
                        <a:rPr lang="en-US" dirty="0" err="1"/>
                        <a:t>tableNames</a:t>
                      </a:r>
                      <a:r>
                        <a:rPr lang="en-US" dirty="0"/>
                        <a:t> and</a:t>
                      </a:r>
                      <a:r>
                        <a:rPr lang="en-US" baseline="0" dirty="0"/>
                        <a:t> all columns matching </a:t>
                      </a:r>
                      <a:r>
                        <a:rPr lang="en-US" baseline="0" dirty="0" err="1"/>
                        <a:t>columnNames</a:t>
                      </a:r>
                      <a:endParaRPr lang="en-US" baseline="0" dirty="0"/>
                    </a:p>
                    <a:p>
                      <a:endParaRPr lang="en-US" baseline="0" dirty="0"/>
                    </a:p>
                    <a:p>
                      <a:endParaRPr lang="en-US" baseline="0" dirty="0"/>
                    </a:p>
                    <a:p>
                      <a:endParaRPr lang="en-US" baseline="0" dirty="0"/>
                    </a:p>
                    <a:p>
                      <a:endParaRPr lang="en-US" baseline="0" dirty="0"/>
                    </a:p>
                    <a:p>
                      <a:endParaRPr lang="en-US" baseline="0" dirty="0"/>
                    </a:p>
                  </a:txBody>
                  <a:tcPr/>
                </a:tc>
                <a:extLst>
                  <a:ext uri="{0D108BD9-81ED-4DB2-BD59-A6C34878D82A}">
                    <a16:rowId xmlns:a16="http://schemas.microsoft.com/office/drawing/2014/main" val="10000"/>
                  </a:ext>
                </a:extLst>
              </a:tr>
              <a:tr h="370840">
                <a:tc>
                  <a:txBody>
                    <a:bodyPr/>
                    <a:lstStyle/>
                    <a:p>
                      <a:r>
                        <a:rPr lang="en-US" dirty="0" err="1"/>
                        <a:t>getColumns</a:t>
                      </a:r>
                      <a:r>
                        <a:rPr lang="en-US" dirty="0"/>
                        <a:t>(catalog,</a:t>
                      </a:r>
                    </a:p>
                    <a:p>
                      <a:r>
                        <a:rPr lang="en-US" dirty="0"/>
                        <a:t>                       schema,</a:t>
                      </a:r>
                    </a:p>
                    <a:p>
                      <a:r>
                        <a:rPr lang="en-US" dirty="0"/>
                        <a:t>                       </a:t>
                      </a:r>
                      <a:r>
                        <a:rPr lang="en-US" dirty="0" err="1"/>
                        <a:t>tableNames</a:t>
                      </a:r>
                      <a:r>
                        <a:rPr lang="en-US" dirty="0"/>
                        <a:t>,</a:t>
                      </a:r>
                    </a:p>
                    <a:p>
                      <a:r>
                        <a:rPr lang="en-US" baseline="0" dirty="0"/>
                        <a:t>                       </a:t>
                      </a:r>
                      <a:r>
                        <a:rPr lang="en-US" baseline="0" dirty="0" err="1"/>
                        <a:t>columnNames</a:t>
                      </a:r>
                      <a:r>
                        <a:rPr lang="en-US" baseline="0" dirty="0"/>
                        <a:t>)</a:t>
                      </a:r>
                      <a:endParaRPr lang="en-US" dirty="0"/>
                    </a:p>
                  </a:txBody>
                  <a:tcPr/>
                </a:tc>
                <a:tc>
                  <a:txBody>
                    <a:bodyPr/>
                    <a:lstStyle/>
                    <a:p>
                      <a:r>
                        <a:rPr lang="en-US" dirty="0"/>
                        <a:t>Returns table </a:t>
                      </a:r>
                      <a:r>
                        <a:rPr lang="en-US" b="1" dirty="0">
                          <a:solidFill>
                            <a:srgbClr val="FF0000"/>
                          </a:solidFill>
                        </a:rPr>
                        <a:t>column</a:t>
                      </a:r>
                      <a:r>
                        <a:rPr lang="en-US" dirty="0"/>
                        <a:t> </a:t>
                      </a:r>
                      <a:r>
                        <a:rPr lang="en-US" b="1" dirty="0">
                          <a:solidFill>
                            <a:srgbClr val="FF0000"/>
                          </a:solidFill>
                        </a:rPr>
                        <a:t>names</a:t>
                      </a:r>
                      <a:r>
                        <a:rPr lang="en-US" dirty="0"/>
                        <a:t> for all tables matching </a:t>
                      </a:r>
                      <a:r>
                        <a:rPr lang="en-US" dirty="0" err="1"/>
                        <a:t>tableNames</a:t>
                      </a:r>
                      <a:r>
                        <a:rPr lang="en-US" dirty="0"/>
                        <a:t> and all columns matching </a:t>
                      </a:r>
                      <a:r>
                        <a:rPr lang="en-US" dirty="0" err="1"/>
                        <a:t>columnNames</a:t>
                      </a:r>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5" name="Rounded Rectangle 4">
            <a:extLst>
              <a:ext uri="{FF2B5EF4-FFF2-40B4-BE49-F238E27FC236}">
                <a16:creationId xmlns:a16="http://schemas.microsoft.com/office/drawing/2014/main" id="{41D90BCF-68B0-43F5-8B6E-C94210F39728}"/>
              </a:ext>
            </a:extLst>
          </p:cNvPr>
          <p:cNvSpPr/>
          <p:nvPr/>
        </p:nvSpPr>
        <p:spPr bwMode="auto">
          <a:xfrm>
            <a:off x="3869028" y="3398202"/>
            <a:ext cx="4419600" cy="762000"/>
          </a:xfrm>
          <a:prstGeom prst="roundRect">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a:ln>
                  <a:noFill/>
                </a:ln>
                <a:solidFill>
                  <a:srgbClr val="09064E"/>
                </a:solidFill>
                <a:effectLst/>
                <a:latin typeface="Comic Sans MS" pitchFamily="66" charset="0"/>
              </a:rPr>
              <a:t>Ex</a:t>
            </a:r>
            <a:r>
              <a:rPr kumimoji="0" lang="en-US" b="0" i="0" u="none" strike="noStrike" cap="none" normalizeH="0" baseline="0" dirty="0">
                <a:ln>
                  <a:noFill/>
                </a:ln>
                <a:solidFill>
                  <a:srgbClr val="09064E"/>
                </a:solidFill>
                <a:effectLst/>
                <a:latin typeface="Comic Sans MS" pitchFamily="66" charset="0"/>
              </a:rPr>
              <a:t>:  “</a:t>
            </a:r>
            <a:r>
              <a:rPr kumimoji="0" lang="en-US" b="0" i="0" u="none" strike="noStrike" cap="none" normalizeH="0" baseline="0" dirty="0" err="1">
                <a:ln>
                  <a:noFill/>
                </a:ln>
                <a:solidFill>
                  <a:srgbClr val="09064E"/>
                </a:solidFill>
                <a:effectLst/>
                <a:latin typeface="Comic Sans MS" pitchFamily="66" charset="0"/>
              </a:rPr>
              <a:t>getTables</a:t>
            </a:r>
            <a:r>
              <a:rPr kumimoji="0" lang="en-US" b="0" i="0" u="none" strike="noStrike" cap="none" normalizeH="0" baseline="0" dirty="0">
                <a:ln>
                  <a:noFill/>
                </a:ln>
                <a:solidFill>
                  <a:srgbClr val="09064E"/>
                </a:solidFill>
                <a:effectLst/>
                <a:latin typeface="Comic Sans MS" pitchFamily="66" charset="0"/>
              </a:rPr>
              <a:t>(</a:t>
            </a:r>
            <a:r>
              <a:rPr kumimoji="0" lang="en-US" b="0" i="0" u="none" strike="noStrike" cap="none" normalizeH="0" baseline="0" dirty="0" err="1">
                <a:ln>
                  <a:noFill/>
                </a:ln>
                <a:solidFill>
                  <a:srgbClr val="09064E"/>
                </a:solidFill>
                <a:effectLst/>
                <a:latin typeface="Comic Sans MS" pitchFamily="66" charset="0"/>
              </a:rPr>
              <a:t>null,null,null,null</a:t>
            </a:r>
            <a:r>
              <a:rPr kumimoji="0" lang="en-US" b="0" i="0" u="none" strike="noStrike" cap="none" normalizeH="0" baseline="0" dirty="0">
                <a:ln>
                  <a:noFill/>
                </a:ln>
                <a:solidFill>
                  <a:srgbClr val="09064E"/>
                </a:solidFill>
                <a:effectLst/>
                <a:latin typeface="Comic Sans MS" pitchFamily="66" charset="0"/>
              </a:rPr>
              <a:t>)” gets information</a:t>
            </a:r>
            <a:r>
              <a:rPr kumimoji="0" lang="en-US" b="0" i="0" u="none" strike="noStrike" cap="none" normalizeH="0" dirty="0">
                <a:ln>
                  <a:noFill/>
                </a:ln>
                <a:solidFill>
                  <a:srgbClr val="09064E"/>
                </a:solidFill>
                <a:effectLst/>
                <a:latin typeface="Comic Sans MS" pitchFamily="66" charset="0"/>
              </a:rPr>
              <a:t> for all tables</a:t>
            </a:r>
            <a:endParaRPr kumimoji="0" lang="en-US" b="0" i="0" u="none" strike="noStrike" cap="none" normalizeH="0" baseline="0" dirty="0">
              <a:ln>
                <a:noFill/>
              </a:ln>
              <a:solidFill>
                <a:srgbClr val="09064E"/>
              </a:solidFill>
              <a:effectLst/>
              <a:latin typeface="Comic Sans MS" pitchFamily="66" charset="0"/>
            </a:endParaRPr>
          </a:p>
        </p:txBody>
      </p:sp>
      <p:sp>
        <p:nvSpPr>
          <p:cNvPr id="6" name="Rounded Rectangle 5">
            <a:extLst>
              <a:ext uri="{FF2B5EF4-FFF2-40B4-BE49-F238E27FC236}">
                <a16:creationId xmlns:a16="http://schemas.microsoft.com/office/drawing/2014/main" id="{C67D3037-FFEA-4CB6-8BF5-0D3378F8915B}"/>
              </a:ext>
            </a:extLst>
          </p:cNvPr>
          <p:cNvSpPr/>
          <p:nvPr/>
        </p:nvSpPr>
        <p:spPr bwMode="auto">
          <a:xfrm>
            <a:off x="3716628" y="5379402"/>
            <a:ext cx="4863921" cy="838200"/>
          </a:xfrm>
          <a:prstGeom prst="roundRect">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sng" strike="noStrike" cap="none" normalizeH="0" baseline="0" dirty="0">
                <a:ln>
                  <a:noFill/>
                </a:ln>
                <a:solidFill>
                  <a:srgbClr val="09064E"/>
                </a:solidFill>
                <a:effectLst/>
                <a:latin typeface="Comic Sans MS" pitchFamily="66" charset="0"/>
              </a:rPr>
              <a:t>Ex</a:t>
            </a:r>
            <a:r>
              <a:rPr kumimoji="0" lang="en-US" b="0" i="0" u="none" strike="noStrike" cap="none" normalizeH="0" baseline="0" dirty="0">
                <a:ln>
                  <a:noFill/>
                </a:ln>
                <a:solidFill>
                  <a:srgbClr val="09064E"/>
                </a:solidFill>
                <a:effectLst/>
                <a:latin typeface="Comic Sans MS" pitchFamily="66" charset="0"/>
              </a:rPr>
              <a:t>:  “</a:t>
            </a:r>
            <a:r>
              <a:rPr kumimoji="0" lang="en-US" b="0" i="0" u="none" strike="noStrike" cap="none" normalizeH="0" baseline="0" dirty="0" err="1">
                <a:ln>
                  <a:noFill/>
                </a:ln>
                <a:solidFill>
                  <a:srgbClr val="09064E"/>
                </a:solidFill>
                <a:effectLst/>
                <a:latin typeface="Comic Sans MS" pitchFamily="66" charset="0"/>
              </a:rPr>
              <a:t>getColumns</a:t>
            </a:r>
            <a:r>
              <a:rPr kumimoji="0" lang="en-US" b="0" i="0" u="none" strike="noStrike" cap="none" normalizeH="0" baseline="0" dirty="0">
                <a:ln>
                  <a:noFill/>
                </a:ln>
                <a:solidFill>
                  <a:srgbClr val="09064E"/>
                </a:solidFill>
                <a:effectLst/>
                <a:latin typeface="Comic Sans MS" pitchFamily="66" charset="0"/>
              </a:rPr>
              <a:t>(</a:t>
            </a:r>
            <a:r>
              <a:rPr kumimoji="0" lang="en-US" b="0" i="0" u="none" strike="noStrike" cap="none" normalizeH="0" baseline="0" dirty="0" err="1">
                <a:ln>
                  <a:noFill/>
                </a:ln>
                <a:solidFill>
                  <a:srgbClr val="09064E"/>
                </a:solidFill>
                <a:effectLst/>
                <a:latin typeface="Comic Sans MS" pitchFamily="66" charset="0"/>
              </a:rPr>
              <a:t>null,null,tableName,null</a:t>
            </a:r>
            <a:r>
              <a:rPr kumimoji="0" lang="en-US" b="0" i="0" u="none" strike="noStrike" cap="none" normalizeH="0" baseline="0" dirty="0">
                <a:ln>
                  <a:noFill/>
                </a:ln>
                <a:solidFill>
                  <a:srgbClr val="09064E"/>
                </a:solidFill>
                <a:effectLst/>
                <a:latin typeface="Comic Sans MS" pitchFamily="66" charset="0"/>
              </a:rPr>
              <a:t>)” gets all attributes</a:t>
            </a:r>
            <a:r>
              <a:rPr kumimoji="0" lang="en-US" b="0" i="0" u="none" strike="noStrike" cap="none" normalizeH="0" dirty="0">
                <a:ln>
                  <a:noFill/>
                </a:ln>
                <a:solidFill>
                  <a:srgbClr val="09064E"/>
                </a:solidFill>
                <a:effectLst/>
                <a:latin typeface="Comic Sans MS" pitchFamily="66" charset="0"/>
              </a:rPr>
              <a:t> of </a:t>
            </a:r>
            <a:r>
              <a:rPr kumimoji="0" lang="en-US" b="0" i="0" u="none" strike="noStrike" cap="none" normalizeH="0" dirty="0" err="1">
                <a:ln>
                  <a:noFill/>
                </a:ln>
                <a:solidFill>
                  <a:srgbClr val="09064E"/>
                </a:solidFill>
                <a:effectLst/>
                <a:latin typeface="Comic Sans MS" pitchFamily="66" charset="0"/>
              </a:rPr>
              <a:t>tableName</a:t>
            </a:r>
            <a:endParaRPr kumimoji="0" lang="en-US" b="0" i="0" u="none" strike="noStrike" cap="none" normalizeH="0" baseline="0" dirty="0">
              <a:ln>
                <a:noFill/>
              </a:ln>
              <a:solidFill>
                <a:srgbClr val="09064E"/>
              </a:solidFill>
              <a:effectLst/>
              <a:latin typeface="Comic Sans MS" pitchFamily="66" charset="0"/>
            </a:endParaRPr>
          </a:p>
        </p:txBody>
      </p:sp>
      <p:sp>
        <p:nvSpPr>
          <p:cNvPr id="7" name="Rectangle 6">
            <a:extLst>
              <a:ext uri="{FF2B5EF4-FFF2-40B4-BE49-F238E27FC236}">
                <a16:creationId xmlns:a16="http://schemas.microsoft.com/office/drawing/2014/main" id="{3F7D3D5C-FCA3-4727-B40A-F01FB77989CE}"/>
              </a:ext>
            </a:extLst>
          </p:cNvPr>
          <p:cNvSpPr/>
          <p:nvPr/>
        </p:nvSpPr>
        <p:spPr>
          <a:xfrm>
            <a:off x="609600" y="914082"/>
            <a:ext cx="8077200" cy="1370964"/>
          </a:xfrm>
          <a:prstGeom prst="rect">
            <a:avLst/>
          </a:prstGeom>
          <a:solidFill>
            <a:srgbClr val="FF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indent="-344488" algn="just">
              <a:spcAft>
                <a:spcPts val="800"/>
              </a:spcAft>
              <a:buFont typeface="Arial" panose="020B0604020202020204" pitchFamily="34" charset="0"/>
              <a:buChar char="•"/>
            </a:pPr>
            <a:r>
              <a:rPr lang="en-US" sz="2400" dirty="0">
                <a:solidFill>
                  <a:schemeClr val="bg1"/>
                </a:solidFill>
              </a:rPr>
              <a:t>Different DBMS’s may have different semantics by using the same JDBC API</a:t>
            </a:r>
          </a:p>
          <a:p>
            <a:pPr marL="344488" indent="-344488" algn="just">
              <a:buFont typeface="Arial" panose="020B0604020202020204" pitchFamily="34" charset="0"/>
              <a:buChar char="•"/>
            </a:pPr>
            <a:r>
              <a:rPr lang="en-US" sz="2400" dirty="0">
                <a:solidFill>
                  <a:schemeClr val="bg1"/>
                </a:solidFill>
              </a:rPr>
              <a:t>You have to test your code against different DBMS’s.</a:t>
            </a:r>
          </a:p>
        </p:txBody>
      </p:sp>
    </p:spTree>
    <p:extLst>
      <p:ext uri="{BB962C8B-B14F-4D97-AF65-F5344CB8AC3E}">
        <p14:creationId xmlns:p14="http://schemas.microsoft.com/office/powerpoint/2010/main" val="403125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Catalog and Schema</a:t>
            </a:r>
          </a:p>
        </p:txBody>
      </p:sp>
      <p:sp>
        <p:nvSpPr>
          <p:cNvPr id="3" name="Content Placeholder 2"/>
          <p:cNvSpPr>
            <a:spLocks noGrp="1"/>
          </p:cNvSpPr>
          <p:nvPr>
            <p:ph idx="1"/>
          </p:nvPr>
        </p:nvSpPr>
        <p:spPr>
          <a:xfrm>
            <a:off x="457200" y="1219200"/>
            <a:ext cx="8305800" cy="5410199"/>
          </a:xfrm>
        </p:spPr>
        <p:txBody>
          <a:bodyPr>
            <a:normAutofit fontScale="92500" lnSpcReduction="10000"/>
          </a:bodyPr>
          <a:lstStyle/>
          <a:p>
            <a:pPr>
              <a:spcAft>
                <a:spcPts val="1200"/>
              </a:spcAft>
            </a:pPr>
            <a:r>
              <a:rPr lang="en-US" dirty="0"/>
              <a:t>In MySQL, </a:t>
            </a:r>
            <a:r>
              <a:rPr lang="en-US" b="1" dirty="0"/>
              <a:t>DATABASE and SCHEMA are synonyms</a:t>
            </a:r>
            <a:r>
              <a:rPr lang="en-US" dirty="0"/>
              <a:t>. It is a “folder” for tables, views, constraints, triggers, and stored procedures)</a:t>
            </a:r>
          </a:p>
          <a:p>
            <a:pPr marL="457200" lvl="1" indent="0">
              <a:buNone/>
            </a:pPr>
            <a:r>
              <a:rPr lang="en-US" dirty="0"/>
              <a:t>     CREAT SCHEMA </a:t>
            </a:r>
            <a:r>
              <a:rPr lang="en-US" dirty="0" err="1"/>
              <a:t>TheDatabase</a:t>
            </a:r>
            <a:r>
              <a:rPr lang="en-US" dirty="0"/>
              <a:t>;</a:t>
            </a:r>
          </a:p>
          <a:p>
            <a:pPr marL="457200" lvl="1" indent="0">
              <a:buNone/>
            </a:pPr>
            <a:r>
              <a:rPr lang="en-US" dirty="0"/>
              <a:t>     USE </a:t>
            </a:r>
            <a:r>
              <a:rPr lang="en-US" dirty="0" err="1"/>
              <a:t>TheDatabase</a:t>
            </a:r>
            <a:endParaRPr lang="en-US" dirty="0"/>
          </a:p>
          <a:p>
            <a:pPr marL="457200" lvl="1" indent="0">
              <a:spcAft>
                <a:spcPts val="1200"/>
              </a:spcAft>
              <a:buNone/>
            </a:pPr>
            <a:r>
              <a:rPr lang="en-US" dirty="0"/>
              <a:t>     CREAT TABLE </a:t>
            </a:r>
            <a:r>
              <a:rPr lang="en-US" dirty="0" err="1"/>
              <a:t>FirstTable</a:t>
            </a:r>
            <a:r>
              <a:rPr lang="en-US" dirty="0"/>
              <a:t> (…);   …</a:t>
            </a:r>
          </a:p>
          <a:p>
            <a:pPr>
              <a:spcAft>
                <a:spcPts val="1200"/>
              </a:spcAft>
            </a:pPr>
            <a:r>
              <a:rPr lang="en-US" dirty="0"/>
              <a:t>Some other vendors treat the terms DATABASE and SCHEMA differently</a:t>
            </a:r>
          </a:p>
          <a:p>
            <a:pPr>
              <a:spcAft>
                <a:spcPts val="1200"/>
              </a:spcAft>
            </a:pPr>
            <a:r>
              <a:rPr lang="en-US" dirty="0"/>
              <a:t>Some vendors also have a term “CATALOG” (used to group schemas).  MySQL does not support this concept </a:t>
            </a:r>
          </a:p>
        </p:txBody>
      </p:sp>
    </p:spTree>
    <p:extLst>
      <p:ext uri="{BB962C8B-B14F-4D97-AF65-F5344CB8AC3E}">
        <p14:creationId xmlns:p14="http://schemas.microsoft.com/office/powerpoint/2010/main" val="21804476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Some DatabaseMetaData Methods</a:t>
            </a:r>
          </a:p>
        </p:txBody>
      </p:sp>
      <p:sp>
        <p:nvSpPr>
          <p:cNvPr id="3" name="Content Placeholder 2"/>
          <p:cNvSpPr>
            <a:spLocks noGrp="1"/>
          </p:cNvSpPr>
          <p:nvPr>
            <p:ph idx="1"/>
          </p:nvPr>
        </p:nvSpPr>
        <p:spPr>
          <a:xfrm>
            <a:off x="685800" y="1447800"/>
            <a:ext cx="7772400" cy="4953000"/>
          </a:xfrm>
        </p:spPr>
        <p:txBody>
          <a:bodyPr>
            <a:normAutofit lnSpcReduction="10000"/>
          </a:bodyPr>
          <a:lstStyle/>
          <a:p>
            <a:pPr>
              <a:spcAft>
                <a:spcPts val="600"/>
              </a:spcAft>
              <a:buFont typeface="Wingdings" pitchFamily="2" charset="2"/>
              <a:buNone/>
              <a:defRPr/>
            </a:pPr>
            <a:r>
              <a:rPr lang="en-US" dirty="0">
                <a:latin typeface="Calibri" pitchFamily="34" charset="0"/>
              </a:rPr>
              <a:t>134 methods in JDBC 2.0</a:t>
            </a:r>
          </a:p>
          <a:p>
            <a:pPr>
              <a:spcAft>
                <a:spcPts val="600"/>
              </a:spcAft>
              <a:defRPr/>
            </a:pPr>
            <a:r>
              <a:rPr lang="en-US" sz="2400" dirty="0" err="1">
                <a:solidFill>
                  <a:srgbClr val="2042EE"/>
                </a:solidFill>
                <a:latin typeface="Calibri" pitchFamily="34" charset="0"/>
              </a:rPr>
              <a:t>getCatalogs</a:t>
            </a:r>
            <a:r>
              <a:rPr lang="en-US" sz="2400" dirty="0">
                <a:solidFill>
                  <a:srgbClr val="2042EE"/>
                </a:solidFill>
                <a:latin typeface="Calibri" pitchFamily="34" charset="0"/>
              </a:rPr>
              <a:t>()</a:t>
            </a:r>
            <a:r>
              <a:rPr lang="en-US" sz="2400" dirty="0">
                <a:solidFill>
                  <a:schemeClr val="accent1">
                    <a:lumMod val="50000"/>
                  </a:schemeClr>
                </a:solidFill>
                <a:latin typeface="Calibri" pitchFamily="34" charset="0"/>
              </a:rPr>
              <a:t>:</a:t>
            </a:r>
            <a:r>
              <a:rPr lang="en-US" sz="2400" dirty="0">
                <a:solidFill>
                  <a:srgbClr val="2042EE"/>
                </a:solidFill>
                <a:latin typeface="Calibri" pitchFamily="34" charset="0"/>
              </a:rPr>
              <a:t>  </a:t>
            </a:r>
            <a:r>
              <a:rPr lang="en-US" sz="2400" dirty="0">
                <a:latin typeface="Calibri" pitchFamily="34" charset="0"/>
              </a:rPr>
              <a:t>retrieves catalog names available in this database  </a:t>
            </a:r>
          </a:p>
          <a:p>
            <a:pPr>
              <a:spcAft>
                <a:spcPts val="600"/>
              </a:spcAft>
              <a:defRPr/>
            </a:pPr>
            <a:r>
              <a:rPr lang="en-US" sz="2400" dirty="0" err="1">
                <a:solidFill>
                  <a:srgbClr val="2042EE"/>
                </a:solidFill>
                <a:latin typeface="Calibri" pitchFamily="34" charset="0"/>
              </a:rPr>
              <a:t>getIndexInfo</a:t>
            </a:r>
            <a:r>
              <a:rPr lang="en-US" sz="2400" dirty="0">
                <a:solidFill>
                  <a:srgbClr val="2042EE"/>
                </a:solidFill>
                <a:latin typeface="Calibri" pitchFamily="34" charset="0"/>
              </a:rPr>
              <a:t>()</a:t>
            </a:r>
            <a:r>
              <a:rPr lang="en-US" sz="2400" dirty="0">
                <a:latin typeface="Calibri" pitchFamily="34" charset="0"/>
              </a:rPr>
              <a:t>:  retrieves a description of the indexes and statistics for the given table</a:t>
            </a:r>
          </a:p>
          <a:p>
            <a:pPr>
              <a:spcAft>
                <a:spcPts val="600"/>
              </a:spcAft>
              <a:defRPr/>
            </a:pPr>
            <a:r>
              <a:rPr lang="en-US" sz="2400" dirty="0" err="1">
                <a:solidFill>
                  <a:srgbClr val="2042EE"/>
                </a:solidFill>
                <a:latin typeface="Calibri" pitchFamily="34" charset="0"/>
              </a:rPr>
              <a:t>getTables</a:t>
            </a:r>
            <a:r>
              <a:rPr lang="en-US" sz="2400" dirty="0">
                <a:solidFill>
                  <a:srgbClr val="2042EE"/>
                </a:solidFill>
                <a:latin typeface="Calibri" pitchFamily="34" charset="0"/>
              </a:rPr>
              <a:t>()</a:t>
            </a:r>
            <a:r>
              <a:rPr lang="en-US" sz="2400" dirty="0">
                <a:latin typeface="Calibri" pitchFamily="34" charset="0"/>
              </a:rPr>
              <a:t>:  retrieves a description of the tables available in the given catalog</a:t>
            </a:r>
          </a:p>
          <a:p>
            <a:pPr>
              <a:spcAft>
                <a:spcPts val="600"/>
              </a:spcAft>
              <a:defRPr/>
            </a:pPr>
            <a:r>
              <a:rPr lang="en-US" sz="2400" dirty="0" err="1">
                <a:solidFill>
                  <a:srgbClr val="2042EE"/>
                </a:solidFill>
                <a:latin typeface="Calibri" pitchFamily="34" charset="0"/>
              </a:rPr>
              <a:t>GetColumns</a:t>
            </a:r>
            <a:r>
              <a:rPr lang="en-US" sz="2400" dirty="0">
                <a:solidFill>
                  <a:srgbClr val="2042EE"/>
                </a:solidFill>
                <a:latin typeface="Calibri" pitchFamily="34" charset="0"/>
              </a:rPr>
              <a:t>()</a:t>
            </a:r>
            <a:r>
              <a:rPr lang="en-US" sz="2400" dirty="0">
                <a:latin typeface="Calibri" pitchFamily="34" charset="0"/>
              </a:rPr>
              <a:t>:  retrieves a description of table columns available in the specified catalog</a:t>
            </a:r>
          </a:p>
          <a:p>
            <a:pPr>
              <a:defRPr/>
            </a:pPr>
            <a:r>
              <a:rPr lang="en-US" sz="2400" dirty="0" err="1">
                <a:solidFill>
                  <a:srgbClr val="2042EE"/>
                </a:solidFill>
                <a:latin typeface="Calibri" pitchFamily="34" charset="0"/>
              </a:rPr>
              <a:t>getPrimaryKeys</a:t>
            </a:r>
            <a:r>
              <a:rPr lang="en-US" sz="2400" dirty="0">
                <a:solidFill>
                  <a:srgbClr val="2042EE"/>
                </a:solidFill>
                <a:latin typeface="Calibri" pitchFamily="34" charset="0"/>
              </a:rPr>
              <a:t>()</a:t>
            </a:r>
            <a:r>
              <a:rPr lang="en-US" sz="2400" dirty="0">
                <a:latin typeface="Calibri" pitchFamily="34" charset="0"/>
              </a:rPr>
              <a:t>:  retrieves a description of the given table’s primary key columns.</a:t>
            </a:r>
          </a:p>
        </p:txBody>
      </p:sp>
    </p:spTree>
    <p:extLst>
      <p:ext uri="{BB962C8B-B14F-4D97-AF65-F5344CB8AC3E}">
        <p14:creationId xmlns:p14="http://schemas.microsoft.com/office/powerpoint/2010/main" val="32110159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33400" y="3124200"/>
            <a:ext cx="8229600" cy="15240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37" name="Rectangle 36"/>
          <p:cNvSpPr/>
          <p:nvPr/>
        </p:nvSpPr>
        <p:spPr bwMode="auto">
          <a:xfrm>
            <a:off x="533400" y="2057400"/>
            <a:ext cx="8229600" cy="10668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36" name="Rectangle 35"/>
          <p:cNvSpPr/>
          <p:nvPr/>
        </p:nvSpPr>
        <p:spPr bwMode="auto">
          <a:xfrm>
            <a:off x="533400" y="1295400"/>
            <a:ext cx="8229600" cy="3810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35" name="Rectangle 34"/>
          <p:cNvSpPr/>
          <p:nvPr/>
        </p:nvSpPr>
        <p:spPr bwMode="auto">
          <a:xfrm>
            <a:off x="533400" y="990600"/>
            <a:ext cx="8229600" cy="304800"/>
          </a:xfrm>
          <a:prstGeom prst="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50182" name="Rectangle 2"/>
          <p:cNvSpPr>
            <a:spLocks noGrp="1" noChangeArrowheads="1"/>
          </p:cNvSpPr>
          <p:nvPr>
            <p:ph type="title"/>
          </p:nvPr>
        </p:nvSpPr>
        <p:spPr>
          <a:xfrm>
            <a:off x="381000" y="45936"/>
            <a:ext cx="8382000" cy="647700"/>
          </a:xfrm>
        </p:spPr>
        <p:txBody>
          <a:bodyPr>
            <a:normAutofit fontScale="90000"/>
          </a:bodyPr>
          <a:lstStyle/>
          <a:p>
            <a:r>
              <a:rPr lang="en-US" dirty="0"/>
              <a:t>Print names of tables and their columns</a:t>
            </a:r>
          </a:p>
        </p:txBody>
      </p:sp>
      <p:sp>
        <p:nvSpPr>
          <p:cNvPr id="49159" name="Rectangle 3"/>
          <p:cNvSpPr>
            <a:spLocks noGrp="1" noChangeArrowheads="1"/>
          </p:cNvSpPr>
          <p:nvPr>
            <p:ph idx="1"/>
          </p:nvPr>
        </p:nvSpPr>
        <p:spPr>
          <a:xfrm>
            <a:off x="457200" y="914400"/>
            <a:ext cx="8305800" cy="4419600"/>
          </a:xfrm>
        </p:spPr>
        <p:txBody>
          <a:bodyPr/>
          <a:lstStyle/>
          <a:p>
            <a:pPr>
              <a:buFont typeface="Wingdings" pitchFamily="2" charset="2"/>
              <a:buNone/>
              <a:defRPr/>
            </a:pPr>
            <a:r>
              <a:rPr lang="en-US" sz="2000" dirty="0" err="1">
                <a:solidFill>
                  <a:srgbClr val="C00000"/>
                </a:solidFill>
                <a:latin typeface="Arial Unicode MS" pitchFamily="34" charset="-128"/>
              </a:rPr>
              <a:t>DatabaseMetaData</a:t>
            </a:r>
            <a:r>
              <a:rPr lang="en-US" sz="2000" dirty="0">
                <a:latin typeface="Arial Unicode MS" pitchFamily="34" charset="-128"/>
              </a:rPr>
              <a:t> </a:t>
            </a:r>
            <a:r>
              <a:rPr lang="en-US" sz="2000" dirty="0" err="1">
                <a:latin typeface="Arial Unicode MS" pitchFamily="34" charset="-128"/>
              </a:rPr>
              <a:t>md</a:t>
            </a:r>
            <a:r>
              <a:rPr lang="en-US" sz="2000" dirty="0">
                <a:latin typeface="Arial Unicode MS" pitchFamily="34" charset="-128"/>
              </a:rPr>
              <a:t>=</a:t>
            </a:r>
            <a:r>
              <a:rPr lang="en-US" sz="2000" dirty="0" err="1">
                <a:latin typeface="Arial Unicode MS" pitchFamily="34" charset="-128"/>
              </a:rPr>
              <a:t>con.getMetaData</a:t>
            </a:r>
            <a:r>
              <a:rPr lang="en-US" sz="2000" dirty="0">
                <a:latin typeface="Arial Unicode MS" pitchFamily="34" charset="-128"/>
              </a:rPr>
              <a:t>();</a:t>
            </a:r>
          </a:p>
          <a:p>
            <a:pPr>
              <a:buFont typeface="Wingdings" pitchFamily="2" charset="2"/>
              <a:buNone/>
              <a:defRPr/>
            </a:pPr>
            <a:r>
              <a:rPr lang="en-US" sz="2000" dirty="0">
                <a:latin typeface="Arial Unicode MS" pitchFamily="34" charset="-128"/>
              </a:rPr>
              <a:t>ResultSet  </a:t>
            </a:r>
            <a:r>
              <a:rPr lang="en-US" sz="2000" b="1" dirty="0" err="1">
                <a:solidFill>
                  <a:srgbClr val="7030A0"/>
                </a:solidFill>
                <a:latin typeface="Arial Unicode MS" pitchFamily="34" charset="-128"/>
              </a:rPr>
              <a:t>trs</a:t>
            </a:r>
            <a:r>
              <a:rPr lang="en-US" sz="2000" dirty="0">
                <a:latin typeface="Arial Unicode MS" pitchFamily="34" charset="-128"/>
              </a:rPr>
              <a:t>=</a:t>
            </a:r>
            <a:r>
              <a:rPr lang="en-US" sz="2000" dirty="0" err="1">
                <a:latin typeface="Arial Unicode MS" pitchFamily="34" charset="-128"/>
              </a:rPr>
              <a:t>md.</a:t>
            </a:r>
            <a:r>
              <a:rPr lang="en-US" sz="2000" b="1" dirty="0" err="1">
                <a:latin typeface="Arial Unicode MS" pitchFamily="34" charset="-128"/>
              </a:rPr>
              <a:t>getTables</a:t>
            </a:r>
            <a:r>
              <a:rPr lang="en-US" sz="2000" dirty="0">
                <a:latin typeface="Arial Unicode MS" pitchFamily="34" charset="-128"/>
              </a:rPr>
              <a:t>(</a:t>
            </a:r>
            <a:r>
              <a:rPr lang="en-US" sz="2000" dirty="0" err="1">
                <a:latin typeface="Arial Unicode MS" pitchFamily="34" charset="-128"/>
              </a:rPr>
              <a:t>null,null,null,null</a:t>
            </a:r>
            <a:r>
              <a:rPr lang="en-US" sz="2000" dirty="0">
                <a:latin typeface="Arial Unicode MS" pitchFamily="34" charset="-128"/>
              </a:rPr>
              <a:t>);   </a:t>
            </a:r>
            <a:r>
              <a:rPr lang="en-US" sz="2000" dirty="0">
                <a:solidFill>
                  <a:srgbClr val="2042EE"/>
                </a:solidFill>
                <a:latin typeface="Arial Unicode MS" pitchFamily="34" charset="-128"/>
              </a:rPr>
              <a:t>// get all tables</a:t>
            </a:r>
          </a:p>
          <a:p>
            <a:pPr>
              <a:buFont typeface="Wingdings" pitchFamily="2" charset="2"/>
              <a:buNone/>
              <a:defRPr/>
            </a:pPr>
            <a:r>
              <a:rPr lang="en-US" sz="2000" dirty="0">
                <a:latin typeface="Arial Unicode MS" pitchFamily="34" charset="-128"/>
              </a:rPr>
              <a:t>String  </a:t>
            </a:r>
            <a:r>
              <a:rPr lang="en-US" sz="2000" dirty="0" err="1">
                <a:latin typeface="Arial Unicode MS" pitchFamily="34" charset="-128"/>
              </a:rPr>
              <a:t>tableName</a:t>
            </a:r>
            <a:r>
              <a:rPr lang="en-US" sz="2000" dirty="0">
                <a:latin typeface="Arial Unicode MS" pitchFamily="34" charset="-128"/>
              </a:rPr>
              <a:t>;</a:t>
            </a:r>
          </a:p>
          <a:p>
            <a:pPr>
              <a:buFont typeface="Wingdings" pitchFamily="2" charset="2"/>
              <a:buNone/>
              <a:defRPr/>
            </a:pPr>
            <a:r>
              <a:rPr lang="en-US" sz="2000" dirty="0">
                <a:latin typeface="Arial Unicode MS" pitchFamily="34" charset="-128"/>
              </a:rPr>
              <a:t>While(</a:t>
            </a:r>
            <a:r>
              <a:rPr lang="en-US" sz="2000" b="1" dirty="0" err="1">
                <a:solidFill>
                  <a:srgbClr val="7030A0"/>
                </a:solidFill>
                <a:latin typeface="Arial Unicode MS" pitchFamily="34" charset="-128"/>
              </a:rPr>
              <a:t>trs</a:t>
            </a:r>
            <a:r>
              <a:rPr lang="en-US" sz="2000" dirty="0" err="1">
                <a:latin typeface="Arial Unicode MS" pitchFamily="34" charset="-128"/>
              </a:rPr>
              <a:t>.next</a:t>
            </a:r>
            <a:r>
              <a:rPr lang="en-US" sz="2000" dirty="0">
                <a:latin typeface="Arial Unicode MS" pitchFamily="34" charset="-128"/>
              </a:rPr>
              <a:t>()) {           </a:t>
            </a:r>
            <a:r>
              <a:rPr lang="en-US" sz="2000" dirty="0">
                <a:solidFill>
                  <a:srgbClr val="2042EE"/>
                </a:solidFill>
                <a:latin typeface="Arial Unicode MS" pitchFamily="34" charset="-128"/>
              </a:rPr>
              <a:t>// for each table, do …</a:t>
            </a:r>
          </a:p>
          <a:p>
            <a:pPr>
              <a:buFont typeface="Wingdings" pitchFamily="2" charset="2"/>
              <a:buNone/>
              <a:defRPr/>
            </a:pPr>
            <a:r>
              <a:rPr lang="en-US" sz="2000" dirty="0">
                <a:latin typeface="Arial Unicode MS" pitchFamily="34" charset="-128"/>
              </a:rPr>
              <a:t>    </a:t>
            </a:r>
            <a:r>
              <a:rPr lang="en-US" sz="2000" dirty="0" err="1">
                <a:solidFill>
                  <a:schemeClr val="accent5">
                    <a:lumMod val="75000"/>
                  </a:schemeClr>
                </a:solidFill>
                <a:latin typeface="Arial Unicode MS" pitchFamily="34" charset="-128"/>
              </a:rPr>
              <a:t>tableName</a:t>
            </a:r>
            <a:r>
              <a:rPr lang="en-US" sz="2000" dirty="0">
                <a:solidFill>
                  <a:schemeClr val="accent5">
                    <a:lumMod val="75000"/>
                  </a:schemeClr>
                </a:solidFill>
                <a:latin typeface="Arial Unicode MS" pitchFamily="34" charset="-128"/>
              </a:rPr>
              <a:t> </a:t>
            </a:r>
            <a:r>
              <a:rPr lang="en-US" sz="2000" dirty="0">
                <a:latin typeface="Arial Unicode MS" pitchFamily="34" charset="-128"/>
              </a:rPr>
              <a:t>= </a:t>
            </a:r>
            <a:r>
              <a:rPr lang="en-US" sz="2000" b="1" dirty="0" err="1">
                <a:solidFill>
                  <a:srgbClr val="7030A0"/>
                </a:solidFill>
                <a:latin typeface="Arial Unicode MS" pitchFamily="34" charset="-128"/>
              </a:rPr>
              <a:t>trs</a:t>
            </a:r>
            <a:r>
              <a:rPr lang="en-US" sz="2000" dirty="0" err="1">
                <a:latin typeface="Arial Unicode MS" pitchFamily="34" charset="-128"/>
              </a:rPr>
              <a:t>.getString</a:t>
            </a:r>
            <a:r>
              <a:rPr lang="en-US" sz="2000" dirty="0">
                <a:latin typeface="Arial Unicode MS" pitchFamily="34" charset="-128"/>
              </a:rPr>
              <a:t>(“TABLE_NAME”);  </a:t>
            </a:r>
            <a:r>
              <a:rPr lang="en-US" sz="2000" dirty="0">
                <a:solidFill>
                  <a:srgbClr val="2042EE"/>
                </a:solidFill>
                <a:latin typeface="Arial Unicode MS" pitchFamily="34" charset="-128"/>
              </a:rPr>
              <a:t>// get </a:t>
            </a:r>
            <a:r>
              <a:rPr lang="en-US" sz="1800" dirty="0">
                <a:solidFill>
                  <a:srgbClr val="2042EE"/>
                </a:solidFill>
                <a:latin typeface="Arial Unicode MS" pitchFamily="34" charset="-128"/>
              </a:rPr>
              <a:t>TABLE_NAME</a:t>
            </a:r>
            <a:r>
              <a:rPr lang="en-US" sz="2000" dirty="0">
                <a:solidFill>
                  <a:srgbClr val="2042EE"/>
                </a:solidFill>
                <a:latin typeface="Arial Unicode MS" pitchFamily="34" charset="-128"/>
              </a:rPr>
              <a:t> field</a:t>
            </a:r>
          </a:p>
          <a:p>
            <a:pPr>
              <a:buFont typeface="Wingdings" pitchFamily="2" charset="2"/>
              <a:buNone/>
              <a:defRPr/>
            </a:pPr>
            <a:r>
              <a:rPr lang="en-US" sz="2000" dirty="0">
                <a:latin typeface="Arial Unicode MS" pitchFamily="34" charset="-128"/>
              </a:rPr>
              <a:t>    </a:t>
            </a:r>
            <a:r>
              <a:rPr lang="en-US" sz="2000" dirty="0" err="1">
                <a:latin typeface="Arial Unicode MS" pitchFamily="34" charset="-128"/>
              </a:rPr>
              <a:t>System.out.println</a:t>
            </a:r>
            <a:r>
              <a:rPr lang="en-US" sz="2000" dirty="0">
                <a:latin typeface="Arial Unicode MS" pitchFamily="34" charset="-128"/>
              </a:rPr>
              <a:t>(“Table: “ + </a:t>
            </a:r>
            <a:r>
              <a:rPr lang="en-US" sz="2000" dirty="0" err="1">
                <a:latin typeface="Arial Unicode MS" pitchFamily="34" charset="-128"/>
              </a:rPr>
              <a:t>tableName</a:t>
            </a:r>
            <a:r>
              <a:rPr lang="en-US" sz="2000" dirty="0">
                <a:latin typeface="Arial Unicode MS" pitchFamily="34" charset="-128"/>
              </a:rPr>
              <a:t>);</a:t>
            </a:r>
          </a:p>
          <a:p>
            <a:pPr>
              <a:buFont typeface="Wingdings" pitchFamily="2" charset="2"/>
              <a:buNone/>
              <a:defRPr/>
            </a:pPr>
            <a:r>
              <a:rPr lang="en-US" sz="2000" dirty="0">
                <a:latin typeface="Arial Unicode MS" pitchFamily="34" charset="-128"/>
              </a:rPr>
              <a:t>    ResultSet </a:t>
            </a:r>
            <a:r>
              <a:rPr lang="en-US" sz="2000" b="1" dirty="0" err="1">
                <a:solidFill>
                  <a:srgbClr val="996600"/>
                </a:solidFill>
                <a:latin typeface="Arial Unicode MS" pitchFamily="34" charset="-128"/>
              </a:rPr>
              <a:t>crs</a:t>
            </a:r>
            <a:r>
              <a:rPr lang="en-US" sz="2000" dirty="0">
                <a:latin typeface="Arial Unicode MS" pitchFamily="34" charset="-128"/>
              </a:rPr>
              <a:t> = </a:t>
            </a:r>
            <a:r>
              <a:rPr lang="en-US" sz="2000" dirty="0" err="1">
                <a:latin typeface="Arial Unicode MS" pitchFamily="34" charset="-128"/>
              </a:rPr>
              <a:t>md.</a:t>
            </a:r>
            <a:r>
              <a:rPr lang="en-US" sz="2000" b="1" dirty="0" err="1">
                <a:latin typeface="Arial Unicode MS" pitchFamily="34" charset="-128"/>
              </a:rPr>
              <a:t>getColumns</a:t>
            </a:r>
            <a:r>
              <a:rPr lang="en-US" sz="2000" dirty="0">
                <a:latin typeface="Arial Unicode MS" pitchFamily="34" charset="-128"/>
              </a:rPr>
              <a:t>(</a:t>
            </a:r>
            <a:r>
              <a:rPr lang="en-US" sz="2000" dirty="0" err="1">
                <a:latin typeface="Arial Unicode MS" pitchFamily="34" charset="-128"/>
              </a:rPr>
              <a:t>null,null,</a:t>
            </a:r>
            <a:r>
              <a:rPr lang="en-US" sz="2000" dirty="0" err="1">
                <a:solidFill>
                  <a:schemeClr val="accent5">
                    <a:lumMod val="75000"/>
                  </a:schemeClr>
                </a:solidFill>
                <a:latin typeface="Arial Unicode MS" pitchFamily="34" charset="-128"/>
              </a:rPr>
              <a:t>tableName</a:t>
            </a:r>
            <a:r>
              <a:rPr lang="en-US" sz="2000" dirty="0" err="1">
                <a:latin typeface="Arial Unicode MS" pitchFamily="34" charset="-128"/>
              </a:rPr>
              <a:t>,null</a:t>
            </a:r>
            <a:r>
              <a:rPr lang="en-US" sz="2000" dirty="0">
                <a:latin typeface="Arial Unicode MS" pitchFamily="34" charset="-128"/>
              </a:rPr>
              <a:t>);  </a:t>
            </a:r>
          </a:p>
          <a:p>
            <a:pPr>
              <a:buFont typeface="Wingdings" pitchFamily="2" charset="2"/>
              <a:buNone/>
              <a:defRPr/>
            </a:pPr>
            <a:r>
              <a:rPr lang="en-US" sz="2000" dirty="0">
                <a:latin typeface="Arial Unicode MS" pitchFamily="34" charset="-128"/>
              </a:rPr>
              <a:t>                                                              </a:t>
            </a:r>
            <a:r>
              <a:rPr lang="en-US" sz="2000" dirty="0">
                <a:solidFill>
                  <a:srgbClr val="2042EE"/>
                </a:solidFill>
                <a:latin typeface="Arial Unicode MS" pitchFamily="34" charset="-128"/>
              </a:rPr>
              <a:t>// get all attributes of </a:t>
            </a:r>
            <a:r>
              <a:rPr lang="en-US" sz="2000" dirty="0" err="1">
                <a:solidFill>
                  <a:srgbClr val="2042EE"/>
                </a:solidFill>
                <a:latin typeface="Arial Unicode MS" pitchFamily="34" charset="-128"/>
              </a:rPr>
              <a:t>tableName</a:t>
            </a:r>
            <a:endParaRPr lang="en-US" sz="2000" dirty="0">
              <a:solidFill>
                <a:srgbClr val="2042EE"/>
              </a:solidFill>
              <a:latin typeface="Arial Unicode MS" pitchFamily="34" charset="-128"/>
            </a:endParaRPr>
          </a:p>
          <a:p>
            <a:pPr>
              <a:buFont typeface="Wingdings" pitchFamily="2" charset="2"/>
              <a:buNone/>
              <a:defRPr/>
            </a:pPr>
            <a:r>
              <a:rPr lang="en-US" sz="2000" dirty="0">
                <a:latin typeface="Arial Unicode MS" pitchFamily="34" charset="-128"/>
              </a:rPr>
              <a:t>    while (</a:t>
            </a:r>
            <a:r>
              <a:rPr lang="en-US" sz="2000" b="1" dirty="0" err="1">
                <a:solidFill>
                  <a:srgbClr val="996600"/>
                </a:solidFill>
                <a:latin typeface="Arial Unicode MS" pitchFamily="34" charset="-128"/>
              </a:rPr>
              <a:t>crs</a:t>
            </a:r>
            <a:r>
              <a:rPr lang="en-US" sz="2000" dirty="0" err="1">
                <a:latin typeface="Arial Unicode MS" pitchFamily="34" charset="-128"/>
              </a:rPr>
              <a:t>.next</a:t>
            </a:r>
            <a:r>
              <a:rPr lang="en-US" sz="2000" dirty="0">
                <a:latin typeface="Arial Unicode MS" pitchFamily="34" charset="-128"/>
              </a:rPr>
              <a:t>()) {</a:t>
            </a:r>
          </a:p>
          <a:p>
            <a:pPr>
              <a:buFont typeface="Wingdings" pitchFamily="2" charset="2"/>
              <a:buNone/>
              <a:defRPr/>
            </a:pPr>
            <a:r>
              <a:rPr lang="en-US" sz="2000" dirty="0">
                <a:latin typeface="Arial Unicode MS" pitchFamily="34" charset="-128"/>
              </a:rPr>
              <a:t>        </a:t>
            </a:r>
            <a:r>
              <a:rPr lang="en-US" sz="2000" dirty="0" err="1">
                <a:latin typeface="Arial Unicode MS" pitchFamily="34" charset="-128"/>
              </a:rPr>
              <a:t>System.out.println</a:t>
            </a:r>
            <a:r>
              <a:rPr lang="en-US" sz="2000" dirty="0">
                <a:latin typeface="Arial Unicode MS" pitchFamily="34" charset="-128"/>
              </a:rPr>
              <a:t>(</a:t>
            </a:r>
            <a:r>
              <a:rPr lang="en-US" sz="2000" b="1" dirty="0" err="1">
                <a:solidFill>
                  <a:srgbClr val="996600"/>
                </a:solidFill>
                <a:latin typeface="Arial Unicode MS" pitchFamily="34" charset="-128"/>
              </a:rPr>
              <a:t>crs</a:t>
            </a:r>
            <a:r>
              <a:rPr lang="en-US" sz="2000" dirty="0" err="1">
                <a:latin typeface="Arial Unicode MS" pitchFamily="34" charset="-128"/>
              </a:rPr>
              <a:t>.getString</a:t>
            </a:r>
            <a:r>
              <a:rPr lang="en-US" sz="2000" dirty="0">
                <a:latin typeface="Arial Unicode MS" pitchFamily="34" charset="-128"/>
              </a:rPr>
              <a:t>(“COLUMN_NAME”) + “, “);</a:t>
            </a:r>
          </a:p>
          <a:p>
            <a:pPr>
              <a:buFont typeface="Wingdings" pitchFamily="2" charset="2"/>
              <a:buNone/>
              <a:defRPr/>
            </a:pPr>
            <a:r>
              <a:rPr lang="en-US" sz="2000" dirty="0">
                <a:latin typeface="Arial Unicode MS" pitchFamily="34" charset="-128"/>
              </a:rPr>
              <a:t>    }</a:t>
            </a:r>
          </a:p>
          <a:p>
            <a:pPr>
              <a:buFont typeface="Wingdings" pitchFamily="2" charset="2"/>
              <a:buNone/>
              <a:defRPr/>
            </a:pPr>
            <a:r>
              <a:rPr lang="en-US" sz="2000" dirty="0">
                <a:latin typeface="Arial Unicode MS" pitchFamily="34" charset="-128"/>
              </a:rPr>
              <a:t>}</a:t>
            </a:r>
          </a:p>
          <a:p>
            <a:pPr>
              <a:buFont typeface="Wingdings" pitchFamily="2" charset="2"/>
              <a:buNone/>
              <a:defRPr/>
            </a:pPr>
            <a:endParaRPr lang="en-US" sz="2000" dirty="0">
              <a:latin typeface="Arial Unicode MS" pitchFamily="34" charset="-128"/>
            </a:endParaRPr>
          </a:p>
        </p:txBody>
      </p:sp>
      <p:grpSp>
        <p:nvGrpSpPr>
          <p:cNvPr id="12" name="Group 11"/>
          <p:cNvGrpSpPr/>
          <p:nvPr/>
        </p:nvGrpSpPr>
        <p:grpSpPr>
          <a:xfrm>
            <a:off x="533400" y="4809065"/>
            <a:ext cx="5029201" cy="1801489"/>
            <a:chOff x="533400" y="4809065"/>
            <a:chExt cx="5029201" cy="1801489"/>
          </a:xfrm>
        </p:grpSpPr>
        <p:sp>
          <p:nvSpPr>
            <p:cNvPr id="50191" name="TextBox 11"/>
            <p:cNvSpPr txBox="1">
              <a:spLocks noChangeArrowheads="1"/>
            </p:cNvSpPr>
            <p:nvPr/>
          </p:nvSpPr>
          <p:spPr bwMode="auto">
            <a:xfrm>
              <a:off x="2907396" y="4809065"/>
              <a:ext cx="5857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b="1" dirty="0" err="1">
                  <a:solidFill>
                    <a:srgbClr val="7030A0"/>
                  </a:solidFill>
                  <a:latin typeface="Calibri" pitchFamily="34" charset="0"/>
                </a:rPr>
                <a:t>trs</a:t>
              </a:r>
              <a:endParaRPr lang="en-US" b="1" dirty="0">
                <a:solidFill>
                  <a:srgbClr val="7030A0"/>
                </a:solidFill>
                <a:latin typeface="Calibri" pitchFamily="34" charset="0"/>
              </a:endParaRPr>
            </a:p>
          </p:txBody>
        </p:sp>
        <p:grpSp>
          <p:nvGrpSpPr>
            <p:cNvPr id="3" name="Group 2"/>
            <p:cNvGrpSpPr/>
            <p:nvPr/>
          </p:nvGrpSpPr>
          <p:grpSpPr>
            <a:xfrm>
              <a:off x="533400" y="4934154"/>
              <a:ext cx="4432301" cy="1676400"/>
              <a:chOff x="215899" y="4876800"/>
              <a:chExt cx="4432301" cy="1676400"/>
            </a:xfrm>
          </p:grpSpPr>
          <p:sp>
            <p:nvSpPr>
              <p:cNvPr id="4" name="Rectangle 3"/>
              <p:cNvSpPr/>
              <p:nvPr/>
            </p:nvSpPr>
            <p:spPr bwMode="auto">
              <a:xfrm>
                <a:off x="3124200" y="6324600"/>
                <a:ext cx="15240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Table5</a:t>
                </a:r>
              </a:p>
            </p:txBody>
          </p:sp>
          <p:sp>
            <p:nvSpPr>
              <p:cNvPr id="6" name="Rectangle 5"/>
              <p:cNvSpPr/>
              <p:nvPr/>
            </p:nvSpPr>
            <p:spPr bwMode="auto">
              <a:xfrm>
                <a:off x="3124200" y="6096000"/>
                <a:ext cx="15240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Table4</a:t>
                </a:r>
              </a:p>
            </p:txBody>
          </p:sp>
          <p:sp>
            <p:nvSpPr>
              <p:cNvPr id="7" name="Rectangle 6"/>
              <p:cNvSpPr/>
              <p:nvPr/>
            </p:nvSpPr>
            <p:spPr bwMode="auto">
              <a:xfrm>
                <a:off x="3124200" y="5867400"/>
                <a:ext cx="15240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Table3</a:t>
                </a:r>
              </a:p>
            </p:txBody>
          </p:sp>
          <p:sp>
            <p:nvSpPr>
              <p:cNvPr id="8" name="Rectangle 7"/>
              <p:cNvSpPr/>
              <p:nvPr/>
            </p:nvSpPr>
            <p:spPr bwMode="auto">
              <a:xfrm>
                <a:off x="3124200" y="5638800"/>
                <a:ext cx="15240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solidFill>
                      <a:srgbClr val="2042EE"/>
                    </a:solidFill>
                    <a:latin typeface="Calibri" pitchFamily="34" charset="0"/>
                  </a:rPr>
                  <a:t>Sailors</a:t>
                </a:r>
              </a:p>
            </p:txBody>
          </p:sp>
          <p:sp>
            <p:nvSpPr>
              <p:cNvPr id="9" name="Rectangle 8"/>
              <p:cNvSpPr/>
              <p:nvPr/>
            </p:nvSpPr>
            <p:spPr bwMode="auto">
              <a:xfrm>
                <a:off x="3124200" y="5410200"/>
                <a:ext cx="15240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Table2</a:t>
                </a:r>
              </a:p>
            </p:txBody>
          </p:sp>
          <p:sp>
            <p:nvSpPr>
              <p:cNvPr id="10" name="Rectangle 9"/>
              <p:cNvSpPr/>
              <p:nvPr/>
            </p:nvSpPr>
            <p:spPr bwMode="auto">
              <a:xfrm>
                <a:off x="3124200" y="5181600"/>
                <a:ext cx="15240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Table1</a:t>
                </a:r>
              </a:p>
            </p:txBody>
          </p:sp>
          <p:sp>
            <p:nvSpPr>
              <p:cNvPr id="11" name="Rectangle 10"/>
              <p:cNvSpPr/>
              <p:nvPr/>
            </p:nvSpPr>
            <p:spPr bwMode="auto">
              <a:xfrm>
                <a:off x="3124200" y="4876800"/>
                <a:ext cx="1524000"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800" dirty="0">
                    <a:latin typeface="Calibri" pitchFamily="34" charset="0"/>
                  </a:rPr>
                  <a:t>TABLE_NAME</a:t>
                </a:r>
              </a:p>
            </p:txBody>
          </p:sp>
          <p:sp>
            <p:nvSpPr>
              <p:cNvPr id="13" name="Isosceles Triangle 12"/>
              <p:cNvSpPr/>
              <p:nvPr/>
            </p:nvSpPr>
            <p:spPr bwMode="auto">
              <a:xfrm rot="5400000">
                <a:off x="2936875" y="5676900"/>
                <a:ext cx="149225" cy="231775"/>
              </a:xfrm>
              <a:prstGeom prst="triangle">
                <a:avLst/>
              </a:prstGeom>
              <a:solidFill>
                <a:srgbClr val="7030A0"/>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2" name="TextBox 1"/>
              <p:cNvSpPr txBox="1"/>
              <p:nvPr/>
            </p:nvSpPr>
            <p:spPr>
              <a:xfrm>
                <a:off x="215899" y="5521854"/>
                <a:ext cx="2473326" cy="914161"/>
              </a:xfrm>
              <a:prstGeom prst="rect">
                <a:avLst/>
              </a:prstGeom>
              <a:noFill/>
            </p:spPr>
            <p:txBody>
              <a:bodyPr wrap="square" rtlCol="0">
                <a:spAutoFit/>
              </a:bodyPr>
              <a:lstStyle/>
              <a:p>
                <a:pPr>
                  <a:lnSpc>
                    <a:spcPts val="2100"/>
                  </a:lnSpc>
                </a:pPr>
                <a:r>
                  <a:rPr lang="en-US" sz="2400" dirty="0">
                    <a:solidFill>
                      <a:srgbClr val="00B050"/>
                    </a:solidFill>
                  </a:rPr>
                  <a:t>Print the columns of each table in </a:t>
                </a:r>
                <a:r>
                  <a:rPr lang="en-US" sz="2400" i="1" dirty="0">
                    <a:solidFill>
                      <a:srgbClr val="00B050"/>
                    </a:solidFill>
                  </a:rPr>
                  <a:t>con</a:t>
                </a:r>
              </a:p>
            </p:txBody>
          </p:sp>
        </p:grpSp>
        <p:sp>
          <p:nvSpPr>
            <p:cNvPr id="27" name="Rectangle 26"/>
            <p:cNvSpPr/>
            <p:nvPr/>
          </p:nvSpPr>
          <p:spPr bwMode="auto">
            <a:xfrm>
              <a:off x="4965701" y="6379777"/>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28" name="Rectangle 27"/>
            <p:cNvSpPr/>
            <p:nvPr/>
          </p:nvSpPr>
          <p:spPr bwMode="auto">
            <a:xfrm>
              <a:off x="4965701" y="6151177"/>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29" name="Rectangle 28"/>
            <p:cNvSpPr/>
            <p:nvPr/>
          </p:nvSpPr>
          <p:spPr bwMode="auto">
            <a:xfrm>
              <a:off x="4965701" y="5922577"/>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30" name="Rectangle 29"/>
            <p:cNvSpPr/>
            <p:nvPr/>
          </p:nvSpPr>
          <p:spPr bwMode="auto">
            <a:xfrm>
              <a:off x="4965701" y="5693977"/>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31" name="Rectangle 30"/>
            <p:cNvSpPr/>
            <p:nvPr/>
          </p:nvSpPr>
          <p:spPr bwMode="auto">
            <a:xfrm>
              <a:off x="4965701" y="5465377"/>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32" name="Rectangle 31"/>
            <p:cNvSpPr/>
            <p:nvPr/>
          </p:nvSpPr>
          <p:spPr bwMode="auto">
            <a:xfrm>
              <a:off x="4965701" y="5236777"/>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a:t>
              </a:r>
            </a:p>
          </p:txBody>
        </p:sp>
        <p:sp>
          <p:nvSpPr>
            <p:cNvPr id="33" name="Rectangle 32"/>
            <p:cNvSpPr/>
            <p:nvPr/>
          </p:nvSpPr>
          <p:spPr bwMode="auto">
            <a:xfrm>
              <a:off x="4965701" y="4931977"/>
              <a:ext cx="596900"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a:latin typeface="Calibri" pitchFamily="34" charset="0"/>
                </a:rPr>
                <a:t>…</a:t>
              </a:r>
              <a:endParaRPr lang="en-US" dirty="0">
                <a:latin typeface="Calibri" pitchFamily="34" charset="0"/>
              </a:endParaRPr>
            </a:p>
          </p:txBody>
        </p:sp>
      </p:grpSp>
      <p:grpSp>
        <p:nvGrpSpPr>
          <p:cNvPr id="14" name="Group 13"/>
          <p:cNvGrpSpPr/>
          <p:nvPr/>
        </p:nvGrpSpPr>
        <p:grpSpPr>
          <a:xfrm>
            <a:off x="5955396" y="4955926"/>
            <a:ext cx="2655204" cy="1374526"/>
            <a:chOff x="5955396" y="4955926"/>
            <a:chExt cx="2655204" cy="1374526"/>
          </a:xfrm>
        </p:grpSpPr>
        <p:grpSp>
          <p:nvGrpSpPr>
            <p:cNvPr id="5" name="Group 4"/>
            <p:cNvGrpSpPr/>
            <p:nvPr/>
          </p:nvGrpSpPr>
          <p:grpSpPr>
            <a:xfrm>
              <a:off x="5955396" y="4955926"/>
              <a:ext cx="2109787" cy="1371600"/>
              <a:chOff x="5586413" y="4724400"/>
              <a:chExt cx="2109787" cy="1371600"/>
            </a:xfrm>
          </p:grpSpPr>
          <p:sp>
            <p:nvSpPr>
              <p:cNvPr id="16" name="Rectangle 15"/>
              <p:cNvSpPr/>
              <p:nvPr/>
            </p:nvSpPr>
            <p:spPr bwMode="auto">
              <a:xfrm>
                <a:off x="6096000" y="5867400"/>
                <a:ext cx="16002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solidFill>
                      <a:srgbClr val="2042EE"/>
                    </a:solidFill>
                    <a:latin typeface="Calibri" pitchFamily="34" charset="0"/>
                  </a:rPr>
                  <a:t>age</a:t>
                </a:r>
              </a:p>
            </p:txBody>
          </p:sp>
          <p:sp>
            <p:nvSpPr>
              <p:cNvPr id="17" name="Rectangle 16"/>
              <p:cNvSpPr/>
              <p:nvPr/>
            </p:nvSpPr>
            <p:spPr bwMode="auto">
              <a:xfrm>
                <a:off x="6096000" y="5638800"/>
                <a:ext cx="16002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solidFill>
                      <a:srgbClr val="2042EE"/>
                    </a:solidFill>
                    <a:latin typeface="Calibri" pitchFamily="34" charset="0"/>
                  </a:rPr>
                  <a:t>rating</a:t>
                </a:r>
              </a:p>
            </p:txBody>
          </p:sp>
          <p:sp>
            <p:nvSpPr>
              <p:cNvPr id="18" name="Rectangle 17"/>
              <p:cNvSpPr/>
              <p:nvPr/>
            </p:nvSpPr>
            <p:spPr bwMode="auto">
              <a:xfrm>
                <a:off x="6096000" y="5410200"/>
                <a:ext cx="16002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err="1">
                    <a:solidFill>
                      <a:srgbClr val="2042EE"/>
                    </a:solidFill>
                    <a:latin typeface="Calibri" pitchFamily="34" charset="0"/>
                  </a:rPr>
                  <a:t>sname</a:t>
                </a:r>
                <a:endParaRPr lang="en-US" sz="2000" dirty="0">
                  <a:solidFill>
                    <a:srgbClr val="2042EE"/>
                  </a:solidFill>
                  <a:latin typeface="Calibri" pitchFamily="34" charset="0"/>
                </a:endParaRPr>
              </a:p>
            </p:txBody>
          </p:sp>
          <p:sp>
            <p:nvSpPr>
              <p:cNvPr id="19" name="Rectangle 18"/>
              <p:cNvSpPr/>
              <p:nvPr/>
            </p:nvSpPr>
            <p:spPr bwMode="auto">
              <a:xfrm>
                <a:off x="6096000" y="5181600"/>
                <a:ext cx="16002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err="1">
                    <a:solidFill>
                      <a:srgbClr val="2042EE"/>
                    </a:solidFill>
                    <a:latin typeface="Calibri" pitchFamily="34" charset="0"/>
                  </a:rPr>
                  <a:t>sid</a:t>
                </a:r>
                <a:endParaRPr lang="en-US" sz="2000" dirty="0">
                  <a:solidFill>
                    <a:srgbClr val="2042EE"/>
                  </a:solidFill>
                  <a:latin typeface="Calibri" pitchFamily="34" charset="0"/>
                </a:endParaRPr>
              </a:p>
            </p:txBody>
          </p:sp>
          <p:sp>
            <p:nvSpPr>
              <p:cNvPr id="20" name="Rectangle 19"/>
              <p:cNvSpPr/>
              <p:nvPr/>
            </p:nvSpPr>
            <p:spPr bwMode="auto">
              <a:xfrm>
                <a:off x="6096000" y="4876800"/>
                <a:ext cx="1600200"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600" dirty="0">
                    <a:latin typeface="Calibri" pitchFamily="34" charset="0"/>
                  </a:rPr>
                  <a:t>COLUMN_NAME</a:t>
                </a:r>
              </a:p>
            </p:txBody>
          </p:sp>
          <p:sp>
            <p:nvSpPr>
              <p:cNvPr id="50198" name="TextBox 20"/>
              <p:cNvSpPr txBox="1">
                <a:spLocks noChangeArrowheads="1"/>
              </p:cNvSpPr>
              <p:nvPr/>
            </p:nvSpPr>
            <p:spPr bwMode="auto">
              <a:xfrm>
                <a:off x="5586413" y="4724400"/>
                <a:ext cx="5857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b="1" dirty="0" err="1">
                    <a:solidFill>
                      <a:srgbClr val="996600"/>
                    </a:solidFill>
                    <a:latin typeface="Calibri" pitchFamily="34" charset="0"/>
                  </a:rPr>
                  <a:t>crs</a:t>
                </a:r>
                <a:endParaRPr lang="en-US" b="1" dirty="0">
                  <a:solidFill>
                    <a:srgbClr val="996600"/>
                  </a:solidFill>
                  <a:latin typeface="Calibri" pitchFamily="34" charset="0"/>
                </a:endParaRPr>
              </a:p>
            </p:txBody>
          </p:sp>
          <p:sp>
            <p:nvSpPr>
              <p:cNvPr id="22" name="Isosceles Triangle 21"/>
              <p:cNvSpPr/>
              <p:nvPr/>
            </p:nvSpPr>
            <p:spPr bwMode="auto">
              <a:xfrm rot="5400000">
                <a:off x="5908675" y="5445125"/>
                <a:ext cx="149225" cy="231775"/>
              </a:xfrm>
              <a:prstGeom prst="triangle">
                <a:avLst/>
              </a:prstGeom>
              <a:solidFill>
                <a:srgbClr val="9A7676"/>
              </a:solidFill>
              <a:ln w="12700" cap="flat" cmpd="sng" algn="ctr">
                <a:noFill/>
                <a:prstDash val="solid"/>
                <a:round/>
                <a:headEnd type="none" w="sm" len="sm"/>
                <a:tailEnd type="none" w="sm" len="sm"/>
              </a:ln>
              <a:effectLst/>
            </p:spPr>
            <p:txBody>
              <a:bodyPr/>
              <a:lstStyle/>
              <a:p>
                <a:pPr eaLnBrk="0" hangingPunct="0">
                  <a:defRPr/>
                </a:pPr>
                <a:endParaRPr lang="en-US"/>
              </a:p>
            </p:txBody>
          </p:sp>
        </p:grpSp>
        <p:sp>
          <p:nvSpPr>
            <p:cNvPr id="34" name="Rectangle 33"/>
            <p:cNvSpPr/>
            <p:nvPr/>
          </p:nvSpPr>
          <p:spPr bwMode="auto">
            <a:xfrm>
              <a:off x="8013700" y="6096000"/>
              <a:ext cx="596900" cy="234452"/>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39" name="Rectangle 38"/>
            <p:cNvSpPr/>
            <p:nvPr/>
          </p:nvSpPr>
          <p:spPr bwMode="auto">
            <a:xfrm>
              <a:off x="8013700" y="5867400"/>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40" name="Rectangle 39"/>
            <p:cNvSpPr/>
            <p:nvPr/>
          </p:nvSpPr>
          <p:spPr bwMode="auto">
            <a:xfrm>
              <a:off x="8013700" y="5638800"/>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a:latin typeface="Calibri" pitchFamily="34" charset="0"/>
                </a:rPr>
                <a:t>…</a:t>
              </a:r>
              <a:endParaRPr lang="en-US" sz="2000" dirty="0">
                <a:latin typeface="Calibri" pitchFamily="34" charset="0"/>
              </a:endParaRPr>
            </a:p>
          </p:txBody>
        </p:sp>
        <p:sp>
          <p:nvSpPr>
            <p:cNvPr id="41" name="Rectangle 40"/>
            <p:cNvSpPr/>
            <p:nvPr/>
          </p:nvSpPr>
          <p:spPr bwMode="auto">
            <a:xfrm>
              <a:off x="8013700" y="5410200"/>
              <a:ext cx="596900" cy="2286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rPr>
                <a:t>…</a:t>
              </a:r>
            </a:p>
          </p:txBody>
        </p:sp>
        <p:sp>
          <p:nvSpPr>
            <p:cNvPr id="42" name="Rectangle 41"/>
            <p:cNvSpPr/>
            <p:nvPr/>
          </p:nvSpPr>
          <p:spPr bwMode="auto">
            <a:xfrm>
              <a:off x="8013700" y="5105400"/>
              <a:ext cx="596900" cy="304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a:latin typeface="Calibri" pitchFamily="34" charset="0"/>
                </a:rPr>
                <a:t>…</a:t>
              </a:r>
              <a:endParaRPr lang="en-US" dirty="0">
                <a:latin typeface="Calibri" pitchFamily="34" charset="0"/>
              </a:endParaRPr>
            </a:p>
          </p:txBody>
        </p:sp>
      </p:grpSp>
      <p:sp>
        <p:nvSpPr>
          <p:cNvPr id="15" name="TextBox 14">
            <a:extLst>
              <a:ext uri="{FF2B5EF4-FFF2-40B4-BE49-F238E27FC236}">
                <a16:creationId xmlns:a16="http://schemas.microsoft.com/office/drawing/2014/main" id="{5F67997B-0F59-4F00-87F8-97B7577A8132}"/>
              </a:ext>
            </a:extLst>
          </p:cNvPr>
          <p:cNvSpPr txBox="1"/>
          <p:nvPr/>
        </p:nvSpPr>
        <p:spPr>
          <a:xfrm>
            <a:off x="7049069" y="509527"/>
            <a:ext cx="1713931" cy="400110"/>
          </a:xfrm>
          <a:prstGeom prst="rect">
            <a:avLst/>
          </a:prstGeom>
          <a:noFill/>
        </p:spPr>
        <p:txBody>
          <a:bodyPr wrap="none" rtlCol="0">
            <a:spAutoFit/>
          </a:bodyPr>
          <a:lstStyle/>
          <a:p>
            <a:r>
              <a:rPr lang="en-US" sz="2000" dirty="0">
                <a:solidFill>
                  <a:srgbClr val="00B050"/>
                </a:solidFill>
              </a:rPr>
              <a:t>(Using MySQL)</a:t>
            </a:r>
          </a:p>
        </p:txBody>
      </p:sp>
    </p:spTree>
    <p:extLst>
      <p:ext uri="{BB962C8B-B14F-4D97-AF65-F5344CB8AC3E}">
        <p14:creationId xmlns:p14="http://schemas.microsoft.com/office/powerpoint/2010/main" val="3405391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dissolve">
                                      <p:cBhvr>
                                        <p:cTn id="26" dur="500"/>
                                        <p:tgtEl>
                                          <p:spTgt spid="3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FFADAE-8F51-45C3-BD03-9EA6A01B8538}"/>
              </a:ext>
            </a:extLst>
          </p:cNvPr>
          <p:cNvSpPr/>
          <p:nvPr/>
        </p:nvSpPr>
        <p:spPr>
          <a:xfrm>
            <a:off x="381001" y="5251962"/>
            <a:ext cx="8134349" cy="1343245"/>
          </a:xfrm>
          <a:prstGeom prst="rect">
            <a:avLst/>
          </a:prstGeom>
          <a:solidFill>
            <a:schemeClr val="accent4">
              <a:lumMod val="20000"/>
              <a:lumOff val="8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id="{F691770E-52F7-4FE3-9553-096C536CD6BF}"/>
              </a:ext>
            </a:extLst>
          </p:cNvPr>
          <p:cNvSpPr>
            <a:spLocks noGrp="1"/>
          </p:cNvSpPr>
          <p:nvPr>
            <p:ph type="title"/>
          </p:nvPr>
        </p:nvSpPr>
        <p:spPr>
          <a:xfrm>
            <a:off x="294534" y="143908"/>
            <a:ext cx="8537949" cy="675170"/>
          </a:xfrm>
        </p:spPr>
        <p:txBody>
          <a:bodyPr>
            <a:noAutofit/>
          </a:bodyPr>
          <a:lstStyle/>
          <a:p>
            <a:r>
              <a:rPr lang="en-US" sz="4400" b="1" dirty="0"/>
              <a:t>SUMARY -  SQL in Application Code</a:t>
            </a:r>
          </a:p>
        </p:txBody>
      </p:sp>
      <p:sp>
        <p:nvSpPr>
          <p:cNvPr id="26" name="TextBox 25">
            <a:extLst>
              <a:ext uri="{FF2B5EF4-FFF2-40B4-BE49-F238E27FC236}">
                <a16:creationId xmlns:a16="http://schemas.microsoft.com/office/drawing/2014/main" id="{DB8C1E66-9D67-410C-964B-878171F9C886}"/>
              </a:ext>
            </a:extLst>
          </p:cNvPr>
          <p:cNvSpPr txBox="1"/>
          <p:nvPr/>
        </p:nvSpPr>
        <p:spPr>
          <a:xfrm>
            <a:off x="7298364" y="5987548"/>
            <a:ext cx="120097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Calibri"/>
                <a:ea typeface="+mn-ea"/>
                <a:cs typeface="+mn-cs"/>
              </a:rPr>
              <a:t>DBMS</a:t>
            </a:r>
          </a:p>
        </p:txBody>
      </p:sp>
      <p:grpSp>
        <p:nvGrpSpPr>
          <p:cNvPr id="41" name="Group 40"/>
          <p:cNvGrpSpPr/>
          <p:nvPr/>
        </p:nvGrpSpPr>
        <p:grpSpPr>
          <a:xfrm>
            <a:off x="5977134" y="1002506"/>
            <a:ext cx="2863108" cy="5250760"/>
            <a:chOff x="5977134" y="1002506"/>
            <a:chExt cx="2863108" cy="5250760"/>
          </a:xfrm>
        </p:grpSpPr>
        <p:sp>
          <p:nvSpPr>
            <p:cNvPr id="10" name="Rectangle: Rounded Corners 9">
              <a:extLst>
                <a:ext uri="{FF2B5EF4-FFF2-40B4-BE49-F238E27FC236}">
                  <a16:creationId xmlns:a16="http://schemas.microsoft.com/office/drawing/2014/main" id="{3AFD34D4-C6C7-46D7-A00D-7DA2EDF70C66}"/>
                </a:ext>
              </a:extLst>
            </p:cNvPr>
            <p:cNvSpPr/>
            <p:nvPr/>
          </p:nvSpPr>
          <p:spPr>
            <a:xfrm>
              <a:off x="5977134" y="5729348"/>
              <a:ext cx="1349322" cy="523918"/>
            </a:xfrm>
            <a:prstGeom prst="roundRect">
              <a:avLst/>
            </a:prstGeom>
            <a:solidFill>
              <a:schemeClr val="accent5">
                <a:lumMod val="20000"/>
                <a:lumOff val="80000"/>
              </a:schemeClr>
            </a:solidFill>
            <a:ln w="1270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7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Vendor specific</a:t>
              </a:r>
            </a:p>
          </p:txBody>
        </p:sp>
        <p:sp>
          <p:nvSpPr>
            <p:cNvPr id="5" name="Flowchart: Card 4">
              <a:extLst>
                <a:ext uri="{FF2B5EF4-FFF2-40B4-BE49-F238E27FC236}">
                  <a16:creationId xmlns:a16="http://schemas.microsoft.com/office/drawing/2014/main" id="{7EFC1CCE-0B4D-4932-B7A0-9ADC3A911335}"/>
                </a:ext>
              </a:extLst>
            </p:cNvPr>
            <p:cNvSpPr/>
            <p:nvPr/>
          </p:nvSpPr>
          <p:spPr>
            <a:xfrm>
              <a:off x="6365399" y="1814173"/>
              <a:ext cx="2401956" cy="1537252"/>
            </a:xfrm>
            <a:prstGeom prst="flowChartPunchedCard">
              <a:avLst/>
            </a:prstGeom>
            <a:solidFill>
              <a:schemeClr val="bg2">
                <a:lumMod val="9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lowchart: Document 5">
              <a:extLst>
                <a:ext uri="{FF2B5EF4-FFF2-40B4-BE49-F238E27FC236}">
                  <a16:creationId xmlns:a16="http://schemas.microsoft.com/office/drawing/2014/main" id="{1CD9E710-437B-4788-851A-557E49AE46D4}"/>
                </a:ext>
              </a:extLst>
            </p:cNvPr>
            <p:cNvSpPr/>
            <p:nvPr/>
          </p:nvSpPr>
          <p:spPr>
            <a:xfrm>
              <a:off x="6562276" y="2312817"/>
              <a:ext cx="1232453" cy="612648"/>
            </a:xfrm>
            <a:prstGeom prst="flowChartDocumen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Embedded SQL</a:t>
              </a:r>
            </a:p>
          </p:txBody>
        </p:sp>
        <p:sp>
          <p:nvSpPr>
            <p:cNvPr id="7" name="TextBox 6">
              <a:extLst>
                <a:ext uri="{FF2B5EF4-FFF2-40B4-BE49-F238E27FC236}">
                  <a16:creationId xmlns:a16="http://schemas.microsoft.com/office/drawing/2014/main" id="{71D6A5B0-FE74-4E72-BDA3-A8907852F927}"/>
                </a:ext>
              </a:extLst>
            </p:cNvPr>
            <p:cNvSpPr txBox="1"/>
            <p:nvPr/>
          </p:nvSpPr>
          <p:spPr>
            <a:xfrm flipH="1">
              <a:off x="7593874" y="1814173"/>
              <a:ext cx="12463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 program</a:t>
              </a:r>
            </a:p>
          </p:txBody>
        </p:sp>
        <p:cxnSp>
          <p:nvCxnSpPr>
            <p:cNvPr id="9" name="Straight Arrow Connector 8">
              <a:extLst>
                <a:ext uri="{FF2B5EF4-FFF2-40B4-BE49-F238E27FC236}">
                  <a16:creationId xmlns:a16="http://schemas.microsoft.com/office/drawing/2014/main" id="{16E100F9-87B6-4B53-BA01-B5C55C739E9A}"/>
                </a:ext>
              </a:extLst>
            </p:cNvPr>
            <p:cNvCxnSpPr>
              <a:cxnSpLocks/>
              <a:stCxn id="6" idx="2"/>
            </p:cNvCxnSpPr>
            <p:nvPr/>
          </p:nvCxnSpPr>
          <p:spPr>
            <a:xfrm flipH="1">
              <a:off x="6999776" y="2884962"/>
              <a:ext cx="178727" cy="3115263"/>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BBE4F8-933C-4038-BBD8-2A87EB9A70F3}"/>
                </a:ext>
              </a:extLst>
            </p:cNvPr>
            <p:cNvCxnSpPr>
              <a:cxnSpLocks/>
            </p:cNvCxnSpPr>
            <p:nvPr/>
          </p:nvCxnSpPr>
          <p:spPr>
            <a:xfrm flipV="1">
              <a:off x="7128197" y="3003455"/>
              <a:ext cx="939368" cy="2953397"/>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B7B588F-6643-48D8-9927-238B187D1BE2}"/>
                </a:ext>
              </a:extLst>
            </p:cNvPr>
            <p:cNvSpPr txBox="1"/>
            <p:nvPr/>
          </p:nvSpPr>
          <p:spPr>
            <a:xfrm flipH="1">
              <a:off x="7794728" y="2711950"/>
              <a:ext cx="829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Cursor</a:t>
              </a:r>
            </a:p>
          </p:txBody>
        </p:sp>
        <p:sp>
          <p:nvSpPr>
            <p:cNvPr id="46" name="TextBox 45">
              <a:extLst>
                <a:ext uri="{FF2B5EF4-FFF2-40B4-BE49-F238E27FC236}">
                  <a16:creationId xmlns:a16="http://schemas.microsoft.com/office/drawing/2014/main" id="{12CE7418-EBC8-4BB3-8DD5-DB1597AAAB41}"/>
                </a:ext>
              </a:extLst>
            </p:cNvPr>
            <p:cNvSpPr txBox="1"/>
            <p:nvPr/>
          </p:nvSpPr>
          <p:spPr>
            <a:xfrm rot="16425079">
              <a:off x="6355060" y="3972133"/>
              <a:ext cx="11518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 SQL</a:t>
              </a:r>
            </a:p>
          </p:txBody>
        </p:sp>
        <p:sp>
          <p:nvSpPr>
            <p:cNvPr id="40" name="Cloud Callout 39"/>
            <p:cNvSpPr/>
            <p:nvPr/>
          </p:nvSpPr>
          <p:spPr>
            <a:xfrm>
              <a:off x="6477000" y="1002506"/>
              <a:ext cx="1590565" cy="792083"/>
            </a:xfrm>
            <a:prstGeom prst="cloudCallout">
              <a:avLst>
                <a:gd name="adj1" fmla="val -21235"/>
                <a:gd name="adj2" fmla="val 7945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 preprocessor</a:t>
              </a:r>
            </a:p>
          </p:txBody>
        </p:sp>
      </p:grpSp>
      <p:grpSp>
        <p:nvGrpSpPr>
          <p:cNvPr id="19" name="Group 18">
            <a:extLst>
              <a:ext uri="{FF2B5EF4-FFF2-40B4-BE49-F238E27FC236}">
                <a16:creationId xmlns:a16="http://schemas.microsoft.com/office/drawing/2014/main" id="{4513DFC3-9C36-4A50-9121-C3C172D1C487}"/>
              </a:ext>
            </a:extLst>
          </p:cNvPr>
          <p:cNvGrpSpPr/>
          <p:nvPr/>
        </p:nvGrpSpPr>
        <p:grpSpPr>
          <a:xfrm>
            <a:off x="373896" y="941162"/>
            <a:ext cx="5200373" cy="5529890"/>
            <a:chOff x="373896" y="941162"/>
            <a:chExt cx="5200373" cy="5529890"/>
          </a:xfrm>
        </p:grpSpPr>
        <p:grpSp>
          <p:nvGrpSpPr>
            <p:cNvPr id="16" name="Group 15">
              <a:extLst>
                <a:ext uri="{FF2B5EF4-FFF2-40B4-BE49-F238E27FC236}">
                  <a16:creationId xmlns:a16="http://schemas.microsoft.com/office/drawing/2014/main" id="{7AD401ED-6A7B-45E4-B9A5-E823A852D917}"/>
                </a:ext>
              </a:extLst>
            </p:cNvPr>
            <p:cNvGrpSpPr/>
            <p:nvPr/>
          </p:nvGrpSpPr>
          <p:grpSpPr>
            <a:xfrm>
              <a:off x="373896" y="941162"/>
              <a:ext cx="5200373" cy="5529890"/>
              <a:chOff x="373896" y="941162"/>
              <a:chExt cx="5200373" cy="5529890"/>
            </a:xfrm>
          </p:grpSpPr>
          <p:sp>
            <p:nvSpPr>
              <p:cNvPr id="14" name="Flowchart: Card 13">
                <a:extLst>
                  <a:ext uri="{FF2B5EF4-FFF2-40B4-BE49-F238E27FC236}">
                    <a16:creationId xmlns:a16="http://schemas.microsoft.com/office/drawing/2014/main" id="{10777CFA-F6D9-47FF-8184-2CD4AE62D5FE}"/>
                  </a:ext>
                </a:extLst>
              </p:cNvPr>
              <p:cNvSpPr/>
              <p:nvPr/>
            </p:nvSpPr>
            <p:spPr>
              <a:xfrm>
                <a:off x="385357" y="1814173"/>
                <a:ext cx="3166454" cy="1537252"/>
              </a:xfrm>
              <a:prstGeom prst="flowChartPunchedCard">
                <a:avLst/>
              </a:prstGeom>
              <a:solidFill>
                <a:schemeClr val="accent6">
                  <a:lumMod val="20000"/>
                  <a:lumOff val="8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Rounded Corners 53">
                <a:extLst>
                  <a:ext uri="{FF2B5EF4-FFF2-40B4-BE49-F238E27FC236}">
                    <a16:creationId xmlns:a16="http://schemas.microsoft.com/office/drawing/2014/main" id="{887828D1-16C4-43EB-8A25-B423C1E5B1AE}"/>
                  </a:ext>
                </a:extLst>
              </p:cNvPr>
              <p:cNvSpPr/>
              <p:nvPr/>
            </p:nvSpPr>
            <p:spPr>
              <a:xfrm>
                <a:off x="482585" y="5439835"/>
                <a:ext cx="5091684" cy="1031217"/>
              </a:xfrm>
              <a:prstGeom prst="roundRect">
                <a:avLst/>
              </a:prstGeom>
              <a:solidFill>
                <a:schemeClr val="accent5">
                  <a:lumMod val="20000"/>
                  <a:lumOff val="80000"/>
                </a:schemeClr>
              </a:solidFill>
              <a:ln w="1270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r" defTabSz="914400" rtl="0" eaLnBrk="1" fontAlgn="auto" latinLnBrk="0" hangingPunct="1">
                  <a:lnSpc>
                    <a:spcPts val="17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JDBC</a:t>
                </a:r>
              </a:p>
            </p:txBody>
          </p:sp>
          <p:sp>
            <p:nvSpPr>
              <p:cNvPr id="31" name="TextBox 30">
                <a:extLst>
                  <a:ext uri="{FF2B5EF4-FFF2-40B4-BE49-F238E27FC236}">
                    <a16:creationId xmlns:a16="http://schemas.microsoft.com/office/drawing/2014/main" id="{ED4D16F7-5CDD-4A5F-A358-0B264168ADD4}"/>
                  </a:ext>
                </a:extLst>
              </p:cNvPr>
              <p:cNvSpPr txBox="1"/>
              <p:nvPr/>
            </p:nvSpPr>
            <p:spPr>
              <a:xfrm flipH="1">
                <a:off x="2144768" y="1761165"/>
                <a:ext cx="1463698" cy="557204"/>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Java program</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with JDBC</a:t>
                </a:r>
              </a:p>
            </p:txBody>
          </p:sp>
          <p:sp>
            <p:nvSpPr>
              <p:cNvPr id="32" name="Flowchart: Terminator 31">
                <a:extLst>
                  <a:ext uri="{FF2B5EF4-FFF2-40B4-BE49-F238E27FC236}">
                    <a16:creationId xmlns:a16="http://schemas.microsoft.com/office/drawing/2014/main" id="{082D8147-C404-42CD-8D0F-C4EB43CA84EC}"/>
                  </a:ext>
                </a:extLst>
              </p:cNvPr>
              <p:cNvSpPr/>
              <p:nvPr/>
            </p:nvSpPr>
            <p:spPr>
              <a:xfrm>
                <a:off x="994789" y="2631722"/>
                <a:ext cx="1315685" cy="238089"/>
              </a:xfrm>
              <a:prstGeom prst="flowChartTerminator">
                <a:avLst/>
              </a:prstGeom>
              <a:solidFill>
                <a:schemeClr val="accent6">
                  <a:lumMod val="5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Statement</a:t>
                </a:r>
              </a:p>
            </p:txBody>
          </p:sp>
          <p:sp>
            <p:nvSpPr>
              <p:cNvPr id="33" name="Flowchart: Terminator 32">
                <a:extLst>
                  <a:ext uri="{FF2B5EF4-FFF2-40B4-BE49-F238E27FC236}">
                    <a16:creationId xmlns:a16="http://schemas.microsoft.com/office/drawing/2014/main" id="{EF811468-A2F2-41BE-B5D0-FDE6A892EC61}"/>
                  </a:ext>
                </a:extLst>
              </p:cNvPr>
              <p:cNvSpPr/>
              <p:nvPr/>
            </p:nvSpPr>
            <p:spPr>
              <a:xfrm>
                <a:off x="510261" y="2262391"/>
                <a:ext cx="1634508" cy="306324"/>
              </a:xfrm>
              <a:prstGeom prst="flowChartTerminator">
                <a:avLst/>
              </a:prstGeom>
              <a:solidFill>
                <a:schemeClr val="accent6">
                  <a:lumMod val="5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Calibri"/>
                    <a:ea typeface="+mn-ea"/>
                    <a:cs typeface="+mn-cs"/>
                  </a:rPr>
                  <a:t>PreparedStatement</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7" name="Straight Arrow Connector 36">
                <a:extLst>
                  <a:ext uri="{FF2B5EF4-FFF2-40B4-BE49-F238E27FC236}">
                    <a16:creationId xmlns:a16="http://schemas.microsoft.com/office/drawing/2014/main" id="{68DB2BC0-DE64-48E1-AFA0-90D277463B4C}"/>
                  </a:ext>
                </a:extLst>
              </p:cNvPr>
              <p:cNvCxnSpPr>
                <a:cxnSpLocks/>
                <a:endCxn id="33" idx="3"/>
              </p:cNvCxnSpPr>
              <p:nvPr/>
            </p:nvCxnSpPr>
            <p:spPr>
              <a:xfrm flipH="1" flipV="1">
                <a:off x="2144769" y="2415553"/>
                <a:ext cx="588274" cy="7953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D1424A-EE3A-4052-8843-E61A03E1A1DF}"/>
                  </a:ext>
                </a:extLst>
              </p:cNvPr>
              <p:cNvCxnSpPr>
                <a:cxnSpLocks/>
              </p:cNvCxnSpPr>
              <p:nvPr/>
            </p:nvCxnSpPr>
            <p:spPr>
              <a:xfrm flipH="1">
                <a:off x="2319385" y="2632968"/>
                <a:ext cx="413657" cy="10160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3002A26-CFEB-4649-9A17-D6096A494E77}"/>
                  </a:ext>
                </a:extLst>
              </p:cNvPr>
              <p:cNvCxnSpPr>
                <a:cxnSpLocks/>
              </p:cNvCxnSpPr>
              <p:nvPr/>
            </p:nvCxnSpPr>
            <p:spPr>
              <a:xfrm>
                <a:off x="714971" y="2495083"/>
                <a:ext cx="24144" cy="328886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F47E95E-7B8B-4BB6-861B-492FF8B00921}"/>
                  </a:ext>
                </a:extLst>
              </p:cNvPr>
              <p:cNvCxnSpPr>
                <a:cxnSpLocks/>
              </p:cNvCxnSpPr>
              <p:nvPr/>
            </p:nvCxnSpPr>
            <p:spPr>
              <a:xfrm>
                <a:off x="1193860" y="2810990"/>
                <a:ext cx="86014" cy="29729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9" name="Flowchart: Terminator 48">
                <a:extLst>
                  <a:ext uri="{FF2B5EF4-FFF2-40B4-BE49-F238E27FC236}">
                    <a16:creationId xmlns:a16="http://schemas.microsoft.com/office/drawing/2014/main" id="{90FAF4AE-8313-4762-BCF5-D9B915A74E85}"/>
                  </a:ext>
                </a:extLst>
              </p:cNvPr>
              <p:cNvSpPr/>
              <p:nvPr/>
            </p:nvSpPr>
            <p:spPr>
              <a:xfrm>
                <a:off x="1127173" y="5948229"/>
                <a:ext cx="783287" cy="307754"/>
              </a:xfrm>
              <a:prstGeom prst="flowChartTerminator">
                <a:avLst/>
              </a:prstGeom>
              <a:solidFill>
                <a:schemeClr val="tx1"/>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C000"/>
                    </a:solidFill>
                    <a:effectLst/>
                    <a:uLnTx/>
                    <a:uFillTx/>
                    <a:latin typeface="Calibri"/>
                    <a:ea typeface="+mn-ea"/>
                    <a:cs typeface="+mn-cs"/>
                  </a:rPr>
                  <a:t>ResultSet</a:t>
                </a:r>
                <a:endParaRPr kumimoji="0" lang="en-US" sz="1400" b="0" i="0" u="none" strike="noStrike" kern="1200" cap="none" spc="0" normalizeH="0" baseline="0" noProof="0" dirty="0">
                  <a:ln>
                    <a:noFill/>
                  </a:ln>
                  <a:solidFill>
                    <a:srgbClr val="FFC000"/>
                  </a:solidFill>
                  <a:effectLst/>
                  <a:uLnTx/>
                  <a:uFillTx/>
                  <a:latin typeface="Calibri"/>
                  <a:ea typeface="+mn-ea"/>
                  <a:cs typeface="+mn-cs"/>
                </a:endParaRPr>
              </a:p>
            </p:txBody>
          </p:sp>
          <p:cxnSp>
            <p:nvCxnSpPr>
              <p:cNvPr id="50" name="Straight Arrow Connector 49">
                <a:extLst>
                  <a:ext uri="{FF2B5EF4-FFF2-40B4-BE49-F238E27FC236}">
                    <a16:creationId xmlns:a16="http://schemas.microsoft.com/office/drawing/2014/main" id="{73728203-C934-48AB-8D97-0796986EA4DC}"/>
                  </a:ext>
                </a:extLst>
              </p:cNvPr>
              <p:cNvCxnSpPr>
                <a:cxnSpLocks/>
                <a:endCxn id="32" idx="2"/>
              </p:cNvCxnSpPr>
              <p:nvPr/>
            </p:nvCxnSpPr>
            <p:spPr>
              <a:xfrm flipV="1">
                <a:off x="1641446" y="2869811"/>
                <a:ext cx="11186" cy="314267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4F03195-0B89-4142-9203-99B9B7460C44}"/>
                  </a:ext>
                </a:extLst>
              </p:cNvPr>
              <p:cNvSpPr txBox="1"/>
              <p:nvPr/>
            </p:nvSpPr>
            <p:spPr>
              <a:xfrm rot="16200000">
                <a:off x="-187957" y="4010855"/>
                <a:ext cx="14930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executeQuery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TextBox 70">
                <a:extLst>
                  <a:ext uri="{FF2B5EF4-FFF2-40B4-BE49-F238E27FC236}">
                    <a16:creationId xmlns:a16="http://schemas.microsoft.com/office/drawing/2014/main" id="{F022833D-9935-46E0-8CE1-CB28B5BF35F3}"/>
                  </a:ext>
                </a:extLst>
              </p:cNvPr>
              <p:cNvSpPr txBox="1"/>
              <p:nvPr/>
            </p:nvSpPr>
            <p:spPr>
              <a:xfrm rot="16035571">
                <a:off x="320414" y="4180565"/>
                <a:ext cx="149303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executeQuery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Cloud Callout 63"/>
              <p:cNvSpPr/>
              <p:nvPr/>
            </p:nvSpPr>
            <p:spPr>
              <a:xfrm>
                <a:off x="1115177" y="941162"/>
                <a:ext cx="1590565" cy="792083"/>
              </a:xfrm>
              <a:prstGeom prst="cloudCallout">
                <a:avLst>
                  <a:gd name="adj1" fmla="val -21235"/>
                  <a:gd name="adj2" fmla="val 7945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chorCtr="1"/>
              <a:lstStyle/>
              <a:p>
                <a:pPr marL="0" marR="0" lvl="0" indent="0" algn="ctr" defTabSz="914400" rtl="0" eaLnBrk="1" fontAlgn="auto" latinLnBrk="0" hangingPunct="1">
                  <a:lnSpc>
                    <a:spcPts val="23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Pure JAVA</a:t>
                </a:r>
              </a:p>
            </p:txBody>
          </p:sp>
        </p:grpSp>
        <p:sp>
          <p:nvSpPr>
            <p:cNvPr id="35" name="Flowchart: Document 34">
              <a:extLst>
                <a:ext uri="{FF2B5EF4-FFF2-40B4-BE49-F238E27FC236}">
                  <a16:creationId xmlns:a16="http://schemas.microsoft.com/office/drawing/2014/main" id="{159CF8D7-E5D6-4E07-B068-B4AF203E0711}"/>
                </a:ext>
              </a:extLst>
            </p:cNvPr>
            <p:cNvSpPr/>
            <p:nvPr/>
          </p:nvSpPr>
          <p:spPr>
            <a:xfrm>
              <a:off x="2741627" y="2406928"/>
              <a:ext cx="466059" cy="323571"/>
            </a:xfrm>
            <a:prstGeom prst="flowChartDocumen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SQL</a:t>
              </a:r>
            </a:p>
          </p:txBody>
        </p:sp>
      </p:grpSp>
      <p:grpSp>
        <p:nvGrpSpPr>
          <p:cNvPr id="20" name="Group 19">
            <a:extLst>
              <a:ext uri="{FF2B5EF4-FFF2-40B4-BE49-F238E27FC236}">
                <a16:creationId xmlns:a16="http://schemas.microsoft.com/office/drawing/2014/main" id="{6AD59713-4DB9-4432-9975-D1F24C5F161E}"/>
              </a:ext>
            </a:extLst>
          </p:cNvPr>
          <p:cNvGrpSpPr/>
          <p:nvPr/>
        </p:nvGrpSpPr>
        <p:grpSpPr>
          <a:xfrm>
            <a:off x="3797124" y="977512"/>
            <a:ext cx="2454965" cy="4889888"/>
            <a:chOff x="3797124" y="977512"/>
            <a:chExt cx="2454965" cy="4889888"/>
          </a:xfrm>
        </p:grpSpPr>
        <p:sp>
          <p:nvSpPr>
            <p:cNvPr id="22" name="Flowchart: Card 21">
              <a:extLst>
                <a:ext uri="{FF2B5EF4-FFF2-40B4-BE49-F238E27FC236}">
                  <a16:creationId xmlns:a16="http://schemas.microsoft.com/office/drawing/2014/main" id="{AD1774B3-1993-4D72-9672-B678233B40D1}"/>
                </a:ext>
              </a:extLst>
            </p:cNvPr>
            <p:cNvSpPr/>
            <p:nvPr/>
          </p:nvSpPr>
          <p:spPr>
            <a:xfrm>
              <a:off x="3797124" y="1814173"/>
              <a:ext cx="2401956" cy="1537252"/>
            </a:xfrm>
            <a:prstGeom prst="flowChartPunchedCard">
              <a:avLst/>
            </a:prstGeom>
            <a:solidFill>
              <a:schemeClr val="accent2">
                <a:lumMod val="60000"/>
                <a:lumOff val="40000"/>
              </a:schemeClr>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lowchart: Document 22">
              <a:extLst>
                <a:ext uri="{FF2B5EF4-FFF2-40B4-BE49-F238E27FC236}">
                  <a16:creationId xmlns:a16="http://schemas.microsoft.com/office/drawing/2014/main" id="{596E330C-A701-4A2A-88D4-407DC4E28CB6}"/>
                </a:ext>
              </a:extLst>
            </p:cNvPr>
            <p:cNvSpPr/>
            <p:nvPr/>
          </p:nvSpPr>
          <p:spPr>
            <a:xfrm>
              <a:off x="4078769" y="2276475"/>
              <a:ext cx="1232453" cy="612648"/>
            </a:xfrm>
            <a:prstGeom prst="flowChartDocumen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 SQLJ</a:t>
              </a:r>
            </a:p>
          </p:txBody>
        </p:sp>
        <p:sp>
          <p:nvSpPr>
            <p:cNvPr id="24" name="TextBox 23">
              <a:extLst>
                <a:ext uri="{FF2B5EF4-FFF2-40B4-BE49-F238E27FC236}">
                  <a16:creationId xmlns:a16="http://schemas.microsoft.com/office/drawing/2014/main" id="{AFC97F63-9116-45B6-883C-DAFDD0597E2F}"/>
                </a:ext>
              </a:extLst>
            </p:cNvPr>
            <p:cNvSpPr txBox="1"/>
            <p:nvPr/>
          </p:nvSpPr>
          <p:spPr>
            <a:xfrm flipH="1">
              <a:off x="4788391" y="1761165"/>
              <a:ext cx="14636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Java program</a:t>
              </a:r>
            </a:p>
          </p:txBody>
        </p:sp>
        <p:sp>
          <p:nvSpPr>
            <p:cNvPr id="25" name="TextBox 24">
              <a:extLst>
                <a:ext uri="{FF2B5EF4-FFF2-40B4-BE49-F238E27FC236}">
                  <a16:creationId xmlns:a16="http://schemas.microsoft.com/office/drawing/2014/main" id="{77C0200D-6656-4928-9167-02389A2216ED}"/>
                </a:ext>
              </a:extLst>
            </p:cNvPr>
            <p:cNvSpPr txBox="1"/>
            <p:nvPr/>
          </p:nvSpPr>
          <p:spPr>
            <a:xfrm flipH="1">
              <a:off x="4135319" y="2863992"/>
              <a:ext cx="9288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Iterator</a:t>
              </a:r>
            </a:p>
          </p:txBody>
        </p:sp>
        <p:sp>
          <p:nvSpPr>
            <p:cNvPr id="43" name="TextBox 42">
              <a:extLst>
                <a:ext uri="{FF2B5EF4-FFF2-40B4-BE49-F238E27FC236}">
                  <a16:creationId xmlns:a16="http://schemas.microsoft.com/office/drawing/2014/main" id="{ABBB924A-D468-417E-8439-F7D1C5F65A48}"/>
                </a:ext>
              </a:extLst>
            </p:cNvPr>
            <p:cNvSpPr txBox="1"/>
            <p:nvPr/>
          </p:nvSpPr>
          <p:spPr>
            <a:xfrm>
              <a:off x="5162091" y="3372396"/>
              <a:ext cx="659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#SQL</a:t>
              </a:r>
            </a:p>
          </p:txBody>
        </p:sp>
        <p:sp>
          <p:nvSpPr>
            <p:cNvPr id="62" name="Cloud Callout 61"/>
            <p:cNvSpPr/>
            <p:nvPr/>
          </p:nvSpPr>
          <p:spPr>
            <a:xfrm>
              <a:off x="4100336" y="977512"/>
              <a:ext cx="1590565" cy="792083"/>
            </a:xfrm>
            <a:prstGeom prst="cloudCallout">
              <a:avLst>
                <a:gd name="adj1" fmla="val -21235"/>
                <a:gd name="adj2" fmla="val 7945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 preprocessor</a:t>
              </a:r>
            </a:p>
          </p:txBody>
        </p:sp>
        <p:cxnSp>
          <p:nvCxnSpPr>
            <p:cNvPr id="27" name="Straight Arrow Connector 26">
              <a:extLst>
                <a:ext uri="{FF2B5EF4-FFF2-40B4-BE49-F238E27FC236}">
                  <a16:creationId xmlns:a16="http://schemas.microsoft.com/office/drawing/2014/main" id="{73F44023-6BEB-4EBD-982C-CF459DF9A581}"/>
                </a:ext>
              </a:extLst>
            </p:cNvPr>
            <p:cNvCxnSpPr>
              <a:cxnSpLocks/>
            </p:cNvCxnSpPr>
            <p:nvPr/>
          </p:nvCxnSpPr>
          <p:spPr>
            <a:xfrm>
              <a:off x="5172691" y="2682038"/>
              <a:ext cx="88404" cy="3185362"/>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D50F712-9A4E-4693-B3F4-E485BBFF2627}"/>
                </a:ext>
              </a:extLst>
            </p:cNvPr>
            <p:cNvCxnSpPr>
              <a:cxnSpLocks/>
            </p:cNvCxnSpPr>
            <p:nvPr/>
          </p:nvCxnSpPr>
          <p:spPr>
            <a:xfrm flipH="1" flipV="1">
              <a:off x="4803992" y="3179792"/>
              <a:ext cx="293538" cy="2618666"/>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20B305D-AE7E-486B-B7DB-084505105DD7}"/>
              </a:ext>
            </a:extLst>
          </p:cNvPr>
          <p:cNvGrpSpPr/>
          <p:nvPr/>
        </p:nvGrpSpPr>
        <p:grpSpPr>
          <a:xfrm>
            <a:off x="1921263" y="2932819"/>
            <a:ext cx="1940422" cy="3393053"/>
            <a:chOff x="1921263" y="2932819"/>
            <a:chExt cx="1940422" cy="3393053"/>
          </a:xfrm>
        </p:grpSpPr>
        <p:sp>
          <p:nvSpPr>
            <p:cNvPr id="52" name="Flowchart: Document 51">
              <a:extLst>
                <a:ext uri="{FF2B5EF4-FFF2-40B4-BE49-F238E27FC236}">
                  <a16:creationId xmlns:a16="http://schemas.microsoft.com/office/drawing/2014/main" id="{47A28D61-AAE0-4B75-A665-1A984691C772}"/>
                </a:ext>
              </a:extLst>
            </p:cNvPr>
            <p:cNvSpPr/>
            <p:nvPr/>
          </p:nvSpPr>
          <p:spPr>
            <a:xfrm>
              <a:off x="2066017" y="5654501"/>
              <a:ext cx="1795668" cy="671371"/>
            </a:xfrm>
            <a:prstGeom prst="flowChartDocumen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r" defTabSz="914400" rtl="0" eaLnBrk="1" fontAlgn="auto" latinLnBrk="0" hangingPunct="1">
                <a:lnSpc>
                  <a:spcPts val="18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SQL/PSM</a:t>
              </a:r>
            </a:p>
            <a:p>
              <a:pPr marL="0" marR="0" lvl="0" indent="0" algn="r" defTabSz="914400" rtl="0" eaLnBrk="1" fontAlgn="auto" latinLnBrk="0" hangingPunct="1">
                <a:lnSpc>
                  <a:spcPts val="1800"/>
                </a:lnSpc>
                <a:spcBef>
                  <a:spcPts val="0"/>
                </a:spcBef>
                <a:spcAft>
                  <a:spcPts val="0"/>
                </a:spcAft>
                <a:buClrTx/>
                <a:buSzTx/>
                <a:buFontTx/>
                <a:buNone/>
                <a:tabLst/>
                <a:defRPr/>
              </a:pPr>
              <a:r>
                <a:rPr lang="en-US" sz="1600" dirty="0">
                  <a:solidFill>
                    <a:prstClr val="white"/>
                  </a:solidFill>
                  <a:latin typeface="Calibri"/>
                </a:rPr>
                <a:t>Procedure</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AE446FDE-6516-4B14-99DD-A92EEEA524B5}"/>
                </a:ext>
              </a:extLst>
            </p:cNvPr>
            <p:cNvGrpSpPr/>
            <p:nvPr/>
          </p:nvGrpSpPr>
          <p:grpSpPr>
            <a:xfrm>
              <a:off x="1921263" y="2932819"/>
              <a:ext cx="1510459" cy="3333491"/>
              <a:chOff x="1921263" y="2932819"/>
              <a:chExt cx="1510459" cy="3333491"/>
            </a:xfrm>
          </p:grpSpPr>
          <p:sp>
            <p:nvSpPr>
              <p:cNvPr id="34" name="Flowchart: Terminator 33">
                <a:extLst>
                  <a:ext uri="{FF2B5EF4-FFF2-40B4-BE49-F238E27FC236}">
                    <a16:creationId xmlns:a16="http://schemas.microsoft.com/office/drawing/2014/main" id="{816F5E31-E6A0-4A96-89A7-69FA7E2AFD72}"/>
                  </a:ext>
                </a:extLst>
              </p:cNvPr>
              <p:cNvSpPr/>
              <p:nvPr/>
            </p:nvSpPr>
            <p:spPr>
              <a:xfrm>
                <a:off x="1921263" y="2932819"/>
                <a:ext cx="1510459" cy="307754"/>
              </a:xfrm>
              <a:prstGeom prst="flowChartTerminator">
                <a:avLst/>
              </a:prstGeom>
              <a:solidFill>
                <a:schemeClr val="accent6">
                  <a:lumMod val="50000"/>
                </a:schemeClr>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Calibri"/>
                    <a:ea typeface="+mn-ea"/>
                    <a:cs typeface="+mn-cs"/>
                  </a:rPr>
                  <a:t>CallableStatement</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EA3ED771-6538-4D76-93D0-115A144F2C81}"/>
                  </a:ext>
                </a:extLst>
              </p:cNvPr>
              <p:cNvSpPr txBox="1"/>
              <p:nvPr/>
            </p:nvSpPr>
            <p:spPr>
              <a:xfrm>
                <a:off x="2299366" y="4038534"/>
                <a:ext cx="524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Call</a:t>
                </a:r>
              </a:p>
            </p:txBody>
          </p:sp>
          <p:sp>
            <p:nvSpPr>
              <p:cNvPr id="55" name="Flowchart: Terminator 54">
                <a:extLst>
                  <a:ext uri="{FF2B5EF4-FFF2-40B4-BE49-F238E27FC236}">
                    <a16:creationId xmlns:a16="http://schemas.microsoft.com/office/drawing/2014/main" id="{9A7D2165-92C6-44E0-9297-A7C0BB688C0D}"/>
                  </a:ext>
                </a:extLst>
              </p:cNvPr>
              <p:cNvSpPr/>
              <p:nvPr/>
            </p:nvSpPr>
            <p:spPr>
              <a:xfrm>
                <a:off x="2111823" y="5958556"/>
                <a:ext cx="783287" cy="307754"/>
              </a:xfrm>
              <a:prstGeom prst="flowChartTerminator">
                <a:avLst/>
              </a:prstGeom>
              <a:solidFill>
                <a:schemeClr val="tx1"/>
              </a:solidFill>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C000"/>
                    </a:solidFill>
                    <a:effectLst/>
                    <a:uLnTx/>
                    <a:uFillTx/>
                    <a:latin typeface="Calibri"/>
                    <a:ea typeface="+mn-ea"/>
                    <a:cs typeface="+mn-cs"/>
                  </a:rPr>
                  <a:t>ResultSet</a:t>
                </a:r>
                <a:endParaRPr kumimoji="0" lang="en-US" sz="1400" b="0" i="0" u="none" strike="noStrike" kern="1200" cap="none" spc="0" normalizeH="0" baseline="0" noProof="0" dirty="0">
                  <a:ln>
                    <a:noFill/>
                  </a:ln>
                  <a:solidFill>
                    <a:srgbClr val="FFC000"/>
                  </a:solidFill>
                  <a:effectLst/>
                  <a:uLnTx/>
                  <a:uFillTx/>
                  <a:latin typeface="Calibri"/>
                  <a:ea typeface="+mn-ea"/>
                  <a:cs typeface="+mn-cs"/>
                </a:endParaRPr>
              </a:p>
            </p:txBody>
          </p:sp>
          <p:cxnSp>
            <p:nvCxnSpPr>
              <p:cNvPr id="58" name="Straight Arrow Connector 57">
                <a:extLst>
                  <a:ext uri="{FF2B5EF4-FFF2-40B4-BE49-F238E27FC236}">
                    <a16:creationId xmlns:a16="http://schemas.microsoft.com/office/drawing/2014/main" id="{800E4F1E-A844-4A93-836F-92B01C025699}"/>
                  </a:ext>
                </a:extLst>
              </p:cNvPr>
              <p:cNvCxnSpPr>
                <a:cxnSpLocks/>
              </p:cNvCxnSpPr>
              <p:nvPr/>
            </p:nvCxnSpPr>
            <p:spPr>
              <a:xfrm flipV="1">
                <a:off x="2247114" y="3180169"/>
                <a:ext cx="72271" cy="276806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4986223-0410-4DE9-9228-61857C71B773}"/>
                  </a:ext>
                </a:extLst>
              </p:cNvPr>
              <p:cNvCxnSpPr>
                <a:cxnSpLocks/>
              </p:cNvCxnSpPr>
              <p:nvPr/>
            </p:nvCxnSpPr>
            <p:spPr>
              <a:xfrm flipH="1">
                <a:off x="2533226" y="3180169"/>
                <a:ext cx="376315" cy="25491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 name="Group 27">
            <a:extLst>
              <a:ext uri="{FF2B5EF4-FFF2-40B4-BE49-F238E27FC236}">
                <a16:creationId xmlns:a16="http://schemas.microsoft.com/office/drawing/2014/main" id="{B66C6E7C-FEED-4D24-881C-B8E730A05734}"/>
              </a:ext>
            </a:extLst>
          </p:cNvPr>
          <p:cNvGrpSpPr/>
          <p:nvPr/>
        </p:nvGrpSpPr>
        <p:grpSpPr>
          <a:xfrm>
            <a:off x="3075542" y="2730499"/>
            <a:ext cx="1318898" cy="2998849"/>
            <a:chOff x="3075542" y="2730499"/>
            <a:chExt cx="1318898" cy="2998849"/>
          </a:xfrm>
        </p:grpSpPr>
        <p:sp>
          <p:nvSpPr>
            <p:cNvPr id="67" name="TextBox 66">
              <a:extLst>
                <a:ext uri="{FF2B5EF4-FFF2-40B4-BE49-F238E27FC236}">
                  <a16:creationId xmlns:a16="http://schemas.microsoft.com/office/drawing/2014/main" id="{0179A4AC-78FE-4C41-AB5D-4AE85681D785}"/>
                </a:ext>
              </a:extLst>
            </p:cNvPr>
            <p:cNvSpPr txBox="1"/>
            <p:nvPr/>
          </p:nvSpPr>
          <p:spPr>
            <a:xfrm>
              <a:off x="3206377" y="3970187"/>
              <a:ext cx="524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Call</a:t>
              </a:r>
            </a:p>
          </p:txBody>
        </p:sp>
        <p:sp>
          <p:nvSpPr>
            <p:cNvPr id="45" name="TextBox 44">
              <a:extLst>
                <a:ext uri="{FF2B5EF4-FFF2-40B4-BE49-F238E27FC236}">
                  <a16:creationId xmlns:a16="http://schemas.microsoft.com/office/drawing/2014/main" id="{E3BC0917-4930-4E50-93D7-98B160BBD215}"/>
                </a:ext>
              </a:extLst>
            </p:cNvPr>
            <p:cNvSpPr txBox="1"/>
            <p:nvPr/>
          </p:nvSpPr>
          <p:spPr>
            <a:xfrm>
              <a:off x="3075542" y="3744738"/>
              <a:ext cx="6591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#SQL</a:t>
              </a:r>
            </a:p>
          </p:txBody>
        </p:sp>
        <p:cxnSp>
          <p:nvCxnSpPr>
            <p:cNvPr id="63" name="Straight Arrow Connector 62">
              <a:extLst>
                <a:ext uri="{FF2B5EF4-FFF2-40B4-BE49-F238E27FC236}">
                  <a16:creationId xmlns:a16="http://schemas.microsoft.com/office/drawing/2014/main" id="{F2D037B1-CEBC-4B1F-91F2-403861571A57}"/>
                </a:ext>
              </a:extLst>
            </p:cNvPr>
            <p:cNvCxnSpPr>
              <a:cxnSpLocks/>
            </p:cNvCxnSpPr>
            <p:nvPr/>
          </p:nvCxnSpPr>
          <p:spPr>
            <a:xfrm flipH="1">
              <a:off x="3287913" y="2730499"/>
              <a:ext cx="880123" cy="299884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D004CA5-A8B9-4BFD-BFC8-525B89016B33}"/>
                </a:ext>
              </a:extLst>
            </p:cNvPr>
            <p:cNvCxnSpPr>
              <a:cxnSpLocks/>
            </p:cNvCxnSpPr>
            <p:nvPr/>
          </p:nvCxnSpPr>
          <p:spPr>
            <a:xfrm flipV="1">
              <a:off x="3490621" y="3179792"/>
              <a:ext cx="903819" cy="2538632"/>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185FD6CA-DA33-471E-BD1A-60D90D1681A4}"/>
              </a:ext>
            </a:extLst>
          </p:cNvPr>
          <p:cNvGrpSpPr/>
          <p:nvPr/>
        </p:nvGrpSpPr>
        <p:grpSpPr>
          <a:xfrm>
            <a:off x="3842537" y="2789684"/>
            <a:ext cx="3175216" cy="3322749"/>
            <a:chOff x="3842537" y="2789684"/>
            <a:chExt cx="3175216" cy="3322749"/>
          </a:xfrm>
        </p:grpSpPr>
        <p:cxnSp>
          <p:nvCxnSpPr>
            <p:cNvPr id="56" name="Straight Arrow Connector 55">
              <a:extLst>
                <a:ext uri="{FF2B5EF4-FFF2-40B4-BE49-F238E27FC236}">
                  <a16:creationId xmlns:a16="http://schemas.microsoft.com/office/drawing/2014/main" id="{B31ECC42-E84E-48D4-BC3E-0DCC9DE78A73}"/>
                </a:ext>
              </a:extLst>
            </p:cNvPr>
            <p:cNvCxnSpPr>
              <a:cxnSpLocks/>
            </p:cNvCxnSpPr>
            <p:nvPr/>
          </p:nvCxnSpPr>
          <p:spPr>
            <a:xfrm flipH="1">
              <a:off x="3869222" y="2789684"/>
              <a:ext cx="2839827" cy="2949589"/>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9E1E215-D893-4743-B2A4-F5F5ED7D7683}"/>
                </a:ext>
              </a:extLst>
            </p:cNvPr>
            <p:cNvCxnSpPr>
              <a:cxnSpLocks/>
            </p:cNvCxnSpPr>
            <p:nvPr/>
          </p:nvCxnSpPr>
          <p:spPr>
            <a:xfrm flipV="1">
              <a:off x="3842537" y="2884963"/>
              <a:ext cx="3175216" cy="322747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37AB1B8-2451-4D46-A159-59B853207923}"/>
                </a:ext>
              </a:extLst>
            </p:cNvPr>
            <p:cNvSpPr txBox="1"/>
            <p:nvPr/>
          </p:nvSpPr>
          <p:spPr>
            <a:xfrm rot="18929174">
              <a:off x="3966875" y="4638824"/>
              <a:ext cx="11518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EXEC Call</a:t>
              </a:r>
            </a:p>
          </p:txBody>
        </p:sp>
      </p:grpSp>
    </p:spTree>
    <p:extLst>
      <p:ext uri="{BB962C8B-B14F-4D97-AF65-F5344CB8AC3E}">
        <p14:creationId xmlns:p14="http://schemas.microsoft.com/office/powerpoint/2010/main" val="96286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Summary</a:t>
            </a:r>
          </a:p>
        </p:txBody>
      </p:sp>
      <p:sp>
        <p:nvSpPr>
          <p:cNvPr id="67587" name="Rectangle 3"/>
          <p:cNvSpPr>
            <a:spLocks noGrp="1" noChangeArrowheads="1"/>
          </p:cNvSpPr>
          <p:nvPr>
            <p:ph idx="1"/>
          </p:nvPr>
        </p:nvSpPr>
        <p:spPr>
          <a:xfrm>
            <a:off x="685800" y="1447800"/>
            <a:ext cx="7924800" cy="4610100"/>
          </a:xfrm>
        </p:spPr>
        <p:txBody>
          <a:bodyPr>
            <a:normAutofit lnSpcReduction="10000"/>
          </a:bodyPr>
          <a:lstStyle/>
          <a:p>
            <a:pPr>
              <a:lnSpc>
                <a:spcPct val="90000"/>
              </a:lnSpc>
              <a:spcAft>
                <a:spcPts val="600"/>
              </a:spcAft>
            </a:pPr>
            <a:r>
              <a:rPr lang="en-US" dirty="0">
                <a:latin typeface="Calibri" pitchFamily="34" charset="0"/>
              </a:rPr>
              <a:t>Embedded SQL allows execution of parametrized static queries within a host language</a:t>
            </a:r>
          </a:p>
          <a:p>
            <a:pPr>
              <a:lnSpc>
                <a:spcPct val="90000"/>
              </a:lnSpc>
              <a:spcAft>
                <a:spcPts val="600"/>
              </a:spcAft>
            </a:pPr>
            <a:r>
              <a:rPr lang="en-US" dirty="0">
                <a:latin typeface="Calibri" pitchFamily="34" charset="0"/>
              </a:rPr>
              <a:t>Dynamic SQL allows execution of completely ad-hoc queries within a host language</a:t>
            </a:r>
          </a:p>
          <a:p>
            <a:pPr>
              <a:lnSpc>
                <a:spcPct val="90000"/>
              </a:lnSpc>
              <a:spcAft>
                <a:spcPts val="600"/>
              </a:spcAft>
            </a:pPr>
            <a:r>
              <a:rPr lang="en-US" dirty="0">
                <a:latin typeface="Calibri" pitchFamily="34" charset="0"/>
              </a:rPr>
              <a:t>Cursor mechanism allows retrieval of one record at a time and bridges impedance mismatch between host language and SQL</a:t>
            </a:r>
          </a:p>
          <a:p>
            <a:pPr>
              <a:lnSpc>
                <a:spcPct val="90000"/>
              </a:lnSpc>
            </a:pPr>
            <a:r>
              <a:rPr lang="en-US" dirty="0">
                <a:latin typeface="Calibri" pitchFamily="34" charset="0"/>
              </a:rPr>
              <a:t>APIs such as JDBC introduce a layer of abstraction between application and DBMS</a:t>
            </a:r>
          </a:p>
          <a:p>
            <a:pPr>
              <a:lnSpc>
                <a:spcPct val="90000"/>
              </a:lnSpc>
            </a:pPr>
            <a:endParaRPr lang="en-US" dirty="0"/>
          </a:p>
        </p:txBody>
      </p:sp>
    </p:spTree>
    <p:extLst>
      <p:ext uri="{BB962C8B-B14F-4D97-AF65-F5344CB8AC3E}">
        <p14:creationId xmlns:p14="http://schemas.microsoft.com/office/powerpoint/2010/main" val="21401076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wipe(left)">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wipe(left)">
                                      <p:cBhvr>
                                        <p:cTn id="22" dur="5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Summary (Contd.)</a:t>
            </a:r>
          </a:p>
        </p:txBody>
      </p:sp>
      <p:sp>
        <p:nvSpPr>
          <p:cNvPr id="68611" name="Rectangle 3"/>
          <p:cNvSpPr>
            <a:spLocks noGrp="1" noChangeArrowheads="1"/>
          </p:cNvSpPr>
          <p:nvPr>
            <p:ph idx="1"/>
          </p:nvPr>
        </p:nvSpPr>
        <p:spPr>
          <a:xfrm>
            <a:off x="762000" y="1981200"/>
            <a:ext cx="7772400" cy="4076700"/>
          </a:xfrm>
        </p:spPr>
        <p:txBody>
          <a:bodyPr/>
          <a:lstStyle/>
          <a:p>
            <a:pPr>
              <a:spcAft>
                <a:spcPts val="600"/>
              </a:spcAft>
            </a:pPr>
            <a:r>
              <a:rPr lang="en-US" dirty="0">
                <a:latin typeface="Calibri" pitchFamily="34" charset="0"/>
              </a:rPr>
              <a:t>SQLJ: Static model, queries checked at compile-time.</a:t>
            </a:r>
          </a:p>
          <a:p>
            <a:pPr>
              <a:spcAft>
                <a:spcPts val="600"/>
              </a:spcAft>
            </a:pPr>
            <a:r>
              <a:rPr lang="en-US" dirty="0">
                <a:latin typeface="Calibri" pitchFamily="34" charset="0"/>
              </a:rPr>
              <a:t>Stored procedures execute application logic directly at the server</a:t>
            </a:r>
          </a:p>
          <a:p>
            <a:r>
              <a:rPr lang="en-US" dirty="0">
                <a:latin typeface="Calibri" pitchFamily="34" charset="0"/>
              </a:rPr>
              <a:t>SQL/PSM standard for writing stored procedures</a:t>
            </a:r>
          </a:p>
        </p:txBody>
      </p:sp>
    </p:spTree>
    <p:extLst>
      <p:ext uri="{BB962C8B-B14F-4D97-AF65-F5344CB8AC3E}">
        <p14:creationId xmlns:p14="http://schemas.microsoft.com/office/powerpoint/2010/main" val="33408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left)">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left)">
                                      <p:cBhvr>
                                        <p:cTn id="12" dur="500"/>
                                        <p:tgtEl>
                                          <p:spTgt spid="6861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wipe(left)">
                                      <p:cBhvr>
                                        <p:cTn id="15"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76200"/>
            <a:ext cx="7772400" cy="1154112"/>
          </a:xfrm>
        </p:spPr>
        <p:txBody>
          <a:bodyPr>
            <a:normAutofit/>
          </a:bodyPr>
          <a:lstStyle/>
          <a:p>
            <a:r>
              <a:rPr lang="en-US" dirty="0"/>
              <a:t>Impedance Mismatch</a:t>
            </a:r>
          </a:p>
        </p:txBody>
      </p:sp>
      <p:sp>
        <p:nvSpPr>
          <p:cNvPr id="9219" name="Rectangle 3"/>
          <p:cNvSpPr>
            <a:spLocks noGrp="1" noChangeArrowheads="1"/>
          </p:cNvSpPr>
          <p:nvPr>
            <p:ph idx="1"/>
          </p:nvPr>
        </p:nvSpPr>
        <p:spPr>
          <a:xfrm>
            <a:off x="381000" y="1676400"/>
            <a:ext cx="5105400" cy="4076700"/>
          </a:xfrm>
        </p:spPr>
        <p:txBody>
          <a:bodyPr>
            <a:normAutofit fontScale="92500" lnSpcReduction="20000"/>
          </a:bodyPr>
          <a:lstStyle/>
          <a:p>
            <a:pPr marL="169863" indent="0">
              <a:spcAft>
                <a:spcPts val="600"/>
              </a:spcAft>
              <a:buFont typeface="Wingdings" pitchFamily="2" charset="2"/>
              <a:buNone/>
              <a:tabLst>
                <a:tab pos="169863" algn="l"/>
              </a:tabLst>
            </a:pPr>
            <a:r>
              <a:rPr lang="en-US" dirty="0">
                <a:latin typeface="Calibri" pitchFamily="34" charset="0"/>
              </a:rPr>
              <a:t>SQL relations are sets of records, with no </a:t>
            </a:r>
            <a:r>
              <a:rPr lang="en-US" i="1" dirty="0">
                <a:latin typeface="Calibri" pitchFamily="34" charset="0"/>
              </a:rPr>
              <a:t>a priori </a:t>
            </a:r>
            <a:r>
              <a:rPr lang="en-US" dirty="0">
                <a:latin typeface="Calibri" pitchFamily="34" charset="0"/>
              </a:rPr>
              <a:t>bound on the number of records.  </a:t>
            </a:r>
          </a:p>
          <a:p>
            <a:pPr lvl="1">
              <a:spcAft>
                <a:spcPts val="600"/>
              </a:spcAft>
              <a:tabLst>
                <a:tab pos="169863" algn="l"/>
              </a:tabLst>
            </a:pPr>
            <a:r>
              <a:rPr lang="en-US" dirty="0">
                <a:latin typeface="Calibri" pitchFamily="34" charset="0"/>
              </a:rPr>
              <a:t>No such data structure exist traditionally in procedural programming languages such as C++.  (Though now: STL</a:t>
            </a:r>
            <a:r>
              <a:rPr lang="en-US" dirty="0">
                <a:solidFill>
                  <a:srgbClr val="2042EE"/>
                </a:solidFill>
                <a:latin typeface="Calibri" pitchFamily="34" charset="0"/>
              </a:rPr>
              <a:t>*</a:t>
            </a:r>
            <a:r>
              <a:rPr lang="en-US" dirty="0">
                <a:latin typeface="Calibri" pitchFamily="34" charset="0"/>
              </a:rPr>
              <a:t>)</a:t>
            </a:r>
          </a:p>
          <a:p>
            <a:pPr lvl="1">
              <a:tabLst>
                <a:tab pos="169863" algn="l"/>
              </a:tabLst>
            </a:pPr>
            <a:r>
              <a:rPr lang="en-US" dirty="0">
                <a:latin typeface="Calibri" pitchFamily="34" charset="0"/>
              </a:rPr>
              <a:t>SQL supports a mechanism called a </a:t>
            </a:r>
            <a:r>
              <a:rPr lang="en-US" i="1" u="sng" dirty="0">
                <a:solidFill>
                  <a:schemeClr val="accent2"/>
                </a:solidFill>
                <a:latin typeface="Calibri" pitchFamily="34" charset="0"/>
              </a:rPr>
              <a:t>cursor</a:t>
            </a:r>
            <a:r>
              <a:rPr lang="en-US" dirty="0">
                <a:latin typeface="Calibri" pitchFamily="34" charset="0"/>
              </a:rPr>
              <a:t> to handle this.</a:t>
            </a:r>
          </a:p>
        </p:txBody>
      </p:sp>
      <p:sp>
        <p:nvSpPr>
          <p:cNvPr id="4" name="Rectangle 3"/>
          <p:cNvSpPr txBox="1">
            <a:spLocks noChangeArrowheads="1"/>
          </p:cNvSpPr>
          <p:nvPr/>
        </p:nvSpPr>
        <p:spPr bwMode="auto">
          <a:xfrm>
            <a:off x="609600" y="5295900"/>
            <a:ext cx="7924800" cy="1104900"/>
          </a:xfrm>
          <a:prstGeom prst="rect">
            <a:avLst/>
          </a:prstGeom>
          <a:noFill/>
          <a:ln w="9525">
            <a:noFill/>
            <a:miter lim="800000"/>
            <a:headEnd/>
            <a:tailEnd/>
          </a:ln>
        </p:spPr>
        <p:txBody>
          <a:bodyPr lIns="90488" tIns="44450" rIns="90488" bIns="44450"/>
          <a:lstStyle/>
          <a:p>
            <a:pPr marL="742950" lvl="1" indent="-285750" eaLnBrk="0" hangingPunct="0">
              <a:spcBef>
                <a:spcPct val="20000"/>
              </a:spcBef>
              <a:buClr>
                <a:schemeClr val="tx1"/>
              </a:buClr>
              <a:buFont typeface="Wingdings" pitchFamily="2" charset="2"/>
              <a:buNone/>
              <a:defRPr/>
            </a:pPr>
            <a:endParaRPr lang="en-US" kern="0" dirty="0">
              <a:latin typeface="Calibri" pitchFamily="34" charset="0"/>
            </a:endParaRPr>
          </a:p>
          <a:p>
            <a:pPr marL="169863" indent="-169863" eaLnBrk="0" hangingPunct="0">
              <a:spcBef>
                <a:spcPct val="20000"/>
              </a:spcBef>
              <a:buClr>
                <a:schemeClr val="tx1"/>
              </a:buClr>
              <a:buSzPct val="75000"/>
              <a:buFont typeface="Wingdings" pitchFamily="2" charset="2"/>
              <a:buNone/>
              <a:defRPr/>
            </a:pPr>
            <a:r>
              <a:rPr lang="en-US" sz="2000" kern="0" dirty="0">
                <a:solidFill>
                  <a:srgbClr val="2042EE"/>
                </a:solidFill>
                <a:latin typeface="Calibri" pitchFamily="34" charset="0"/>
                <a:cs typeface="+mn-cs"/>
              </a:rPr>
              <a:t>*</a:t>
            </a:r>
            <a:r>
              <a:rPr lang="en-US" sz="1800" kern="0" dirty="0">
                <a:solidFill>
                  <a:srgbClr val="002060"/>
                </a:solidFill>
                <a:latin typeface="Calibri" pitchFamily="34" charset="0"/>
                <a:cs typeface="+mn-cs"/>
              </a:rPr>
              <a:t>STL (</a:t>
            </a:r>
            <a:r>
              <a:rPr lang="en-US" sz="1800" i="1" kern="0" dirty="0">
                <a:solidFill>
                  <a:srgbClr val="002060"/>
                </a:solidFill>
                <a:latin typeface="Calibri" pitchFamily="34" charset="0"/>
                <a:cs typeface="+mn-cs"/>
              </a:rPr>
              <a:t>Standard Template Library</a:t>
            </a:r>
            <a:r>
              <a:rPr lang="en-US" sz="1800" kern="0" dirty="0">
                <a:solidFill>
                  <a:srgbClr val="002060"/>
                </a:solidFill>
                <a:latin typeface="Calibri" pitchFamily="34" charset="0"/>
                <a:cs typeface="+mn-cs"/>
              </a:rPr>
              <a:t>)</a:t>
            </a:r>
            <a:r>
              <a:rPr lang="en-US" sz="1800" i="1" kern="0" dirty="0">
                <a:solidFill>
                  <a:srgbClr val="002060"/>
                </a:solidFill>
                <a:latin typeface="Calibri" pitchFamily="34" charset="0"/>
                <a:cs typeface="+mn-cs"/>
              </a:rPr>
              <a:t> </a:t>
            </a:r>
            <a:r>
              <a:rPr lang="en-US" sz="1800" kern="0" dirty="0">
                <a:solidFill>
                  <a:srgbClr val="002060"/>
                </a:solidFill>
                <a:latin typeface="Calibri" pitchFamily="34" charset="0"/>
                <a:cs typeface="+mn-cs"/>
              </a:rPr>
              <a:t>is a generic C++ library that provides many basic algorithms and data structures of computer science</a:t>
            </a:r>
          </a:p>
        </p:txBody>
      </p:sp>
      <p:sp>
        <p:nvSpPr>
          <p:cNvPr id="5" name="Can 4"/>
          <p:cNvSpPr/>
          <p:nvPr/>
        </p:nvSpPr>
        <p:spPr bwMode="auto">
          <a:xfrm>
            <a:off x="6019800" y="1371600"/>
            <a:ext cx="1981200" cy="1216025"/>
          </a:xfrm>
          <a:prstGeom prst="can">
            <a:avLst/>
          </a:prstGeom>
          <a:solidFill>
            <a:schemeClr val="bg2">
              <a:lumMod val="10000"/>
            </a:schemeClr>
          </a:solidFill>
          <a:ln w="12700" cap="flat" cmpd="sng" algn="ctr">
            <a:solidFill>
              <a:schemeClr val="bg2">
                <a:lumMod val="25000"/>
              </a:schemeClr>
            </a:solidFill>
            <a:prstDash val="solid"/>
            <a:round/>
            <a:headEnd type="none" w="sm" len="sm"/>
            <a:tailEnd type="none" w="sm" len="sm"/>
          </a:ln>
          <a:effectLst>
            <a:outerShdw blurRad="50800" dist="38100" dir="18900000" algn="bl" rotWithShape="0">
              <a:prstClr val="black">
                <a:alpha val="40000"/>
              </a:prstClr>
            </a:outerShdw>
          </a:effectLst>
        </p:spPr>
        <p:txBody>
          <a:bodyPr anchor="ctr"/>
          <a:lstStyle/>
          <a:p>
            <a:pPr algn="ctr" eaLnBrk="0" hangingPunct="0">
              <a:defRPr/>
            </a:pPr>
            <a:r>
              <a:rPr lang="en-US" sz="3200" dirty="0">
                <a:solidFill>
                  <a:srgbClr val="FFFF00"/>
                </a:solidFill>
                <a:latin typeface="Calibri" pitchFamily="34" charset="0"/>
                <a:cs typeface="Calibri" pitchFamily="34" charset="0"/>
              </a:rPr>
              <a:t>Database</a:t>
            </a:r>
          </a:p>
        </p:txBody>
      </p:sp>
      <p:sp>
        <p:nvSpPr>
          <p:cNvPr id="6" name="Rectangle 5"/>
          <p:cNvSpPr/>
          <p:nvPr/>
        </p:nvSpPr>
        <p:spPr bwMode="auto">
          <a:xfrm>
            <a:off x="5791200" y="3124200"/>
            <a:ext cx="2590800" cy="2209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relaxedInset"/>
          </a:sp3d>
        </p:spPr>
        <p:txBody>
          <a:bodyPr/>
          <a:lstStyle/>
          <a:p>
            <a:pPr eaLnBrk="0" hangingPunct="0">
              <a:defRPr/>
            </a:pPr>
            <a:endParaRPr lang="en-US"/>
          </a:p>
        </p:txBody>
      </p:sp>
      <p:sp>
        <p:nvSpPr>
          <p:cNvPr id="9223" name="TextBox 6"/>
          <p:cNvSpPr txBox="1">
            <a:spLocks noChangeArrowheads="1"/>
          </p:cNvSpPr>
          <p:nvPr/>
        </p:nvSpPr>
        <p:spPr bwMode="auto">
          <a:xfrm>
            <a:off x="6477000" y="5257800"/>
            <a:ext cx="20050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b="1">
                <a:solidFill>
                  <a:schemeClr val="tx2"/>
                </a:solidFill>
                <a:latin typeface="Calibri" pitchFamily="34" charset="0"/>
                <a:cs typeface="Calibri" pitchFamily="34" charset="0"/>
              </a:rPr>
              <a:t>Computer program</a:t>
            </a:r>
          </a:p>
        </p:txBody>
      </p:sp>
      <p:sp>
        <p:nvSpPr>
          <p:cNvPr id="8" name="Rounded Rectangle 7"/>
          <p:cNvSpPr/>
          <p:nvPr/>
        </p:nvSpPr>
        <p:spPr bwMode="auto">
          <a:xfrm>
            <a:off x="6096000" y="3429000"/>
            <a:ext cx="1295400" cy="685800"/>
          </a:xfrm>
          <a:prstGeom prst="roundRect">
            <a:avLst/>
          </a:prstGeom>
          <a:solidFill>
            <a:srgbClr val="BD92DE"/>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36000" rIns="0" bIns="0" anchor="ctr"/>
          <a:lstStyle/>
          <a:p>
            <a:pPr algn="ctr" eaLnBrk="0" hangingPunct="0">
              <a:lnSpc>
                <a:spcPts val="1900"/>
              </a:lnSpc>
              <a:defRPr/>
            </a:pPr>
            <a:r>
              <a:rPr lang="en-US" sz="2000" b="1" dirty="0">
                <a:solidFill>
                  <a:schemeClr val="bg1"/>
                </a:solidFill>
                <a:latin typeface="Calibri" pitchFamily="34" charset="0"/>
                <a:cs typeface="Calibri" pitchFamily="34" charset="0"/>
              </a:rPr>
              <a:t>Data structure</a:t>
            </a:r>
          </a:p>
        </p:txBody>
      </p:sp>
      <p:sp>
        <p:nvSpPr>
          <p:cNvPr id="9227" name="Down Arrow 8"/>
          <p:cNvSpPr>
            <a:spLocks noChangeArrowheads="1"/>
          </p:cNvSpPr>
          <p:nvPr/>
        </p:nvSpPr>
        <p:spPr bwMode="auto">
          <a:xfrm>
            <a:off x="6477000" y="2411412"/>
            <a:ext cx="484188" cy="1086504"/>
          </a:xfrm>
          <a:prstGeom prst="downArrow">
            <a:avLst>
              <a:gd name="adj1" fmla="val 50000"/>
              <a:gd name="adj2" fmla="val 50043"/>
            </a:avLst>
          </a:prstGeom>
          <a:solidFill>
            <a:srgbClr val="FF5229"/>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0" name="Rectangle 9"/>
          <p:cNvSpPr/>
          <p:nvPr/>
        </p:nvSpPr>
        <p:spPr bwMode="auto">
          <a:xfrm>
            <a:off x="6172200" y="4572000"/>
            <a:ext cx="1905000" cy="609600"/>
          </a:xfrm>
          <a:prstGeom prst="rect">
            <a:avLst/>
          </a:prstGeom>
          <a:solidFill>
            <a:schemeClr val="tx2"/>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nchor="ctr"/>
          <a:lstStyle/>
          <a:p>
            <a:pPr algn="ctr" eaLnBrk="0" hangingPunct="0">
              <a:defRPr/>
            </a:pPr>
            <a:r>
              <a:rPr lang="en-US" sz="2400" dirty="0">
                <a:solidFill>
                  <a:schemeClr val="accent5">
                    <a:lumMod val="20000"/>
                    <a:lumOff val="80000"/>
                  </a:schemeClr>
                </a:solidFill>
                <a:latin typeface="Calibri" pitchFamily="34" charset="0"/>
                <a:cs typeface="Calibri" pitchFamily="34" charset="0"/>
              </a:rPr>
              <a:t>Computation</a:t>
            </a:r>
          </a:p>
        </p:txBody>
      </p:sp>
      <p:sp>
        <p:nvSpPr>
          <p:cNvPr id="11" name="Down Arrow 10"/>
          <p:cNvSpPr/>
          <p:nvPr/>
        </p:nvSpPr>
        <p:spPr bwMode="auto">
          <a:xfrm>
            <a:off x="6477000" y="4035425"/>
            <a:ext cx="484188" cy="615949"/>
          </a:xfrm>
          <a:prstGeom prst="downArrow">
            <a:avLst/>
          </a:prstGeom>
          <a:solidFill>
            <a:schemeClr val="bg2">
              <a:lumMod val="5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12" name="Up Arrow 11"/>
          <p:cNvSpPr/>
          <p:nvPr/>
        </p:nvSpPr>
        <p:spPr bwMode="auto">
          <a:xfrm>
            <a:off x="7467600" y="2349499"/>
            <a:ext cx="484188" cy="2371725"/>
          </a:xfrm>
          <a:prstGeom prst="upArrow">
            <a:avLst/>
          </a:prstGeom>
          <a:solidFill>
            <a:schemeClr val="bg2">
              <a:lumMod val="5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13" name="Oval Callout 12"/>
          <p:cNvSpPr/>
          <p:nvPr/>
        </p:nvSpPr>
        <p:spPr bwMode="auto">
          <a:xfrm>
            <a:off x="5257800" y="3079221"/>
            <a:ext cx="990600" cy="612775"/>
          </a:xfrm>
          <a:prstGeom prst="wedgeEllipseCallout">
            <a:avLst>
              <a:gd name="adj1" fmla="val 53654"/>
              <a:gd name="adj2" fmla="val 51037"/>
            </a:avLst>
          </a:prstGeom>
          <a:solidFill>
            <a:srgbClr val="0070C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eaLnBrk="0" hangingPunct="0">
              <a:lnSpc>
                <a:spcPts val="2100"/>
              </a:lnSpc>
              <a:defRPr/>
            </a:pPr>
            <a:r>
              <a:rPr lang="en-US" sz="2000" dirty="0">
                <a:solidFill>
                  <a:schemeClr val="accent5">
                    <a:lumMod val="20000"/>
                    <a:lumOff val="80000"/>
                  </a:schemeClr>
                </a:solidFill>
                <a:latin typeface="Calibri" pitchFamily="34" charset="0"/>
                <a:cs typeface="Calibri" pitchFamily="34" charset="0"/>
              </a:rPr>
              <a:t>How big ?</a:t>
            </a:r>
          </a:p>
        </p:txBody>
      </p:sp>
      <p:sp>
        <p:nvSpPr>
          <p:cNvPr id="2" name="TextBox 1">
            <a:extLst>
              <a:ext uri="{FF2B5EF4-FFF2-40B4-BE49-F238E27FC236}">
                <a16:creationId xmlns:a16="http://schemas.microsoft.com/office/drawing/2014/main" id="{80A681A2-8863-4D3F-8F72-A62860851C5D}"/>
              </a:ext>
            </a:extLst>
          </p:cNvPr>
          <p:cNvSpPr txBox="1"/>
          <p:nvPr/>
        </p:nvSpPr>
        <p:spPr>
          <a:xfrm>
            <a:off x="5867400" y="2545304"/>
            <a:ext cx="990601" cy="557204"/>
          </a:xfrm>
          <a:prstGeom prst="rect">
            <a:avLst/>
          </a:prstGeom>
          <a:noFill/>
        </p:spPr>
        <p:txBody>
          <a:bodyPr wrap="square" rtlCol="0">
            <a:spAutoFit/>
          </a:bodyPr>
          <a:lstStyle/>
          <a:p>
            <a:pPr>
              <a:lnSpc>
                <a:spcPts val="1800"/>
              </a:lnSpc>
            </a:pPr>
            <a:r>
              <a:rPr lang="en-US" dirty="0"/>
              <a:t>Query result</a:t>
            </a:r>
          </a:p>
        </p:txBody>
      </p:sp>
      <p:sp>
        <p:nvSpPr>
          <p:cNvPr id="15" name="TextBox 14">
            <a:extLst>
              <a:ext uri="{FF2B5EF4-FFF2-40B4-BE49-F238E27FC236}">
                <a16:creationId xmlns:a16="http://schemas.microsoft.com/office/drawing/2014/main" id="{9110BD11-2E30-4B50-9D71-56FC468EDE8C}"/>
              </a:ext>
            </a:extLst>
          </p:cNvPr>
          <p:cNvSpPr txBox="1"/>
          <p:nvPr/>
        </p:nvSpPr>
        <p:spPr>
          <a:xfrm>
            <a:off x="7848600" y="2663825"/>
            <a:ext cx="990601" cy="326371"/>
          </a:xfrm>
          <a:prstGeom prst="rect">
            <a:avLst/>
          </a:prstGeom>
          <a:noFill/>
        </p:spPr>
        <p:txBody>
          <a:bodyPr wrap="square" rtlCol="0">
            <a:spAutoFit/>
          </a:bodyPr>
          <a:lstStyle/>
          <a:p>
            <a:pPr>
              <a:lnSpc>
                <a:spcPts val="1800"/>
              </a:lnSpc>
            </a:pPr>
            <a:r>
              <a:rPr lang="en-US" dirty="0"/>
              <a:t>Query</a:t>
            </a:r>
          </a:p>
        </p:txBody>
      </p:sp>
    </p:spTree>
    <p:extLst>
      <p:ext uri="{BB962C8B-B14F-4D97-AF65-F5344CB8AC3E}">
        <p14:creationId xmlns:p14="http://schemas.microsoft.com/office/powerpoint/2010/main" val="255813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227"/>
                                        </p:tgtEl>
                                        <p:attrNameLst>
                                          <p:attrName>style.visibility</p:attrName>
                                        </p:attrNameLst>
                                      </p:cBhvr>
                                      <p:to>
                                        <p:strVal val="visible"/>
                                      </p:to>
                                    </p:set>
                                    <p:animEffect transition="in" filter="wipe(up)">
                                      <p:cBhvr>
                                        <p:cTn id="15" dur="500"/>
                                        <p:tgtEl>
                                          <p:spTgt spid="922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0" end="0"/>
                                            </p:txEl>
                                          </p:spTgt>
                                        </p:tgtEl>
                                        <p:attrNameLst>
                                          <p:attrName>style.visibility</p:attrName>
                                        </p:attrNameLst>
                                      </p:cBhvr>
                                      <p:to>
                                        <p:strVal val="visible"/>
                                      </p:to>
                                    </p:set>
                                    <p:animEffect transition="in" filter="fade">
                                      <p:cBhvr>
                                        <p:cTn id="28" dur="1000"/>
                                        <p:tgtEl>
                                          <p:spTgt spid="9219">
                                            <p:txEl>
                                              <p:pRg st="0" end="0"/>
                                            </p:txEl>
                                          </p:spTgt>
                                        </p:tgtEl>
                                      </p:cBhvr>
                                    </p:animEffect>
                                    <p:anim calcmode="lin" valueType="num">
                                      <p:cBhvr>
                                        <p:cTn id="29"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219">
                                            <p:txEl>
                                              <p:pRg st="1" end="1"/>
                                            </p:txEl>
                                          </p:spTgt>
                                        </p:tgtEl>
                                        <p:attrNameLst>
                                          <p:attrName>style.visibility</p:attrName>
                                        </p:attrNameLst>
                                      </p:cBhvr>
                                      <p:to>
                                        <p:strVal val="visible"/>
                                      </p:to>
                                    </p:set>
                                    <p:animEffect transition="in" filter="fade">
                                      <p:cBhvr>
                                        <p:cTn id="39" dur="1000"/>
                                        <p:tgtEl>
                                          <p:spTgt spid="9219">
                                            <p:txEl>
                                              <p:pRg st="1" end="1"/>
                                            </p:txEl>
                                          </p:spTgt>
                                        </p:tgtEl>
                                      </p:cBhvr>
                                    </p:animEffect>
                                    <p:anim calcmode="lin" valueType="num">
                                      <p:cBhvr>
                                        <p:cTn id="40"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9219">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9219">
                                            <p:txEl>
                                              <p:pRg st="2" end="2"/>
                                            </p:txEl>
                                          </p:spTgt>
                                        </p:tgtEl>
                                        <p:attrNameLst>
                                          <p:attrName>style.visibility</p:attrName>
                                        </p:attrNameLst>
                                      </p:cBhvr>
                                      <p:to>
                                        <p:strVal val="visible"/>
                                      </p:to>
                                    </p:set>
                                    <p:animEffect transition="in" filter="fade">
                                      <p:cBhvr>
                                        <p:cTn id="44" dur="1000"/>
                                        <p:tgtEl>
                                          <p:spTgt spid="9219">
                                            <p:txEl>
                                              <p:pRg st="2" end="2"/>
                                            </p:txEl>
                                          </p:spTgt>
                                        </p:tgtEl>
                                      </p:cBhvr>
                                    </p:animEffect>
                                    <p:anim calcmode="lin" valueType="num">
                                      <p:cBhvr>
                                        <p:cTn id="4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9" presetClass="entr" presetSubtype="0" fill="hold"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dissolve">
                                      <p:cBhvr>
                                        <p:cTn id="5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11" grpId="0" animBg="1"/>
      <p:bldP spid="12" grpId="0" animBg="1"/>
      <p:bldP spid="13" grpId="0" animBg="1"/>
      <p:bldP spid="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0244" name="Rectangle 4"/>
          <p:cNvSpPr>
            <a:spLocks noGrp="1" noChangeArrowheads="1"/>
          </p:cNvSpPr>
          <p:nvPr>
            <p:ph type="title"/>
          </p:nvPr>
        </p:nvSpPr>
        <p:spPr>
          <a:xfrm>
            <a:off x="838200" y="76200"/>
            <a:ext cx="7772400" cy="1104900"/>
          </a:xfrm>
        </p:spPr>
        <p:txBody>
          <a:bodyPr/>
          <a:lstStyle/>
          <a:p>
            <a:r>
              <a:rPr lang="en-US" dirty="0"/>
              <a:t>Cursors</a:t>
            </a:r>
          </a:p>
        </p:txBody>
      </p:sp>
      <p:sp>
        <p:nvSpPr>
          <p:cNvPr id="72709" name="Rectangle 5"/>
          <p:cNvSpPr>
            <a:spLocks noGrp="1" noChangeArrowheads="1"/>
          </p:cNvSpPr>
          <p:nvPr>
            <p:ph idx="1"/>
          </p:nvPr>
        </p:nvSpPr>
        <p:spPr>
          <a:xfrm>
            <a:off x="381000" y="1295400"/>
            <a:ext cx="6172202" cy="5334000"/>
          </a:xfrm>
        </p:spPr>
        <p:txBody>
          <a:bodyPr>
            <a:normAutofit/>
          </a:bodyPr>
          <a:lstStyle/>
          <a:p>
            <a:pPr>
              <a:spcAft>
                <a:spcPts val="600"/>
              </a:spcAft>
            </a:pPr>
            <a:r>
              <a:rPr lang="en-US" sz="2800" dirty="0">
                <a:latin typeface="Calibri" pitchFamily="34" charset="0"/>
              </a:rPr>
              <a:t>Can </a:t>
            </a:r>
            <a:r>
              <a:rPr lang="en-US" sz="2800" i="1" dirty="0">
                <a:solidFill>
                  <a:schemeClr val="accent2"/>
                </a:solidFill>
                <a:latin typeface="Calibri" pitchFamily="34" charset="0"/>
              </a:rPr>
              <a:t>declare</a:t>
            </a:r>
            <a:r>
              <a:rPr lang="en-US" sz="2800" dirty="0">
                <a:latin typeface="Calibri" pitchFamily="34" charset="0"/>
              </a:rPr>
              <a:t> a cursor on a relation or query statement (which generates a relation).</a:t>
            </a:r>
          </a:p>
          <a:p>
            <a:pPr>
              <a:spcAft>
                <a:spcPts val="1200"/>
              </a:spcAft>
            </a:pPr>
            <a:r>
              <a:rPr lang="en-US" sz="2800" dirty="0">
                <a:latin typeface="Calibri" pitchFamily="34" charset="0"/>
              </a:rPr>
              <a:t>Can </a:t>
            </a:r>
            <a:r>
              <a:rPr lang="en-US" sz="2800" i="1" dirty="0">
                <a:solidFill>
                  <a:schemeClr val="accent2"/>
                </a:solidFill>
                <a:latin typeface="Calibri" pitchFamily="34" charset="0"/>
              </a:rPr>
              <a:t>open</a:t>
            </a:r>
            <a:r>
              <a:rPr lang="en-US" sz="2800" dirty="0">
                <a:latin typeface="Calibri" pitchFamily="34" charset="0"/>
              </a:rPr>
              <a:t> a cursor, and repeatedly </a:t>
            </a:r>
            <a:r>
              <a:rPr lang="en-US" sz="2800" i="1" dirty="0">
                <a:solidFill>
                  <a:schemeClr val="accent2"/>
                </a:solidFill>
                <a:latin typeface="Calibri" pitchFamily="34" charset="0"/>
              </a:rPr>
              <a:t>fetch</a:t>
            </a:r>
            <a:r>
              <a:rPr lang="en-US" sz="2800" dirty="0">
                <a:latin typeface="Calibri" pitchFamily="34" charset="0"/>
              </a:rPr>
              <a:t> a tuple then </a:t>
            </a:r>
            <a:r>
              <a:rPr lang="en-US" sz="2800" i="1" dirty="0">
                <a:solidFill>
                  <a:schemeClr val="accent2"/>
                </a:solidFill>
                <a:latin typeface="Calibri" pitchFamily="34" charset="0"/>
              </a:rPr>
              <a:t>move</a:t>
            </a:r>
            <a:r>
              <a:rPr lang="en-US" sz="2800" dirty="0">
                <a:latin typeface="Calibri" pitchFamily="34" charset="0"/>
              </a:rPr>
              <a:t> the cursor, until all tuples have been retrieved.</a:t>
            </a:r>
          </a:p>
        </p:txBody>
      </p:sp>
      <p:graphicFrame>
        <p:nvGraphicFramePr>
          <p:cNvPr id="2" name="Table 2">
            <a:extLst>
              <a:ext uri="{FF2B5EF4-FFF2-40B4-BE49-F238E27FC236}">
                <a16:creationId xmlns:a16="http://schemas.microsoft.com/office/drawing/2014/main" id="{FB523DD3-BB94-4A34-B7EB-F1F21F497FD5}"/>
              </a:ext>
            </a:extLst>
          </p:cNvPr>
          <p:cNvGraphicFramePr>
            <a:graphicFrameLocks noGrp="1"/>
          </p:cNvGraphicFramePr>
          <p:nvPr>
            <p:extLst>
              <p:ext uri="{D42A27DB-BD31-4B8C-83A1-F6EECF244321}">
                <p14:modId xmlns:p14="http://schemas.microsoft.com/office/powerpoint/2010/main" val="4090910799"/>
              </p:ext>
            </p:extLst>
          </p:nvPr>
        </p:nvGraphicFramePr>
        <p:xfrm>
          <a:off x="6858000" y="1447800"/>
          <a:ext cx="1905000" cy="219456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1882176164"/>
                    </a:ext>
                  </a:extLst>
                </a:gridCol>
                <a:gridCol w="381000">
                  <a:extLst>
                    <a:ext uri="{9D8B030D-6E8A-4147-A177-3AD203B41FA5}">
                      <a16:colId xmlns:a16="http://schemas.microsoft.com/office/drawing/2014/main" val="3171486573"/>
                    </a:ext>
                  </a:extLst>
                </a:gridCol>
                <a:gridCol w="381000">
                  <a:extLst>
                    <a:ext uri="{9D8B030D-6E8A-4147-A177-3AD203B41FA5}">
                      <a16:colId xmlns:a16="http://schemas.microsoft.com/office/drawing/2014/main" val="3211557207"/>
                    </a:ext>
                  </a:extLst>
                </a:gridCol>
                <a:gridCol w="381000">
                  <a:extLst>
                    <a:ext uri="{9D8B030D-6E8A-4147-A177-3AD203B41FA5}">
                      <a16:colId xmlns:a16="http://schemas.microsoft.com/office/drawing/2014/main" val="356553277"/>
                    </a:ext>
                  </a:extLst>
                </a:gridCol>
                <a:gridCol w="381000">
                  <a:extLst>
                    <a:ext uri="{9D8B030D-6E8A-4147-A177-3AD203B41FA5}">
                      <a16:colId xmlns:a16="http://schemas.microsoft.com/office/drawing/2014/main" val="398949809"/>
                    </a:ext>
                  </a:extLst>
                </a:gridCol>
              </a:tblGrid>
              <a:tr h="196850">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3933459709"/>
                  </a:ext>
                </a:extLst>
              </a:tr>
              <a:tr h="196850">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3109339719"/>
                  </a:ext>
                </a:extLst>
              </a:tr>
              <a:tr h="196850">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25265334"/>
                  </a:ext>
                </a:extLst>
              </a:tr>
              <a:tr h="196850">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3287633127"/>
                  </a:ext>
                </a:extLst>
              </a:tr>
              <a:tr h="196850">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a:p>
                  </a:txBody>
                  <a:tcPr/>
                </a:tc>
                <a:extLst>
                  <a:ext uri="{0D108BD9-81ED-4DB2-BD59-A6C34878D82A}">
                    <a16:rowId xmlns:a16="http://schemas.microsoft.com/office/drawing/2014/main" val="1061695902"/>
                  </a:ext>
                </a:extLst>
              </a:tr>
              <a:tr h="196850">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691766713"/>
                  </a:ext>
                </a:extLst>
              </a:tr>
              <a:tr h="196850">
                <a:tc>
                  <a:txBody>
                    <a:bodyPr/>
                    <a:lstStyle/>
                    <a:p>
                      <a:endParaRPr lang="en-US" sz="120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a:p>
                  </a:txBody>
                  <a:tcPr/>
                </a:tc>
                <a:extLst>
                  <a:ext uri="{0D108BD9-81ED-4DB2-BD59-A6C34878D82A}">
                    <a16:rowId xmlns:a16="http://schemas.microsoft.com/office/drawing/2014/main" val="427503190"/>
                  </a:ext>
                </a:extLst>
              </a:tr>
              <a:tr h="196850">
                <a:tc>
                  <a:txBody>
                    <a:bodyPr/>
                    <a:lstStyle/>
                    <a:p>
                      <a:endParaRPr lang="en-US" sz="1200"/>
                    </a:p>
                  </a:txBody>
                  <a:tcPr/>
                </a:tc>
                <a:tc>
                  <a:txBody>
                    <a:bodyPr/>
                    <a:lstStyle/>
                    <a:p>
                      <a:endParaRPr lang="en-US" sz="1200" dirty="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86068591"/>
                  </a:ext>
                </a:extLst>
              </a:tr>
            </a:tbl>
          </a:graphicData>
        </a:graphic>
      </p:graphicFrame>
      <p:sp>
        <p:nvSpPr>
          <p:cNvPr id="3" name="Arrow: Right 2">
            <a:extLst>
              <a:ext uri="{FF2B5EF4-FFF2-40B4-BE49-F238E27FC236}">
                <a16:creationId xmlns:a16="http://schemas.microsoft.com/office/drawing/2014/main" id="{20E633BB-C131-4F83-84B5-4D5CF9A0B831}"/>
              </a:ext>
            </a:extLst>
          </p:cNvPr>
          <p:cNvSpPr/>
          <p:nvPr/>
        </p:nvSpPr>
        <p:spPr>
          <a:xfrm>
            <a:off x="6477000" y="1752600"/>
            <a:ext cx="381000" cy="1798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D98D28-5516-4823-8AA3-65939FFD5626}"/>
              </a:ext>
            </a:extLst>
          </p:cNvPr>
          <p:cNvPicPr>
            <a:picLocks noChangeAspect="1"/>
          </p:cNvPicPr>
          <p:nvPr/>
        </p:nvPicPr>
        <p:blipFill>
          <a:blip r:embed="rId3"/>
          <a:stretch>
            <a:fillRect/>
          </a:stretch>
        </p:blipFill>
        <p:spPr>
          <a:xfrm>
            <a:off x="6424753" y="1727780"/>
            <a:ext cx="487722" cy="286537"/>
          </a:xfrm>
          <a:prstGeom prst="rect">
            <a:avLst/>
          </a:prstGeom>
        </p:spPr>
      </p:pic>
      <p:sp>
        <p:nvSpPr>
          <p:cNvPr id="9" name="Rectangle 5">
            <a:extLst>
              <a:ext uri="{FF2B5EF4-FFF2-40B4-BE49-F238E27FC236}">
                <a16:creationId xmlns:a16="http://schemas.microsoft.com/office/drawing/2014/main" id="{7F66BA8E-4CDB-465A-AA9E-6EEBFD805C7D}"/>
              </a:ext>
            </a:extLst>
          </p:cNvPr>
          <p:cNvSpPr txBox="1">
            <a:spLocks noChangeArrowheads="1"/>
          </p:cNvSpPr>
          <p:nvPr/>
        </p:nvSpPr>
        <p:spPr>
          <a:xfrm>
            <a:off x="381000" y="4227589"/>
            <a:ext cx="8534400" cy="25542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latin typeface="Calibri" pitchFamily="34" charset="0"/>
              </a:rPr>
              <a:t>Can use an </a:t>
            </a:r>
            <a:r>
              <a:rPr lang="en-US" sz="2400" dirty="0">
                <a:solidFill>
                  <a:schemeClr val="accent2"/>
                </a:solidFill>
                <a:latin typeface="Calibri" pitchFamily="34" charset="0"/>
              </a:rPr>
              <a:t>ORDER BY</a:t>
            </a:r>
            <a:r>
              <a:rPr lang="en-US" sz="2400" dirty="0">
                <a:latin typeface="Calibri" pitchFamily="34" charset="0"/>
              </a:rPr>
              <a:t> </a:t>
            </a:r>
            <a:r>
              <a:rPr lang="en-US" dirty="0">
                <a:latin typeface="Calibri" pitchFamily="34" charset="0"/>
              </a:rPr>
              <a:t>clause in the query to control the order in which tuples are returned.</a:t>
            </a:r>
          </a:p>
          <a:p>
            <a:r>
              <a:rPr lang="en-US" dirty="0">
                <a:latin typeface="Calibri" pitchFamily="34" charset="0"/>
              </a:rPr>
              <a:t>Can also </a:t>
            </a:r>
            <a:r>
              <a:rPr lang="en-US" i="1" dirty="0">
                <a:solidFill>
                  <a:schemeClr val="accent2"/>
                </a:solidFill>
                <a:latin typeface="Calibri" pitchFamily="34" charset="0"/>
              </a:rPr>
              <a:t>modify/delete</a:t>
            </a:r>
            <a:r>
              <a:rPr lang="en-US" dirty="0">
                <a:latin typeface="Calibri" pitchFamily="34" charset="0"/>
              </a:rPr>
              <a:t> tuple pointed to by a cursor.</a:t>
            </a:r>
          </a:p>
        </p:txBody>
      </p:sp>
    </p:spTree>
    <p:extLst>
      <p:ext uri="{BB962C8B-B14F-4D97-AF65-F5344CB8AC3E}">
        <p14:creationId xmlns:p14="http://schemas.microsoft.com/office/powerpoint/2010/main" val="110748239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2709">
                                            <p:txEl>
                                              <p:pRg st="0" end="0"/>
                                            </p:txEl>
                                          </p:spTgt>
                                        </p:tgtEl>
                                        <p:attrNameLst>
                                          <p:attrName>style.visibility</p:attrName>
                                        </p:attrNameLst>
                                      </p:cBhvr>
                                      <p:to>
                                        <p:strVal val="visible"/>
                                      </p:to>
                                    </p:set>
                                    <p:animEffect transition="in" filter="fade">
                                      <p:cBhvr>
                                        <p:cTn id="7" dur="1000"/>
                                        <p:tgtEl>
                                          <p:spTgt spid="72709">
                                            <p:txEl>
                                              <p:pRg st="0" end="0"/>
                                            </p:txEl>
                                          </p:spTgt>
                                        </p:tgtEl>
                                      </p:cBhvr>
                                    </p:animEffect>
                                    <p:anim calcmode="lin" valueType="num">
                                      <p:cBhvr>
                                        <p:cTn id="8" dur="1000" fill="hold"/>
                                        <p:tgtEl>
                                          <p:spTgt spid="727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9">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2709">
                                            <p:txEl>
                                              <p:pRg st="1" end="1"/>
                                            </p:txEl>
                                          </p:spTgt>
                                        </p:tgtEl>
                                        <p:attrNameLst>
                                          <p:attrName>style.visibility</p:attrName>
                                        </p:attrNameLst>
                                      </p:cBhvr>
                                      <p:to>
                                        <p:strVal val="visible"/>
                                      </p:to>
                                    </p:set>
                                    <p:animEffect transition="in" filter="fade">
                                      <p:cBhvr>
                                        <p:cTn id="18" dur="1000"/>
                                        <p:tgtEl>
                                          <p:spTgt spid="72709">
                                            <p:txEl>
                                              <p:pRg st="1" end="1"/>
                                            </p:txEl>
                                          </p:spTgt>
                                        </p:tgtEl>
                                      </p:cBhvr>
                                    </p:animEffect>
                                    <p:anim calcmode="lin" valueType="num">
                                      <p:cBhvr>
                                        <p:cTn id="19" dur="1000" fill="hold"/>
                                        <p:tgtEl>
                                          <p:spTgt spid="7270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2709">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path" presetSubtype="0" accel="50000" decel="50000" fill="hold" nodeType="afterEffect">
                                  <p:stCondLst>
                                    <p:cond delay="0"/>
                                  </p:stCondLst>
                                  <p:childTnLst>
                                    <p:animMotion origin="layout" path="M 3.33333E-6 4.81481E-6 L 3.33333E-6 0.25 " pathEditMode="relative" rAng="0" ptsTypes="AA">
                                      <p:cBhvr>
                                        <p:cTn id="23" dur="2000" fill="hold"/>
                                        <p:tgtEl>
                                          <p:spTgt spid="4"/>
                                        </p:tgtEl>
                                        <p:attrNameLst>
                                          <p:attrName>ppt_x</p:attrName>
                                          <p:attrName>ppt_y</p:attrName>
                                        </p:attrNameLst>
                                      </p:cBhvr>
                                      <p:rCtr x="0" y="12500"/>
                                    </p:animMotion>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uiExpand="1" build="p" autoUpdateAnimBg="0"/>
      <p:bldP spid="3" grpId="0" animBg="1"/>
      <p:bldP spid="9"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924800" cy="1104900"/>
          </a:xfrm>
        </p:spPr>
        <p:txBody>
          <a:bodyPr>
            <a:noAutofit/>
          </a:bodyPr>
          <a:lstStyle/>
          <a:p>
            <a:pPr>
              <a:lnSpc>
                <a:spcPts val="3400"/>
              </a:lnSpc>
            </a:pPr>
            <a:r>
              <a:rPr lang="en-US" sz="3600" dirty="0"/>
              <a:t>Cursor that gets names of sailors who’ve reserved a red boat, in alphabetical order</a:t>
            </a:r>
          </a:p>
        </p:txBody>
      </p:sp>
      <p:sp>
        <p:nvSpPr>
          <p:cNvPr id="11267" name="Rectangle 4"/>
          <p:cNvSpPr>
            <a:spLocks noChangeArrowheads="1"/>
          </p:cNvSpPr>
          <p:nvPr/>
        </p:nvSpPr>
        <p:spPr bwMode="auto">
          <a:xfrm>
            <a:off x="545262" y="1676400"/>
            <a:ext cx="8293938" cy="1782539"/>
          </a:xfrm>
          <a:prstGeom prst="rect">
            <a:avLst/>
          </a:prstGeom>
          <a:solidFill>
            <a:schemeClr val="bg2"/>
          </a:solidFill>
          <a:ln w="12700">
            <a:noFill/>
            <a:miter lim="800000"/>
            <a:headEnd/>
            <a:tailEnd/>
          </a:ln>
        </p:spPr>
        <p:txBody>
          <a:bodyPr wrap="none" lIns="90488" tIns="44450" rIns="90488" bIns="44450">
            <a:spAutoFit/>
          </a:bodyPr>
          <a:lstStyle/>
          <a:p>
            <a:pPr eaLnBrk="0" hangingPunct="0">
              <a:defRPr/>
            </a:pPr>
            <a:r>
              <a:rPr lang="en-US" sz="2200" dirty="0">
                <a:latin typeface="Arial Unicode MS" pitchFamily="34" charset="-128"/>
              </a:rPr>
              <a:t>EXEC SQL DECLARE </a:t>
            </a:r>
            <a:r>
              <a:rPr lang="en-US" sz="2200" b="1" dirty="0" err="1">
                <a:solidFill>
                  <a:schemeClr val="accent2">
                    <a:lumMod val="75000"/>
                  </a:schemeClr>
                </a:solidFill>
                <a:latin typeface="Arial Unicode MS" pitchFamily="34" charset="-128"/>
              </a:rPr>
              <a:t>sinfo</a:t>
            </a:r>
            <a:r>
              <a:rPr lang="en-US" sz="2200" dirty="0">
                <a:latin typeface="Arial Unicode MS" pitchFamily="34" charset="-128"/>
              </a:rPr>
              <a:t> CURSOR FOR</a:t>
            </a:r>
          </a:p>
          <a:p>
            <a:pPr eaLnBrk="0" hangingPunct="0">
              <a:defRPr/>
            </a:pPr>
            <a:r>
              <a:rPr lang="en-US" sz="2200" dirty="0">
                <a:latin typeface="Arial Unicode MS" pitchFamily="34" charset="-128"/>
              </a:rPr>
              <a:t>	SELECT  </a:t>
            </a:r>
            <a:r>
              <a:rPr lang="en-US" sz="2200" dirty="0" err="1">
                <a:latin typeface="Arial Unicode MS" pitchFamily="34" charset="-128"/>
              </a:rPr>
              <a:t>S.sname</a:t>
            </a:r>
            <a:endParaRPr lang="en-US" sz="2200" dirty="0">
              <a:latin typeface="Arial Unicode MS" pitchFamily="34" charset="-128"/>
            </a:endParaRPr>
          </a:p>
          <a:p>
            <a:pPr eaLnBrk="0" hangingPunct="0">
              <a:defRPr/>
            </a:pPr>
            <a:r>
              <a:rPr lang="en-US" sz="2200" dirty="0">
                <a:latin typeface="Arial Unicode MS" pitchFamily="34" charset="-128"/>
              </a:rPr>
              <a:t>	FROM     Sailors S, Boats B, Reserves R</a:t>
            </a:r>
          </a:p>
          <a:p>
            <a:pPr eaLnBrk="0" hangingPunct="0">
              <a:defRPr/>
            </a:pPr>
            <a:r>
              <a:rPr lang="en-US" sz="2200" dirty="0">
                <a:latin typeface="Arial Unicode MS" pitchFamily="34" charset="-128"/>
              </a:rPr>
              <a:t>	WHERE  S.sid=R.sid AND R.bid=B.bid AND </a:t>
            </a:r>
            <a:r>
              <a:rPr lang="en-US" sz="2200" dirty="0" err="1">
                <a:latin typeface="Arial Unicode MS" pitchFamily="34" charset="-128"/>
              </a:rPr>
              <a:t>B.color</a:t>
            </a:r>
            <a:r>
              <a:rPr lang="en-US" sz="2200" dirty="0">
                <a:latin typeface="Arial Unicode MS" pitchFamily="34" charset="-128"/>
              </a:rPr>
              <a:t>=‘red’</a:t>
            </a:r>
          </a:p>
          <a:p>
            <a:pPr eaLnBrk="0" hangingPunct="0">
              <a:defRPr/>
            </a:pPr>
            <a:r>
              <a:rPr lang="en-US" sz="2200" dirty="0">
                <a:latin typeface="Arial Unicode MS" pitchFamily="34" charset="-128"/>
              </a:rPr>
              <a:t>	ORDER BY  </a:t>
            </a:r>
            <a:r>
              <a:rPr lang="en-US" sz="2200" dirty="0" err="1">
                <a:latin typeface="Arial Unicode MS" pitchFamily="34" charset="-128"/>
              </a:rPr>
              <a:t>S.sname</a:t>
            </a:r>
            <a:endParaRPr lang="en-US" sz="2200" dirty="0">
              <a:latin typeface="Arial Unicode MS" pitchFamily="34" charset="-128"/>
            </a:endParaRPr>
          </a:p>
        </p:txBody>
      </p:sp>
      <p:grpSp>
        <p:nvGrpSpPr>
          <p:cNvPr id="2" name="Group 4"/>
          <p:cNvGrpSpPr/>
          <p:nvPr/>
        </p:nvGrpSpPr>
        <p:grpSpPr>
          <a:xfrm>
            <a:off x="7239000" y="3810000"/>
            <a:ext cx="1447800" cy="2590800"/>
            <a:chOff x="7086600" y="3657600"/>
            <a:chExt cx="1447800" cy="2590800"/>
          </a:xfrm>
        </p:grpSpPr>
        <p:sp>
          <p:nvSpPr>
            <p:cNvPr id="6" name="Rectangle 5"/>
            <p:cNvSpPr/>
            <p:nvPr/>
          </p:nvSpPr>
          <p:spPr bwMode="auto">
            <a:xfrm>
              <a:off x="7086600" y="4038600"/>
              <a:ext cx="1447800" cy="2209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a:lstStyle/>
            <a:p>
              <a:pPr eaLnBrk="0" hangingPunct="0">
                <a:defRPr/>
              </a:pPr>
              <a:r>
                <a:rPr lang="en-US" sz="2000" dirty="0">
                  <a:solidFill>
                    <a:srgbClr val="09064E"/>
                  </a:solidFill>
                  <a:latin typeface="Calibri" pitchFamily="34" charset="0"/>
                  <a:cs typeface="+mn-cs"/>
                </a:rPr>
                <a:t>Jessica</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Ashley</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Michael</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Matthew</a:t>
              </a:r>
            </a:p>
          </p:txBody>
        </p:sp>
        <p:sp>
          <p:nvSpPr>
            <p:cNvPr id="11269" name="TextBox 6"/>
            <p:cNvSpPr txBox="1">
              <a:spLocks noChangeArrowheads="1"/>
            </p:cNvSpPr>
            <p:nvPr/>
          </p:nvSpPr>
          <p:spPr bwMode="auto">
            <a:xfrm>
              <a:off x="7162800" y="3657600"/>
              <a:ext cx="12858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a:solidFill>
                    <a:srgbClr val="2042EE"/>
                  </a:solidFill>
                  <a:latin typeface="Calibri" pitchFamily="34" charset="0"/>
                </a:rPr>
                <a:t>SQL Result</a:t>
              </a:r>
            </a:p>
          </p:txBody>
        </p:sp>
      </p:grpSp>
      <p:grpSp>
        <p:nvGrpSpPr>
          <p:cNvPr id="7" name="Group 3"/>
          <p:cNvGrpSpPr/>
          <p:nvPr/>
        </p:nvGrpSpPr>
        <p:grpSpPr>
          <a:xfrm>
            <a:off x="781799" y="2133600"/>
            <a:ext cx="536448" cy="914400"/>
            <a:chOff x="609600" y="2156619"/>
            <a:chExt cx="536448" cy="914400"/>
          </a:xfrm>
        </p:grpSpPr>
        <p:sp>
          <p:nvSpPr>
            <p:cNvPr id="3" name="Left Brace 2"/>
            <p:cNvSpPr/>
            <p:nvPr/>
          </p:nvSpPr>
          <p:spPr bwMode="auto">
            <a:xfrm>
              <a:off x="990600" y="2156619"/>
              <a:ext cx="155448" cy="914400"/>
            </a:xfrm>
            <a:prstGeom prst="leftBrac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Isosceles Triangle 10"/>
            <p:cNvSpPr>
              <a:spLocks noChangeArrowheads="1"/>
            </p:cNvSpPr>
            <p:nvPr/>
          </p:nvSpPr>
          <p:spPr bwMode="auto">
            <a:xfrm rot="5400000">
              <a:off x="609600" y="2461419"/>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vert="vert270" lIns="91440" tIns="27432" bIns="0" anchor="ctr" anchorCtr="0"/>
            <a:lstStyle/>
            <a:p>
              <a:pPr eaLnBrk="0" hangingPunct="0"/>
              <a:endParaRPr lang="en-US" sz="1600" dirty="0">
                <a:solidFill>
                  <a:srgbClr val="F8F8F8"/>
                </a:solidFill>
                <a:latin typeface="Arial" pitchFamily="34" charset="0"/>
                <a:cs typeface="Arial" pitchFamily="34" charset="0"/>
              </a:endParaRPr>
            </a:p>
          </p:txBody>
        </p:sp>
      </p:grpSp>
      <p:sp>
        <p:nvSpPr>
          <p:cNvPr id="11" name="Oval Callout 10"/>
          <p:cNvSpPr/>
          <p:nvPr/>
        </p:nvSpPr>
        <p:spPr>
          <a:xfrm>
            <a:off x="210299" y="3313626"/>
            <a:ext cx="1447800" cy="685800"/>
          </a:xfrm>
          <a:prstGeom prst="wedgeEllipseCallout">
            <a:avLst>
              <a:gd name="adj1" fmla="val 30954"/>
              <a:gd name="adj2" fmla="val -675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27432" rtlCol="0" anchor="ctr" anchorCtr="1">
            <a:scene3d>
              <a:camera prst="orthographicFront"/>
              <a:lightRig rig="threePt" dir="t"/>
            </a:scene3d>
            <a:sp3d prstMaterial="softEdge"/>
          </a:bodyPr>
          <a:lstStyle/>
          <a:p>
            <a:pPr algn="ctr"/>
            <a:r>
              <a:rPr lang="en-US" sz="2400" dirty="0">
                <a:solidFill>
                  <a:schemeClr val="tx1"/>
                </a:solidFill>
              </a:rPr>
              <a:t>A cursor</a:t>
            </a:r>
          </a:p>
        </p:txBody>
      </p:sp>
      <p:sp>
        <p:nvSpPr>
          <p:cNvPr id="4" name="Speech Bubble: Rectangle with Corners Rounded 3">
            <a:extLst>
              <a:ext uri="{FF2B5EF4-FFF2-40B4-BE49-F238E27FC236}">
                <a16:creationId xmlns:a16="http://schemas.microsoft.com/office/drawing/2014/main" id="{27DD4928-328D-4F61-90C2-6A272BC8E803}"/>
              </a:ext>
            </a:extLst>
          </p:cNvPr>
          <p:cNvSpPr/>
          <p:nvPr/>
        </p:nvSpPr>
        <p:spPr>
          <a:xfrm>
            <a:off x="3429000" y="1292352"/>
            <a:ext cx="1447800" cy="384048"/>
          </a:xfrm>
          <a:prstGeom prst="wedgeRoundRectCallout">
            <a:avLst>
              <a:gd name="adj1" fmla="val -23172"/>
              <a:gd name="adj2" fmla="val 74846"/>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Cursor name</a:t>
            </a:r>
          </a:p>
        </p:txBody>
      </p:sp>
    </p:spTree>
    <p:extLst>
      <p:ext uri="{BB962C8B-B14F-4D97-AF65-F5344CB8AC3E}">
        <p14:creationId xmlns:p14="http://schemas.microsoft.com/office/powerpoint/2010/main" val="192657115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wipe(left)">
                                      <p:cBhvr>
                                        <p:cTn id="11" dur="500"/>
                                        <p:tgtEl>
                                          <p:spTgt spid="11267">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wipe(left)">
                                      <p:cBhvr>
                                        <p:cTn id="14" dur="500"/>
                                        <p:tgtEl>
                                          <p:spTgt spid="11267">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wipe(left)">
                                      <p:cBhvr>
                                        <p:cTn id="17" dur="500"/>
                                        <p:tgtEl>
                                          <p:spTgt spid="11267">
                                            <p:txEl>
                                              <p:pRg st="3" end="3"/>
                                            </p:txEl>
                                          </p:spTgt>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1267">
                                            <p:txEl>
                                              <p:pRg st="0" end="0"/>
                                            </p:txEl>
                                          </p:spTgt>
                                        </p:tgtEl>
                                        <p:attrNameLst>
                                          <p:attrName>style.visibility</p:attrName>
                                        </p:attrNameLst>
                                      </p:cBhvr>
                                      <p:to>
                                        <p:strVal val="visible"/>
                                      </p:to>
                                    </p:set>
                                    <p:animEffect transition="in" filter="dissolve">
                                      <p:cBhvr>
                                        <p:cTn id="26" dur="1000"/>
                                        <p:tgtEl>
                                          <p:spTgt spid="11267">
                                            <p:txEl>
                                              <p:pRg st="0" end="0"/>
                                            </p:txEl>
                                          </p:spTgt>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par>
                                <p:cTn id="31" presetID="9" presetClass="entr" presetSubtype="0" fill="hold" nodeType="withEffect">
                                  <p:stCondLst>
                                    <p:cond delay="0"/>
                                  </p:stCondLst>
                                  <p:childTnLst>
                                    <p:set>
                                      <p:cBhvr>
                                        <p:cTn id="32" dur="1" fill="hold">
                                          <p:stCondLst>
                                            <p:cond delay="0"/>
                                          </p:stCondLst>
                                        </p:cTn>
                                        <p:tgtEl>
                                          <p:spTgt spid="11267">
                                            <p:txEl>
                                              <p:pRg st="4" end="4"/>
                                            </p:txEl>
                                          </p:spTgt>
                                        </p:tgtEl>
                                        <p:attrNameLst>
                                          <p:attrName>style.visibility</p:attrName>
                                        </p:attrNameLst>
                                      </p:cBhvr>
                                      <p:to>
                                        <p:strVal val="visible"/>
                                      </p:to>
                                    </p:set>
                                    <p:animEffect transition="in" filter="dissolve">
                                      <p:cBhvr>
                                        <p:cTn id="33" dur="1000"/>
                                        <p:tgtEl>
                                          <p:spTgt spid="11267">
                                            <p:txEl>
                                              <p:pRg st="4" end="4"/>
                                            </p:txEl>
                                          </p:spTgt>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7924800" cy="1104900"/>
          </a:xfrm>
        </p:spPr>
        <p:txBody>
          <a:bodyPr>
            <a:noAutofit/>
          </a:bodyPr>
          <a:lstStyle/>
          <a:p>
            <a:pPr>
              <a:lnSpc>
                <a:spcPts val="3400"/>
              </a:lnSpc>
            </a:pPr>
            <a:r>
              <a:rPr lang="en-US" sz="3600" dirty="0"/>
              <a:t>Cursor that gets names of sailors who’ve reserved a red boat, in alphabetical order</a:t>
            </a:r>
          </a:p>
        </p:txBody>
      </p:sp>
      <p:sp>
        <p:nvSpPr>
          <p:cNvPr id="11267" name="Rectangle 4"/>
          <p:cNvSpPr>
            <a:spLocks noChangeArrowheads="1"/>
          </p:cNvSpPr>
          <p:nvPr/>
        </p:nvSpPr>
        <p:spPr bwMode="auto">
          <a:xfrm>
            <a:off x="545262" y="1676400"/>
            <a:ext cx="8293938" cy="1782539"/>
          </a:xfrm>
          <a:prstGeom prst="rect">
            <a:avLst/>
          </a:prstGeom>
          <a:solidFill>
            <a:schemeClr val="bg2"/>
          </a:solidFill>
          <a:ln w="12700">
            <a:noFill/>
            <a:miter lim="800000"/>
            <a:headEnd/>
            <a:tailEnd/>
          </a:ln>
        </p:spPr>
        <p:txBody>
          <a:bodyPr wrap="none" lIns="90488" tIns="44450" rIns="90488" bIns="44450">
            <a:spAutoFit/>
          </a:bodyPr>
          <a:lstStyle/>
          <a:p>
            <a:pPr eaLnBrk="0" hangingPunct="0">
              <a:defRPr/>
            </a:pPr>
            <a:r>
              <a:rPr lang="en-US" sz="2200" dirty="0">
                <a:latin typeface="Arial Unicode MS" pitchFamily="34" charset="-128"/>
              </a:rPr>
              <a:t>EXEC SQL DECLARE </a:t>
            </a:r>
            <a:r>
              <a:rPr lang="en-US" sz="2200" b="1" dirty="0" err="1">
                <a:solidFill>
                  <a:schemeClr val="accent2">
                    <a:lumMod val="75000"/>
                  </a:schemeClr>
                </a:solidFill>
                <a:latin typeface="Arial Unicode MS" pitchFamily="34" charset="-128"/>
              </a:rPr>
              <a:t>sinfo</a:t>
            </a:r>
            <a:r>
              <a:rPr lang="en-US" sz="2200" dirty="0">
                <a:latin typeface="Arial Unicode MS" pitchFamily="34" charset="-128"/>
              </a:rPr>
              <a:t> CURSOR FOR</a:t>
            </a:r>
          </a:p>
          <a:p>
            <a:pPr eaLnBrk="0" hangingPunct="0">
              <a:defRPr/>
            </a:pPr>
            <a:r>
              <a:rPr lang="en-US" sz="2200" dirty="0">
                <a:latin typeface="Arial Unicode MS" pitchFamily="34" charset="-128"/>
              </a:rPr>
              <a:t>	SELECT  </a:t>
            </a:r>
            <a:r>
              <a:rPr lang="en-US" sz="2200" dirty="0" err="1">
                <a:latin typeface="Arial Unicode MS" pitchFamily="34" charset="-128"/>
              </a:rPr>
              <a:t>S.sname</a:t>
            </a:r>
            <a:endParaRPr lang="en-US" sz="2200" dirty="0">
              <a:latin typeface="Arial Unicode MS" pitchFamily="34" charset="-128"/>
            </a:endParaRPr>
          </a:p>
          <a:p>
            <a:pPr eaLnBrk="0" hangingPunct="0">
              <a:defRPr/>
            </a:pPr>
            <a:r>
              <a:rPr lang="en-US" sz="2200" dirty="0">
                <a:latin typeface="Arial Unicode MS" pitchFamily="34" charset="-128"/>
              </a:rPr>
              <a:t>	FROM  Sailors S, Boats B, Reserves R</a:t>
            </a:r>
          </a:p>
          <a:p>
            <a:pPr eaLnBrk="0" hangingPunct="0">
              <a:defRPr/>
            </a:pPr>
            <a:r>
              <a:rPr lang="en-US" sz="2200" dirty="0">
                <a:latin typeface="Arial Unicode MS" pitchFamily="34" charset="-128"/>
              </a:rPr>
              <a:t>	WHERE  S.sid=R.sid AND R.bid=B.bid AND </a:t>
            </a:r>
            <a:r>
              <a:rPr lang="en-US" sz="2200" dirty="0" err="1">
                <a:latin typeface="Arial Unicode MS" pitchFamily="34" charset="-128"/>
              </a:rPr>
              <a:t>B.color</a:t>
            </a:r>
            <a:r>
              <a:rPr lang="en-US" sz="2200" dirty="0">
                <a:latin typeface="Arial Unicode MS" pitchFamily="34" charset="-128"/>
              </a:rPr>
              <a:t>=‘red’</a:t>
            </a:r>
          </a:p>
          <a:p>
            <a:pPr eaLnBrk="0" hangingPunct="0">
              <a:defRPr/>
            </a:pPr>
            <a:r>
              <a:rPr lang="en-US" sz="2200" dirty="0">
                <a:latin typeface="Arial Unicode MS" pitchFamily="34" charset="-128"/>
              </a:rPr>
              <a:t>	ORDER BY  </a:t>
            </a:r>
            <a:r>
              <a:rPr lang="en-US" sz="2200" dirty="0" err="1">
                <a:latin typeface="Arial Unicode MS" pitchFamily="34" charset="-128"/>
              </a:rPr>
              <a:t>S.sname</a:t>
            </a:r>
            <a:endParaRPr lang="en-US" sz="2200" dirty="0">
              <a:latin typeface="Arial Unicode MS" pitchFamily="34" charset="-128"/>
            </a:endParaRPr>
          </a:p>
        </p:txBody>
      </p:sp>
      <p:grpSp>
        <p:nvGrpSpPr>
          <p:cNvPr id="2" name="Group 4"/>
          <p:cNvGrpSpPr/>
          <p:nvPr/>
        </p:nvGrpSpPr>
        <p:grpSpPr>
          <a:xfrm>
            <a:off x="7239000" y="3810000"/>
            <a:ext cx="1447800" cy="2590800"/>
            <a:chOff x="7086600" y="3657600"/>
            <a:chExt cx="1447800" cy="2590800"/>
          </a:xfrm>
        </p:grpSpPr>
        <p:sp>
          <p:nvSpPr>
            <p:cNvPr id="6" name="Rectangle 5"/>
            <p:cNvSpPr/>
            <p:nvPr/>
          </p:nvSpPr>
          <p:spPr bwMode="auto">
            <a:xfrm>
              <a:off x="7086600" y="4038600"/>
              <a:ext cx="1447800" cy="2209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a:lstStyle/>
            <a:p>
              <a:pPr eaLnBrk="0" hangingPunct="0">
                <a:defRPr/>
              </a:pPr>
              <a:r>
                <a:rPr lang="en-US" sz="2000" dirty="0">
                  <a:solidFill>
                    <a:srgbClr val="09064E"/>
                  </a:solidFill>
                  <a:latin typeface="Calibri" pitchFamily="34" charset="0"/>
                  <a:cs typeface="+mn-cs"/>
                </a:rPr>
                <a:t>Jessica</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Ashley</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Michael</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Matthew</a:t>
              </a:r>
            </a:p>
          </p:txBody>
        </p:sp>
        <p:sp>
          <p:nvSpPr>
            <p:cNvPr id="11269" name="TextBox 6"/>
            <p:cNvSpPr txBox="1">
              <a:spLocks noChangeArrowheads="1"/>
            </p:cNvSpPr>
            <p:nvPr/>
          </p:nvSpPr>
          <p:spPr bwMode="auto">
            <a:xfrm>
              <a:off x="7162800" y="3657600"/>
              <a:ext cx="12858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a:solidFill>
                    <a:srgbClr val="2042EE"/>
                  </a:solidFill>
                  <a:latin typeface="Calibri" pitchFamily="34" charset="0"/>
                </a:rPr>
                <a:t>SQL Result</a:t>
              </a:r>
            </a:p>
          </p:txBody>
        </p:sp>
      </p:grpSp>
      <p:grpSp>
        <p:nvGrpSpPr>
          <p:cNvPr id="4" name="Group 6"/>
          <p:cNvGrpSpPr/>
          <p:nvPr/>
        </p:nvGrpSpPr>
        <p:grpSpPr>
          <a:xfrm>
            <a:off x="3581400" y="3810000"/>
            <a:ext cx="3276600" cy="2590800"/>
            <a:chOff x="3429000" y="3657600"/>
            <a:chExt cx="3276600" cy="2590800"/>
          </a:xfrm>
        </p:grpSpPr>
        <p:sp>
          <p:nvSpPr>
            <p:cNvPr id="11270" name="Left Arrow 7"/>
            <p:cNvSpPr>
              <a:spLocks noChangeArrowheads="1"/>
            </p:cNvSpPr>
            <p:nvPr/>
          </p:nvSpPr>
          <p:spPr bwMode="auto">
            <a:xfrm>
              <a:off x="5334000" y="4495800"/>
              <a:ext cx="1371600" cy="1143000"/>
            </a:xfrm>
            <a:prstGeom prst="leftArrow">
              <a:avLst>
                <a:gd name="adj1" fmla="val 50000"/>
                <a:gd name="adj2" fmla="val 50000"/>
              </a:avLst>
            </a:prstGeom>
            <a:solidFill>
              <a:srgbClr val="0070C0"/>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endParaRPr lang="en-US"/>
            </a:p>
          </p:txBody>
        </p:sp>
        <p:sp>
          <p:nvSpPr>
            <p:cNvPr id="11273" name="TextBox 8"/>
            <p:cNvSpPr txBox="1">
              <a:spLocks noChangeArrowheads="1"/>
            </p:cNvSpPr>
            <p:nvPr/>
          </p:nvSpPr>
          <p:spPr bwMode="auto">
            <a:xfrm>
              <a:off x="5551488" y="4846638"/>
              <a:ext cx="1046162"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rIns="0">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nSpc>
                  <a:spcPts val="1500"/>
                </a:lnSpc>
              </a:pPr>
              <a:r>
                <a:rPr lang="en-US" sz="2000" dirty="0">
                  <a:solidFill>
                    <a:schemeClr val="bg1"/>
                  </a:solidFill>
                  <a:latin typeface="Calibri" pitchFamily="34" charset="0"/>
                </a:rPr>
                <a:t>ORDER BY</a:t>
              </a:r>
            </a:p>
            <a:p>
              <a:pPr>
                <a:lnSpc>
                  <a:spcPts val="1500"/>
                </a:lnSpc>
              </a:pPr>
              <a:r>
                <a:rPr lang="en-US" sz="2000" dirty="0" err="1">
                  <a:solidFill>
                    <a:schemeClr val="bg1"/>
                  </a:solidFill>
                  <a:latin typeface="Calibri" pitchFamily="34" charset="0"/>
                </a:rPr>
                <a:t>sname</a:t>
              </a:r>
              <a:endParaRPr lang="en-US" sz="2000" dirty="0">
                <a:solidFill>
                  <a:schemeClr val="bg1"/>
                </a:solidFill>
                <a:latin typeface="Calibri" pitchFamily="34" charset="0"/>
              </a:endParaRPr>
            </a:p>
          </p:txBody>
        </p:sp>
        <p:sp>
          <p:nvSpPr>
            <p:cNvPr id="10" name="Rectangle 9"/>
            <p:cNvSpPr/>
            <p:nvPr/>
          </p:nvSpPr>
          <p:spPr bwMode="auto">
            <a:xfrm>
              <a:off x="3581400" y="4038600"/>
              <a:ext cx="1447800" cy="22098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a:lstStyle/>
            <a:p>
              <a:pPr eaLnBrk="0" hangingPunct="0">
                <a:defRPr/>
              </a:pPr>
              <a:r>
                <a:rPr lang="en-US" sz="2000" dirty="0">
                  <a:solidFill>
                    <a:srgbClr val="09064E"/>
                  </a:solidFill>
                  <a:latin typeface="Calibri" pitchFamily="34" charset="0"/>
                  <a:cs typeface="+mn-cs"/>
                </a:rPr>
                <a:t>Ashley</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Jessica</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Matthew</a:t>
              </a:r>
            </a:p>
            <a:p>
              <a:pPr eaLnBrk="0" hangingPunct="0">
                <a:defRPr/>
              </a:pPr>
              <a:endParaRPr lang="en-US" sz="2000" dirty="0">
                <a:solidFill>
                  <a:srgbClr val="09064E"/>
                </a:solidFill>
                <a:latin typeface="Calibri" pitchFamily="34" charset="0"/>
                <a:cs typeface="+mn-cs"/>
              </a:endParaRPr>
            </a:p>
            <a:p>
              <a:pPr eaLnBrk="0" hangingPunct="0">
                <a:defRPr/>
              </a:pPr>
              <a:r>
                <a:rPr lang="en-US" sz="2000" dirty="0">
                  <a:solidFill>
                    <a:srgbClr val="09064E"/>
                  </a:solidFill>
                  <a:latin typeface="Calibri" pitchFamily="34" charset="0"/>
                  <a:cs typeface="+mn-cs"/>
                </a:rPr>
                <a:t>Michael</a:t>
              </a:r>
            </a:p>
          </p:txBody>
        </p:sp>
        <p:sp>
          <p:nvSpPr>
            <p:cNvPr id="11275" name="TextBox 17"/>
            <p:cNvSpPr txBox="1">
              <a:spLocks noChangeArrowheads="1"/>
            </p:cNvSpPr>
            <p:nvPr/>
          </p:nvSpPr>
          <p:spPr bwMode="auto">
            <a:xfrm>
              <a:off x="3429000" y="3657600"/>
              <a:ext cx="18303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r>
                <a:rPr lang="en-US" sz="2000" dirty="0">
                  <a:solidFill>
                    <a:srgbClr val="2042EE"/>
                  </a:solidFill>
                  <a:latin typeface="Calibri" pitchFamily="34" charset="0"/>
                </a:rPr>
                <a:t>Sorted by name</a:t>
              </a:r>
            </a:p>
          </p:txBody>
        </p:sp>
      </p:grpSp>
      <p:sp>
        <p:nvSpPr>
          <p:cNvPr id="20" name="Rounded Rectangular Callout 19"/>
          <p:cNvSpPr/>
          <p:nvPr/>
        </p:nvSpPr>
        <p:spPr bwMode="auto">
          <a:xfrm>
            <a:off x="533400" y="4114800"/>
            <a:ext cx="2286000" cy="1447800"/>
          </a:xfrm>
          <a:prstGeom prst="wedgeRoundRectCallout">
            <a:avLst>
              <a:gd name="adj1" fmla="val 64953"/>
              <a:gd name="adj2" fmla="val -99486"/>
              <a:gd name="adj3" fmla="val 16667"/>
            </a:avLst>
          </a:prstGeom>
          <a:solidFill>
            <a:schemeClr val="accent2">
              <a:lumMod val="20000"/>
              <a:lumOff val="8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lstStyle/>
          <a:p>
            <a:pPr eaLnBrk="0" hangingPunct="0">
              <a:defRPr/>
            </a:pPr>
            <a:r>
              <a:rPr lang="en-US" sz="2000" dirty="0">
                <a:solidFill>
                  <a:srgbClr val="111111"/>
                </a:solidFill>
                <a:latin typeface="Calibri" pitchFamily="34" charset="0"/>
                <a:cs typeface="+mn-cs"/>
              </a:rPr>
              <a:t>Fields in ORDER BY clause must also appear in SELECT clause</a:t>
            </a:r>
          </a:p>
        </p:txBody>
      </p:sp>
      <p:sp>
        <p:nvSpPr>
          <p:cNvPr id="11280" name="Isosceles Triangle 10"/>
          <p:cNvSpPr>
            <a:spLocks noChangeArrowheads="1"/>
          </p:cNvSpPr>
          <p:nvPr/>
        </p:nvSpPr>
        <p:spPr bwMode="auto">
          <a:xfrm rot="5400000">
            <a:off x="3355848" y="4227576"/>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a:lstStyle/>
          <a:p>
            <a:pPr eaLnBrk="0" hangingPunct="0"/>
            <a:endParaRPr lang="en-US"/>
          </a:p>
        </p:txBody>
      </p:sp>
      <p:sp>
        <p:nvSpPr>
          <p:cNvPr id="11282" name="Isosceles Triangle 21"/>
          <p:cNvSpPr>
            <a:spLocks noChangeArrowheads="1"/>
          </p:cNvSpPr>
          <p:nvPr/>
        </p:nvSpPr>
        <p:spPr bwMode="auto">
          <a:xfrm rot="5400000">
            <a:off x="3355848" y="4837176"/>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a:lstStyle/>
          <a:p>
            <a:pPr eaLnBrk="0" hangingPunct="0"/>
            <a:endParaRPr lang="en-US"/>
          </a:p>
        </p:txBody>
      </p:sp>
      <p:sp>
        <p:nvSpPr>
          <p:cNvPr id="11284" name="Isosceles Triangle 23"/>
          <p:cNvSpPr>
            <a:spLocks noChangeArrowheads="1"/>
          </p:cNvSpPr>
          <p:nvPr/>
        </p:nvSpPr>
        <p:spPr bwMode="auto">
          <a:xfrm rot="5400000">
            <a:off x="3355848" y="5446776"/>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a:lstStyle/>
          <a:p>
            <a:pPr eaLnBrk="0" hangingPunct="0"/>
            <a:endParaRPr lang="en-US"/>
          </a:p>
        </p:txBody>
      </p:sp>
      <p:sp>
        <p:nvSpPr>
          <p:cNvPr id="11286" name="Isosceles Triangle 25"/>
          <p:cNvSpPr>
            <a:spLocks noChangeArrowheads="1"/>
          </p:cNvSpPr>
          <p:nvPr/>
        </p:nvSpPr>
        <p:spPr bwMode="auto">
          <a:xfrm rot="5400000">
            <a:off x="3355848" y="6056376"/>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a:lstStyle/>
          <a:p>
            <a:pPr eaLnBrk="0" hangingPunct="0"/>
            <a:endParaRPr lang="en-US"/>
          </a:p>
        </p:txBody>
      </p:sp>
      <p:grpSp>
        <p:nvGrpSpPr>
          <p:cNvPr id="7" name="Group 3"/>
          <p:cNvGrpSpPr/>
          <p:nvPr/>
        </p:nvGrpSpPr>
        <p:grpSpPr>
          <a:xfrm>
            <a:off x="781799" y="2133600"/>
            <a:ext cx="536448" cy="914400"/>
            <a:chOff x="609600" y="2156619"/>
            <a:chExt cx="536448" cy="914400"/>
          </a:xfrm>
        </p:grpSpPr>
        <p:sp>
          <p:nvSpPr>
            <p:cNvPr id="3" name="Left Brace 2"/>
            <p:cNvSpPr/>
            <p:nvPr/>
          </p:nvSpPr>
          <p:spPr bwMode="auto">
            <a:xfrm>
              <a:off x="990600" y="2156619"/>
              <a:ext cx="155448" cy="914400"/>
            </a:xfrm>
            <a:prstGeom prst="leftBrac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Isosceles Triangle 10"/>
            <p:cNvSpPr>
              <a:spLocks noChangeArrowheads="1"/>
            </p:cNvSpPr>
            <p:nvPr/>
          </p:nvSpPr>
          <p:spPr bwMode="auto">
            <a:xfrm rot="5400000">
              <a:off x="609600" y="2461419"/>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vert="vert270" lIns="91440" tIns="27432" bIns="0" anchor="ctr" anchorCtr="0"/>
            <a:lstStyle/>
            <a:p>
              <a:pPr eaLnBrk="0" hangingPunct="0"/>
              <a:endParaRPr lang="en-US" sz="1600" dirty="0">
                <a:solidFill>
                  <a:srgbClr val="F8F8F8"/>
                </a:solidFill>
                <a:latin typeface="Arial" pitchFamily="34" charset="0"/>
                <a:cs typeface="Arial" pitchFamily="34" charset="0"/>
              </a:endParaRPr>
            </a:p>
          </p:txBody>
        </p:sp>
      </p:grpSp>
      <p:sp>
        <p:nvSpPr>
          <p:cNvPr id="22" name="Isosceles Triangle 10"/>
          <p:cNvSpPr>
            <a:spLocks noChangeArrowheads="1"/>
          </p:cNvSpPr>
          <p:nvPr/>
        </p:nvSpPr>
        <p:spPr bwMode="auto">
          <a:xfrm rot="5400000">
            <a:off x="1133843" y="3081528"/>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a:lstStyle/>
          <a:p>
            <a:pPr eaLnBrk="0" hangingPunct="0"/>
            <a:endParaRPr lang="en-US"/>
          </a:p>
        </p:txBody>
      </p:sp>
      <p:sp>
        <p:nvSpPr>
          <p:cNvPr id="23" name="Isosceles Triangle 10"/>
          <p:cNvSpPr>
            <a:spLocks noChangeArrowheads="1"/>
          </p:cNvSpPr>
          <p:nvPr/>
        </p:nvSpPr>
        <p:spPr bwMode="auto">
          <a:xfrm rot="5400000">
            <a:off x="294619" y="1733862"/>
            <a:ext cx="304800" cy="304800"/>
          </a:xfrm>
          <a:prstGeom prst="triangle">
            <a:avLst>
              <a:gd name="adj" fmla="val 50000"/>
            </a:avLst>
          </a:prstGeom>
          <a:solidFill>
            <a:srgbClr val="0070C0"/>
          </a:solidFill>
          <a:ln w="12700" algn="ctr">
            <a:solidFill>
              <a:schemeClr val="tx1"/>
            </a:solidFill>
            <a:round/>
            <a:headEnd type="none" w="sm" len="sm"/>
            <a:tailEnd type="none" w="sm" len="sm"/>
          </a:ln>
        </p:spPr>
        <p:txBody>
          <a:bodyPr/>
          <a:lstStyle/>
          <a:p>
            <a:pPr eaLnBrk="0" hangingPunct="0"/>
            <a:endParaRPr lang="en-US"/>
          </a:p>
        </p:txBody>
      </p:sp>
    </p:spTree>
    <p:extLst>
      <p:ext uri="{BB962C8B-B14F-4D97-AF65-F5344CB8AC3E}">
        <p14:creationId xmlns:p14="http://schemas.microsoft.com/office/powerpoint/2010/main" val="192657115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1280"/>
                                        </p:tgtEl>
                                        <p:attrNameLst>
                                          <p:attrName>style.visibility</p:attrName>
                                        </p:attrNameLst>
                                      </p:cBhvr>
                                      <p:to>
                                        <p:strVal val="visible"/>
                                      </p:to>
                                    </p:set>
                                    <p:animEffect transition="in" filter="wipe(left)">
                                      <p:cBhvr>
                                        <p:cTn id="28" dur="500"/>
                                        <p:tgtEl>
                                          <p:spTgt spid="11280"/>
                                        </p:tgtEl>
                                      </p:cBhvr>
                                    </p:animEffect>
                                  </p:childTnLst>
                                  <p:subTnLst>
                                    <p:set>
                                      <p:cBhvr override="childStyle">
                                        <p:cTn dur="1" fill="hold" display="0" masterRel="nextClick" afterEffect="1"/>
                                        <p:tgtEl>
                                          <p:spTgt spid="11280"/>
                                        </p:tgtEl>
                                        <p:attrNameLst>
                                          <p:attrName>style.visibility</p:attrName>
                                        </p:attrNameLst>
                                      </p:cBhvr>
                                      <p:to>
                                        <p:strVal val="hidden"/>
                                      </p:to>
                                    </p:set>
                                  </p:sub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wipe(left)">
                                      <p:cBhvr>
                                        <p:cTn id="32" dur="500"/>
                                        <p:tgtEl>
                                          <p:spTgt spid="11282"/>
                                        </p:tgtEl>
                                      </p:cBhvr>
                                    </p:animEffect>
                                  </p:childTnLst>
                                  <p:subTnLst>
                                    <p:set>
                                      <p:cBhvr override="childStyle">
                                        <p:cTn dur="1" fill="hold" display="0" masterRel="nextClick" afterEffect="1"/>
                                        <p:tgtEl>
                                          <p:spTgt spid="11282"/>
                                        </p:tgtEl>
                                        <p:attrNameLst>
                                          <p:attrName>style.visibility</p:attrName>
                                        </p:attrNameLst>
                                      </p:cBhvr>
                                      <p:to>
                                        <p:strVal val="hidden"/>
                                      </p:to>
                                    </p:set>
                                  </p:sub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11284"/>
                                        </p:tgtEl>
                                        <p:attrNameLst>
                                          <p:attrName>style.visibility</p:attrName>
                                        </p:attrNameLst>
                                      </p:cBhvr>
                                      <p:to>
                                        <p:strVal val="visible"/>
                                      </p:to>
                                    </p:set>
                                    <p:animEffect transition="in" filter="wipe(left)">
                                      <p:cBhvr>
                                        <p:cTn id="36" dur="500"/>
                                        <p:tgtEl>
                                          <p:spTgt spid="11284"/>
                                        </p:tgtEl>
                                      </p:cBhvr>
                                    </p:animEffect>
                                  </p:childTnLst>
                                  <p:subTnLst>
                                    <p:set>
                                      <p:cBhvr override="childStyle">
                                        <p:cTn dur="1" fill="hold" display="0" masterRel="nextClick" afterEffect="1"/>
                                        <p:tgtEl>
                                          <p:spTgt spid="11284"/>
                                        </p:tgtEl>
                                        <p:attrNameLst>
                                          <p:attrName>style.visibility</p:attrName>
                                        </p:attrNameLst>
                                      </p:cBhvr>
                                      <p:to>
                                        <p:strVal val="hidden"/>
                                      </p:to>
                                    </p:set>
                                  </p:sub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11286"/>
                                        </p:tgtEl>
                                        <p:attrNameLst>
                                          <p:attrName>style.visibility</p:attrName>
                                        </p:attrNameLst>
                                      </p:cBhvr>
                                      <p:to>
                                        <p:strVal val="visible"/>
                                      </p:to>
                                    </p:set>
                                    <p:animEffect transition="in" filter="wipe(left)">
                                      <p:cBhvr>
                                        <p:cTn id="40" dur="500"/>
                                        <p:tgtEl>
                                          <p:spTgt spid="11286"/>
                                        </p:tgtEl>
                                      </p:cBhvr>
                                    </p:animEffect>
                                  </p:childTnLst>
                                  <p:subTnLst>
                                    <p:set>
                                      <p:cBhvr override="childStyle">
                                        <p:cTn dur="1" fill="hold" display="0" masterRel="sameClick" afterEffect="1">
                                          <p:stCondLst>
                                            <p:cond evt="end" delay="0">
                                              <p:tn val="38"/>
                                            </p:cond>
                                          </p:stCondLst>
                                        </p:cTn>
                                        <p:tgtEl>
                                          <p:spTgt spid="1128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280" grpId="0" animBg="1"/>
      <p:bldP spid="11282" grpId="0" animBg="1"/>
      <p:bldP spid="11284" grpId="0" animBg="1"/>
      <p:bldP spid="11286" grpId="0" animBg="1"/>
      <p:bldP spid="22" grpId="0" animBg="1"/>
      <p:bldP spid="22" grpId="1"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38200" y="381000"/>
            <a:ext cx="7772400" cy="1104900"/>
          </a:xfrm>
        </p:spPr>
        <p:txBody>
          <a:bodyPr/>
          <a:lstStyle/>
          <a:p>
            <a:r>
              <a:rPr lang="en-US" b="1" dirty="0"/>
              <a:t>Relations</a:t>
            </a:r>
          </a:p>
        </p:txBody>
      </p:sp>
      <p:sp>
        <p:nvSpPr>
          <p:cNvPr id="1033" name="Rectangle 9"/>
          <p:cNvSpPr>
            <a:spLocks noGrp="1" noChangeArrowheads="1"/>
          </p:cNvSpPr>
          <p:nvPr>
            <p:ph type="body" sz="half" idx="1"/>
          </p:nvPr>
        </p:nvSpPr>
        <p:spPr>
          <a:xfrm>
            <a:off x="647700" y="1543050"/>
            <a:ext cx="8153400" cy="2743200"/>
          </a:xfrm>
        </p:spPr>
        <p:txBody>
          <a:bodyPr/>
          <a:lstStyle/>
          <a:p>
            <a:pPr>
              <a:lnSpc>
                <a:spcPts val="3100"/>
              </a:lnSpc>
              <a:spcAft>
                <a:spcPts val="2400"/>
              </a:spcAft>
              <a:buFont typeface="Monotype Sorts"/>
              <a:buNone/>
              <a:defRPr/>
            </a:pPr>
            <a:r>
              <a:rPr lang="en-US" sz="2800" dirty="0">
                <a:solidFill>
                  <a:srgbClr val="180BC7"/>
                </a:solidFill>
                <a:latin typeface="Calibri" pitchFamily="34" charset="0"/>
              </a:rPr>
              <a:t>We will use these table definitions in </a:t>
            </a:r>
            <a:r>
              <a:rPr lang="en-US" dirty="0">
                <a:solidFill>
                  <a:srgbClr val="180BC7"/>
                </a:solidFill>
                <a:latin typeface="Calibri" pitchFamily="34" charset="0"/>
              </a:rPr>
              <a:t>this module</a:t>
            </a:r>
            <a:endParaRPr lang="en-US" sz="2800" dirty="0">
              <a:solidFill>
                <a:srgbClr val="180BC7"/>
              </a:solidFill>
              <a:latin typeface="Calibri" pitchFamily="34" charset="0"/>
            </a:endParaRPr>
          </a:p>
          <a:p>
            <a:pPr lvl="1">
              <a:lnSpc>
                <a:spcPts val="3100"/>
              </a:lnSpc>
              <a:spcAft>
                <a:spcPts val="1200"/>
              </a:spcAft>
              <a:buFontTx/>
              <a:buNone/>
              <a:defRPr/>
            </a:pPr>
            <a:r>
              <a:rPr lang="en-US" sz="2400" b="1" dirty="0">
                <a:solidFill>
                  <a:srgbClr val="000000"/>
                </a:solidFill>
                <a:latin typeface="Calibri" pitchFamily="34" charset="0"/>
              </a:rPr>
              <a:t>Sailors</a:t>
            </a:r>
            <a:r>
              <a:rPr lang="en-US" sz="2400" dirty="0">
                <a:solidFill>
                  <a:srgbClr val="000000"/>
                </a:solidFill>
                <a:latin typeface="Calibri" pitchFamily="34" charset="0"/>
              </a:rPr>
              <a:t>(</a:t>
            </a:r>
            <a:r>
              <a:rPr lang="en-US" sz="2400" i="1" u="sng" dirty="0" err="1">
                <a:solidFill>
                  <a:srgbClr val="000000"/>
                </a:solidFill>
                <a:latin typeface="Calibri" pitchFamily="34" charset="0"/>
              </a:rPr>
              <a:t>sid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err="1">
                <a:solidFill>
                  <a:srgbClr val="000000"/>
                </a:solidFill>
                <a:latin typeface="Calibri" pitchFamily="34" charset="0"/>
              </a:rPr>
              <a:t>sname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string</a:t>
            </a:r>
            <a:r>
              <a:rPr lang="en-US" sz="2400" dirty="0">
                <a:solidFill>
                  <a:srgbClr val="000000"/>
                </a:solidFill>
                <a:latin typeface="Calibri" pitchFamily="34" charset="0"/>
              </a:rPr>
              <a:t>, </a:t>
            </a:r>
            <a:r>
              <a:rPr lang="en-US" sz="2400" i="1" dirty="0">
                <a:solidFill>
                  <a:srgbClr val="000000"/>
                </a:solidFill>
                <a:latin typeface="Calibri" pitchFamily="34" charset="0"/>
              </a:rPr>
              <a:t>rating</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a:solidFill>
                  <a:srgbClr val="000000"/>
                </a:solidFill>
                <a:latin typeface="Calibri" pitchFamily="34" charset="0"/>
              </a:rPr>
              <a:t>age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real</a:t>
            </a:r>
            <a:r>
              <a:rPr lang="en-US" sz="2400" dirty="0">
                <a:solidFill>
                  <a:srgbClr val="000000"/>
                </a:solidFill>
                <a:latin typeface="Calibri" pitchFamily="34" charset="0"/>
              </a:rPr>
              <a:t>)</a:t>
            </a:r>
          </a:p>
          <a:p>
            <a:pPr lvl="1">
              <a:lnSpc>
                <a:spcPts val="3100"/>
              </a:lnSpc>
              <a:spcAft>
                <a:spcPts val="1200"/>
              </a:spcAft>
              <a:buFontTx/>
              <a:buNone/>
              <a:defRPr/>
            </a:pPr>
            <a:r>
              <a:rPr lang="en-US" sz="2400" b="1" dirty="0">
                <a:solidFill>
                  <a:srgbClr val="000000"/>
                </a:solidFill>
                <a:latin typeface="Calibri" pitchFamily="34" charset="0"/>
              </a:rPr>
              <a:t>Boats</a:t>
            </a:r>
            <a:r>
              <a:rPr lang="en-US" sz="2400" dirty="0">
                <a:solidFill>
                  <a:srgbClr val="000000"/>
                </a:solidFill>
                <a:latin typeface="Calibri" pitchFamily="34" charset="0"/>
              </a:rPr>
              <a:t>(</a:t>
            </a:r>
            <a:r>
              <a:rPr lang="en-US" sz="2400" i="1" u="sng" dirty="0">
                <a:solidFill>
                  <a:srgbClr val="000000"/>
                </a:solidFill>
                <a:latin typeface="Calibri" pitchFamily="34" charset="0"/>
              </a:rPr>
              <a:t>bid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err="1">
                <a:solidFill>
                  <a:srgbClr val="000000"/>
                </a:solidFill>
                <a:latin typeface="Calibri" pitchFamily="34" charset="0"/>
              </a:rPr>
              <a:t>bname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string</a:t>
            </a:r>
            <a:r>
              <a:rPr lang="en-US" sz="2400" dirty="0">
                <a:solidFill>
                  <a:srgbClr val="000000"/>
                </a:solidFill>
                <a:latin typeface="Calibri" pitchFamily="34" charset="0"/>
              </a:rPr>
              <a:t>, </a:t>
            </a:r>
            <a:r>
              <a:rPr lang="en-US" sz="2400" i="1" dirty="0">
                <a:solidFill>
                  <a:srgbClr val="000000"/>
                </a:solidFill>
                <a:latin typeface="Calibri" pitchFamily="34" charset="0"/>
              </a:rPr>
              <a:t>color</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string</a:t>
            </a:r>
            <a:r>
              <a:rPr lang="en-US" sz="2400" dirty="0">
                <a:solidFill>
                  <a:srgbClr val="000000"/>
                </a:solidFill>
                <a:latin typeface="Calibri" pitchFamily="34" charset="0"/>
              </a:rPr>
              <a:t>)</a:t>
            </a:r>
          </a:p>
          <a:p>
            <a:pPr lvl="1">
              <a:lnSpc>
                <a:spcPts val="3100"/>
              </a:lnSpc>
              <a:spcAft>
                <a:spcPts val="1200"/>
              </a:spcAft>
              <a:buFontTx/>
              <a:buNone/>
              <a:defRPr/>
            </a:pPr>
            <a:r>
              <a:rPr lang="en-US" sz="2400" b="1" dirty="0">
                <a:solidFill>
                  <a:srgbClr val="000000"/>
                </a:solidFill>
                <a:latin typeface="Calibri" pitchFamily="34" charset="0"/>
              </a:rPr>
              <a:t>Reserves</a:t>
            </a:r>
            <a:r>
              <a:rPr lang="en-US" sz="2400" dirty="0">
                <a:solidFill>
                  <a:srgbClr val="000000"/>
                </a:solidFill>
                <a:latin typeface="Calibri" pitchFamily="34" charset="0"/>
              </a:rPr>
              <a:t>(</a:t>
            </a:r>
            <a:r>
              <a:rPr lang="en-US" sz="2400" i="1" u="sng" dirty="0" err="1">
                <a:solidFill>
                  <a:srgbClr val="000000"/>
                </a:solidFill>
                <a:latin typeface="Calibri" pitchFamily="34" charset="0"/>
              </a:rPr>
              <a:t>sid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u="sng" dirty="0">
                <a:solidFill>
                  <a:srgbClr val="000000"/>
                </a:solidFill>
                <a:latin typeface="Calibri" pitchFamily="34" charset="0"/>
              </a:rPr>
              <a:t>bid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u="sng" dirty="0">
                <a:solidFill>
                  <a:srgbClr val="000000"/>
                </a:solidFill>
                <a:latin typeface="Calibri" pitchFamily="34" charset="0"/>
              </a:rPr>
              <a:t>day</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date</a:t>
            </a:r>
            <a:r>
              <a:rPr lang="en-US" sz="2400" dirty="0">
                <a:solidFill>
                  <a:srgbClr val="000000"/>
                </a:solidFill>
                <a:latin typeface="Calibri" pitchFamily="34" charset="0"/>
              </a:rPr>
              <a:t>)</a:t>
            </a:r>
          </a:p>
        </p:txBody>
      </p:sp>
      <p:grpSp>
        <p:nvGrpSpPr>
          <p:cNvPr id="3" name="Group 2"/>
          <p:cNvGrpSpPr/>
          <p:nvPr/>
        </p:nvGrpSpPr>
        <p:grpSpPr>
          <a:xfrm>
            <a:off x="1371600" y="4575289"/>
            <a:ext cx="2420882" cy="2130311"/>
            <a:chOff x="1885384" y="4472294"/>
            <a:chExt cx="2116082" cy="1849925"/>
          </a:xfrm>
        </p:grpSpPr>
        <p:pic>
          <p:nvPicPr>
            <p:cNvPr id="4104" name="Picture 8" descr="C:\Users\Kien\AppData\Local\Microsoft\Windows\Temporary Internet Files\Content.IE5\UKY8VR08\MC9002963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106" y="4472294"/>
              <a:ext cx="2008360" cy="18499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Kien\AppData\Local\Microsoft\Windows\Temporary Internet Files\Content.IE5\1ZZKVPOX\MC9003521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5384" y="4516170"/>
              <a:ext cx="1791077" cy="17880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876800" y="4572000"/>
            <a:ext cx="1981200" cy="1600200"/>
            <a:chOff x="2057400" y="4724400"/>
            <a:chExt cx="1981200" cy="1600200"/>
          </a:xfrm>
        </p:grpSpPr>
        <p:pic>
          <p:nvPicPr>
            <p:cNvPr id="4098" name="Picture 2" descr="C:\Users\Kien\AppData\Local\Microsoft\Windows\Temporary Internet Files\Content.IE5\6MIJVT1P\MC90043395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47244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ien\AppData\Local\Microsoft\Windows\Temporary Internet Files\Content.IE5\4IUU1NJ8\MC90043395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4953000"/>
              <a:ext cx="1371600" cy="137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194555" y="5277071"/>
            <a:ext cx="1835138" cy="658393"/>
            <a:chOff x="3575555" y="5277071"/>
            <a:chExt cx="1835138" cy="658393"/>
          </a:xfrm>
        </p:grpSpPr>
        <p:sp>
          <p:nvSpPr>
            <p:cNvPr id="11" name="Down Arrow 10"/>
            <p:cNvSpPr/>
            <p:nvPr/>
          </p:nvSpPr>
          <p:spPr>
            <a:xfrm rot="5117821">
              <a:off x="4163927" y="4688699"/>
              <a:ext cx="658393" cy="1835138"/>
            </a:xfrm>
            <a:prstGeom prst="downArrow">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2" name="TextBox 11"/>
            <p:cNvSpPr txBox="1"/>
            <p:nvPr/>
          </p:nvSpPr>
          <p:spPr>
            <a:xfrm rot="21355274">
              <a:off x="3754734" y="5425253"/>
              <a:ext cx="164660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Make reservations</a:t>
              </a:r>
              <a:endParaRPr kumimoji="0" lang="zh-TW" altLang="en-US"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grpSp>
        <p:nvGrpSpPr>
          <p:cNvPr id="16" name="Group 15"/>
          <p:cNvGrpSpPr/>
          <p:nvPr/>
        </p:nvGrpSpPr>
        <p:grpSpPr>
          <a:xfrm>
            <a:off x="6858000" y="4267200"/>
            <a:ext cx="1752600" cy="1066800"/>
            <a:chOff x="6858000" y="4267200"/>
            <a:chExt cx="1752600" cy="1066800"/>
          </a:xfrm>
        </p:grpSpPr>
        <p:sp>
          <p:nvSpPr>
            <p:cNvPr id="15" name="Cloud Callout 14"/>
            <p:cNvSpPr/>
            <p:nvPr/>
          </p:nvSpPr>
          <p:spPr>
            <a:xfrm>
              <a:off x="6858000" y="4267200"/>
              <a:ext cx="1752600" cy="1066800"/>
            </a:xfrm>
            <a:prstGeom prst="cloudCallout">
              <a:avLst>
                <a:gd name="adj1" fmla="val -70345"/>
                <a:gd name="adj2" fmla="val 43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3073" name="Picture 1" descr="C:\Users\hkpuadmin\AppData\Local\Microsoft\Windows\Temporary Internet Files\Content.IE5\F948V0PU\MP900384786[1].jpg"/>
            <p:cNvPicPr>
              <a:picLocks noChangeAspect="1" noChangeArrowheads="1"/>
            </p:cNvPicPr>
            <p:nvPr/>
          </p:nvPicPr>
          <p:blipFill>
            <a:blip r:embed="rId7" cstate="print"/>
            <a:srcRect/>
            <a:stretch>
              <a:fillRect/>
            </a:stretch>
          </p:blipFill>
          <p:spPr bwMode="auto">
            <a:xfrm>
              <a:off x="7315200" y="4419600"/>
              <a:ext cx="838200" cy="716860"/>
            </a:xfrm>
            <a:prstGeom prst="rect">
              <a:avLst/>
            </a:prstGeom>
            <a:noFill/>
          </p:spPr>
        </p:pic>
      </p:grpSp>
    </p:spTree>
    <p:extLst>
      <p:ext uri="{BB962C8B-B14F-4D97-AF65-F5344CB8AC3E}">
        <p14:creationId xmlns:p14="http://schemas.microsoft.com/office/powerpoint/2010/main" val="3307598952"/>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1143000" y="2590800"/>
            <a:ext cx="7086600" cy="1066800"/>
          </a:xfrm>
        </p:spPr>
        <p:txBody>
          <a:bodyPr>
            <a:noAutofit/>
          </a:bodyPr>
          <a:lstStyle/>
          <a:p>
            <a:pPr marL="0" indent="0">
              <a:buNone/>
            </a:pPr>
            <a:r>
              <a:rPr lang="en-US" sz="3600" dirty="0"/>
              <a:t>Print names and ages of sailors of a certain rating level, sorted by names.</a:t>
            </a:r>
          </a:p>
        </p:txBody>
      </p:sp>
      <p:sp>
        <p:nvSpPr>
          <p:cNvPr id="18" name="Rectangle 4"/>
          <p:cNvSpPr txBox="1">
            <a:spLocks noChangeArrowheads="1"/>
          </p:cNvSpPr>
          <p:nvPr/>
        </p:nvSpPr>
        <p:spPr>
          <a:xfrm>
            <a:off x="790630" y="152400"/>
            <a:ext cx="7772400"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Embedding SQL in C</a:t>
            </a:r>
            <a:endParaRPr lang="en-US" dirty="0"/>
          </a:p>
        </p:txBody>
      </p:sp>
    </p:spTree>
    <p:extLst>
      <p:ext uri="{BB962C8B-B14F-4D97-AF65-F5344CB8AC3E}">
        <p14:creationId xmlns:p14="http://schemas.microsoft.com/office/powerpoint/2010/main" val="54926242"/>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4640712" y="5176314"/>
            <a:ext cx="1988688" cy="310086"/>
            <a:chOff x="4640712" y="5029200"/>
            <a:chExt cx="1988688" cy="310086"/>
          </a:xfrm>
        </p:grpSpPr>
        <p:sp>
          <p:nvSpPr>
            <p:cNvPr id="9" name="Rectangle 8"/>
            <p:cNvSpPr/>
            <p:nvPr/>
          </p:nvSpPr>
          <p:spPr bwMode="auto">
            <a:xfrm>
              <a:off x="5893387" y="5029200"/>
              <a:ext cx="736013" cy="304800"/>
            </a:xfrm>
            <a:prstGeom prst="rect">
              <a:avLst/>
            </a:prstGeom>
            <a:solidFill>
              <a:srgbClr val="FFFF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bwMode="auto">
            <a:xfrm>
              <a:off x="4640712" y="5034486"/>
              <a:ext cx="1139036" cy="304800"/>
            </a:xfrm>
            <a:prstGeom prst="rect">
              <a:avLst/>
            </a:prstGeom>
            <a:solidFill>
              <a:srgbClr val="FFFF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3" name="Group 2"/>
          <p:cNvGrpSpPr/>
          <p:nvPr/>
        </p:nvGrpSpPr>
        <p:grpSpPr>
          <a:xfrm>
            <a:off x="1451764" y="1828800"/>
            <a:ext cx="3900736" cy="305681"/>
            <a:chOff x="1451764" y="1879894"/>
            <a:chExt cx="3900736" cy="305681"/>
          </a:xfrm>
        </p:grpSpPr>
        <p:sp>
          <p:nvSpPr>
            <p:cNvPr id="7" name="Rectangle 6"/>
            <p:cNvSpPr/>
            <p:nvPr/>
          </p:nvSpPr>
          <p:spPr bwMode="auto">
            <a:xfrm>
              <a:off x="4001161" y="1879894"/>
              <a:ext cx="1351339" cy="304800"/>
            </a:xfrm>
            <a:prstGeom prst="rect">
              <a:avLst/>
            </a:prstGeom>
            <a:solidFill>
              <a:srgbClr val="FFFF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Rectangle 1"/>
            <p:cNvSpPr/>
            <p:nvPr/>
          </p:nvSpPr>
          <p:spPr bwMode="auto">
            <a:xfrm>
              <a:off x="1451764" y="1880775"/>
              <a:ext cx="1443836" cy="304800"/>
            </a:xfrm>
            <a:prstGeom prst="rect">
              <a:avLst/>
            </a:prstGeom>
            <a:solidFill>
              <a:srgbClr val="FFFF00"/>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229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229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12292" name="Rectangle 4"/>
          <p:cNvSpPr>
            <a:spLocks noGrp="1" noChangeArrowheads="1"/>
          </p:cNvSpPr>
          <p:nvPr>
            <p:ph type="title"/>
          </p:nvPr>
        </p:nvSpPr>
        <p:spPr>
          <a:xfrm>
            <a:off x="509615" y="128502"/>
            <a:ext cx="4771970" cy="800100"/>
          </a:xfrm>
        </p:spPr>
        <p:txBody>
          <a:bodyPr/>
          <a:lstStyle/>
          <a:p>
            <a:r>
              <a:rPr lang="en-US" dirty="0"/>
              <a:t>Embedding SQL in C</a:t>
            </a:r>
          </a:p>
        </p:txBody>
      </p:sp>
      <p:sp>
        <p:nvSpPr>
          <p:cNvPr id="76805" name="Rectangle 5"/>
          <p:cNvSpPr>
            <a:spLocks noGrp="1" noChangeArrowheads="1"/>
          </p:cNvSpPr>
          <p:nvPr>
            <p:ph idx="1"/>
          </p:nvPr>
        </p:nvSpPr>
        <p:spPr>
          <a:xfrm>
            <a:off x="685800" y="1066800"/>
            <a:ext cx="7924800" cy="5638800"/>
          </a:xfrm>
        </p:spPr>
        <p:txBody>
          <a:bodyPr>
            <a:normAutofit/>
          </a:bodyPr>
          <a:lstStyle/>
          <a:p>
            <a:pPr>
              <a:lnSpc>
                <a:spcPct val="90000"/>
              </a:lnSpc>
              <a:spcAft>
                <a:spcPts val="600"/>
              </a:spcAft>
              <a:buFont typeface="Wingdings" pitchFamily="2" charset="2"/>
              <a:buNone/>
              <a:defRPr/>
            </a:pPr>
            <a:r>
              <a:rPr lang="en-US" sz="2000" dirty="0">
                <a:latin typeface="Arial Unicode MS" pitchFamily="34" charset="-128"/>
              </a:rPr>
              <a:t>char SQLSTATE[6];      </a:t>
            </a:r>
            <a:r>
              <a:rPr lang="en-US" sz="2000" dirty="0">
                <a:solidFill>
                  <a:srgbClr val="FF0000"/>
                </a:solidFill>
                <a:latin typeface="Arial Unicode MS" pitchFamily="34" charset="-128"/>
              </a:rPr>
              <a:t>/* “error” variable</a:t>
            </a:r>
          </a:p>
          <a:p>
            <a:pPr>
              <a:lnSpc>
                <a:spcPct val="90000"/>
              </a:lnSpc>
              <a:buFont typeface="Wingdings" pitchFamily="2" charset="2"/>
              <a:buNone/>
              <a:defRPr/>
            </a:pPr>
            <a:r>
              <a:rPr lang="en-US" sz="2000" dirty="0">
                <a:solidFill>
                  <a:schemeClr val="accent1">
                    <a:lumMod val="75000"/>
                  </a:schemeClr>
                </a:solidFill>
                <a:latin typeface="Arial Unicode MS" pitchFamily="34" charset="-128"/>
              </a:rPr>
              <a:t>EXEC SQL </a:t>
            </a:r>
            <a:r>
              <a:rPr lang="en-US" sz="2000" dirty="0">
                <a:solidFill>
                  <a:srgbClr val="2042EE"/>
                </a:solidFill>
                <a:latin typeface="Arial Unicode MS" pitchFamily="34" charset="-128"/>
              </a:rPr>
              <a:t>BEGIN</a:t>
            </a:r>
            <a:r>
              <a:rPr lang="en-US" sz="2000" dirty="0">
                <a:solidFill>
                  <a:schemeClr val="accent1">
                    <a:lumMod val="75000"/>
                  </a:schemeClr>
                </a:solidFill>
                <a:latin typeface="Arial Unicode MS" pitchFamily="34" charset="-128"/>
              </a:rPr>
              <a:t> </a:t>
            </a:r>
            <a:r>
              <a:rPr lang="en-US" sz="2000" dirty="0">
                <a:solidFill>
                  <a:srgbClr val="2042EE"/>
                </a:solidFill>
                <a:latin typeface="Arial Unicode MS" pitchFamily="34" charset="-128"/>
              </a:rPr>
              <a:t>DECLARE SECTION</a:t>
            </a:r>
          </a:p>
          <a:p>
            <a:pPr>
              <a:lnSpc>
                <a:spcPct val="90000"/>
              </a:lnSpc>
              <a:buFont typeface="Wingdings" pitchFamily="2" charset="2"/>
              <a:buNone/>
              <a:defRPr/>
            </a:pPr>
            <a:r>
              <a:rPr lang="en-US" sz="2000" dirty="0">
                <a:latin typeface="Arial Unicode MS" pitchFamily="34" charset="-128"/>
              </a:rPr>
              <a:t>char   </a:t>
            </a:r>
            <a:r>
              <a:rPr lang="en-US" sz="2000" dirty="0" err="1">
                <a:latin typeface="Arial Unicode MS" pitchFamily="34" charset="-128"/>
              </a:rPr>
              <a:t>c_sname</a:t>
            </a:r>
            <a:r>
              <a:rPr lang="en-US" sz="2000" dirty="0">
                <a:latin typeface="Arial Unicode MS" pitchFamily="34" charset="-128"/>
              </a:rPr>
              <a:t>[20];    short   </a:t>
            </a:r>
            <a:r>
              <a:rPr lang="en-US" sz="2000" dirty="0" err="1">
                <a:latin typeface="Arial Unicode MS" pitchFamily="34" charset="-128"/>
              </a:rPr>
              <a:t>c_minrating</a:t>
            </a:r>
            <a:r>
              <a:rPr lang="en-US" sz="2000" dirty="0">
                <a:latin typeface="Arial Unicode MS" pitchFamily="34" charset="-128"/>
              </a:rPr>
              <a:t>;     float   </a:t>
            </a:r>
            <a:r>
              <a:rPr lang="en-US" sz="2000" dirty="0" err="1">
                <a:latin typeface="Arial Unicode MS" pitchFamily="34" charset="-128"/>
              </a:rPr>
              <a:t>c_age</a:t>
            </a:r>
            <a:r>
              <a:rPr lang="en-US" sz="2000" dirty="0">
                <a:latin typeface="Arial Unicode MS" pitchFamily="34" charset="-128"/>
              </a:rPr>
              <a:t>;</a:t>
            </a:r>
          </a:p>
          <a:p>
            <a:pPr>
              <a:lnSpc>
                <a:spcPct val="90000"/>
              </a:lnSpc>
              <a:spcAft>
                <a:spcPts val="600"/>
              </a:spcAft>
              <a:buFont typeface="Wingdings" pitchFamily="2" charset="2"/>
              <a:buNone/>
              <a:defRPr/>
            </a:pPr>
            <a:r>
              <a:rPr lang="en-US" sz="2000" dirty="0">
                <a:solidFill>
                  <a:schemeClr val="accent1">
                    <a:lumMod val="75000"/>
                  </a:schemeClr>
                </a:solidFill>
                <a:latin typeface="Arial Unicode MS" pitchFamily="34" charset="-128"/>
              </a:rPr>
              <a:t>EXEC SQL </a:t>
            </a:r>
            <a:r>
              <a:rPr lang="en-US" sz="2000" dirty="0">
                <a:solidFill>
                  <a:srgbClr val="2042EE"/>
                </a:solidFill>
                <a:latin typeface="Arial Unicode MS" pitchFamily="34" charset="-128"/>
              </a:rPr>
              <a:t>END DECLARE SECTION</a:t>
            </a:r>
          </a:p>
          <a:p>
            <a:pPr>
              <a:lnSpc>
                <a:spcPct val="90000"/>
              </a:lnSpc>
              <a:spcAft>
                <a:spcPts val="600"/>
              </a:spcAft>
              <a:buFont typeface="Wingdings" pitchFamily="2" charset="2"/>
              <a:buNone/>
              <a:defRPr/>
            </a:pPr>
            <a:r>
              <a:rPr lang="en-US" sz="2000" dirty="0" err="1">
                <a:latin typeface="Arial Unicode MS" pitchFamily="34" charset="-128"/>
              </a:rPr>
              <a:t>c_minrating</a:t>
            </a:r>
            <a:r>
              <a:rPr lang="en-US" sz="2000" dirty="0">
                <a:latin typeface="Arial Unicode MS" pitchFamily="34" charset="-128"/>
              </a:rPr>
              <a:t> = random();        </a:t>
            </a:r>
            <a:r>
              <a:rPr lang="en-US" sz="2000" dirty="0">
                <a:solidFill>
                  <a:srgbClr val="FF0000"/>
                </a:solidFill>
                <a:latin typeface="Arial Unicode MS" pitchFamily="34" charset="-128"/>
              </a:rPr>
              <a:t>/* initialize </a:t>
            </a:r>
            <a:r>
              <a:rPr lang="en-US" sz="2000" dirty="0" err="1">
                <a:solidFill>
                  <a:srgbClr val="FF0000"/>
                </a:solidFill>
                <a:latin typeface="Arial Unicode MS" pitchFamily="34" charset="-128"/>
              </a:rPr>
              <a:t>c_minrating</a:t>
            </a:r>
            <a:endParaRPr lang="en-US" sz="2000" dirty="0">
              <a:solidFill>
                <a:srgbClr val="FF0000"/>
              </a:solidFill>
              <a:latin typeface="Arial Unicode MS" pitchFamily="34" charset="-128"/>
            </a:endParaRPr>
          </a:p>
          <a:p>
            <a:pPr>
              <a:lnSpc>
                <a:spcPct val="90000"/>
              </a:lnSpc>
              <a:buFont typeface="Wingdings" pitchFamily="2" charset="2"/>
              <a:buNone/>
              <a:defRPr/>
            </a:pPr>
            <a:r>
              <a:rPr lang="en-US" sz="2000" dirty="0">
                <a:solidFill>
                  <a:schemeClr val="accent1">
                    <a:lumMod val="75000"/>
                  </a:schemeClr>
                </a:solidFill>
                <a:latin typeface="Arial Unicode MS" pitchFamily="34" charset="-128"/>
              </a:rPr>
              <a:t>EXEC SQL </a:t>
            </a:r>
            <a:r>
              <a:rPr lang="en-US" sz="2000" dirty="0">
                <a:solidFill>
                  <a:srgbClr val="2042EE"/>
                </a:solidFill>
                <a:latin typeface="Arial Unicode MS" pitchFamily="34" charset="-128"/>
              </a:rPr>
              <a:t>DECLARE</a:t>
            </a:r>
            <a:r>
              <a:rPr lang="en-US" sz="2000" dirty="0">
                <a:solidFill>
                  <a:schemeClr val="accent1">
                    <a:lumMod val="75000"/>
                  </a:schemeClr>
                </a:solidFill>
                <a:latin typeface="Arial Unicode MS" pitchFamily="34" charset="-128"/>
              </a:rPr>
              <a:t> </a:t>
            </a:r>
            <a:r>
              <a:rPr lang="en-US" sz="2000" dirty="0" err="1">
                <a:solidFill>
                  <a:schemeClr val="accent1">
                    <a:lumMod val="75000"/>
                  </a:schemeClr>
                </a:solidFill>
                <a:latin typeface="Arial Unicode MS" pitchFamily="34" charset="-128"/>
              </a:rPr>
              <a:t>sinfo</a:t>
            </a:r>
            <a:r>
              <a:rPr lang="en-US" sz="2000" dirty="0">
                <a:solidFill>
                  <a:schemeClr val="accent1">
                    <a:lumMod val="75000"/>
                  </a:schemeClr>
                </a:solidFill>
                <a:latin typeface="Arial Unicode MS" pitchFamily="34" charset="-128"/>
              </a:rPr>
              <a:t> </a:t>
            </a:r>
            <a:r>
              <a:rPr lang="en-US" sz="2000" dirty="0">
                <a:solidFill>
                  <a:srgbClr val="2042EE"/>
                </a:solidFill>
                <a:latin typeface="Arial Unicode MS" pitchFamily="34" charset="-128"/>
              </a:rPr>
              <a:t>CURSOR</a:t>
            </a:r>
            <a:r>
              <a:rPr lang="en-US" sz="2000" dirty="0">
                <a:solidFill>
                  <a:schemeClr val="accent1">
                    <a:lumMod val="75000"/>
                  </a:schemeClr>
                </a:solidFill>
                <a:latin typeface="Arial Unicode MS" pitchFamily="34" charset="-128"/>
              </a:rPr>
              <a:t> FOR    </a:t>
            </a:r>
            <a:r>
              <a:rPr lang="en-US" sz="2000" dirty="0">
                <a:solidFill>
                  <a:srgbClr val="FF0000"/>
                </a:solidFill>
                <a:latin typeface="Arial Unicode MS" pitchFamily="34" charset="-128"/>
              </a:rPr>
              <a:t>/* declare cursor</a:t>
            </a:r>
          </a:p>
          <a:p>
            <a:pPr>
              <a:lnSpc>
                <a:spcPct val="90000"/>
              </a:lnSpc>
              <a:buFont typeface="Wingdings" pitchFamily="2" charset="2"/>
              <a:buNone/>
              <a:defRPr/>
            </a:pPr>
            <a:r>
              <a:rPr lang="en-US" sz="2000" dirty="0">
                <a:latin typeface="Arial Unicode MS" pitchFamily="34" charset="-128"/>
              </a:rPr>
              <a:t>	SELECT </a:t>
            </a:r>
            <a:r>
              <a:rPr lang="en-US" sz="2000" dirty="0" err="1">
                <a:latin typeface="Arial Unicode MS" pitchFamily="34" charset="-128"/>
              </a:rPr>
              <a:t>S.sname</a:t>
            </a:r>
            <a:r>
              <a:rPr lang="en-US" sz="2000" dirty="0">
                <a:latin typeface="Arial Unicode MS" pitchFamily="34" charset="-128"/>
              </a:rPr>
              <a:t>, </a:t>
            </a:r>
            <a:r>
              <a:rPr lang="en-US" sz="2000" dirty="0" err="1">
                <a:latin typeface="Arial Unicode MS" pitchFamily="34" charset="-128"/>
              </a:rPr>
              <a:t>S.age</a:t>
            </a:r>
            <a:r>
              <a:rPr lang="en-US" sz="2000" dirty="0">
                <a:latin typeface="Arial Unicode MS" pitchFamily="34" charset="-128"/>
              </a:rPr>
              <a:t>	FROM Sailors S</a:t>
            </a:r>
          </a:p>
          <a:p>
            <a:pPr>
              <a:lnSpc>
                <a:spcPct val="90000"/>
              </a:lnSpc>
              <a:buFont typeface="Wingdings" pitchFamily="2" charset="2"/>
              <a:buNone/>
              <a:defRPr/>
            </a:pPr>
            <a:r>
              <a:rPr lang="en-US" sz="2000" dirty="0">
                <a:latin typeface="Arial Unicode MS" pitchFamily="34" charset="-128"/>
              </a:rPr>
              <a:t>	WHERE </a:t>
            </a:r>
            <a:r>
              <a:rPr lang="en-US" sz="2000" dirty="0" err="1">
                <a:latin typeface="Arial Unicode MS" pitchFamily="34" charset="-128"/>
              </a:rPr>
              <a:t>S.rating</a:t>
            </a:r>
            <a:r>
              <a:rPr lang="en-US" sz="2000" dirty="0">
                <a:latin typeface="Arial Unicode MS" pitchFamily="34" charset="-128"/>
              </a:rPr>
              <a:t> &gt; :</a:t>
            </a:r>
            <a:r>
              <a:rPr lang="en-US" sz="2000" dirty="0" err="1">
                <a:latin typeface="Arial Unicode MS" pitchFamily="34" charset="-128"/>
              </a:rPr>
              <a:t>c_minrating</a:t>
            </a:r>
            <a:r>
              <a:rPr lang="en-US" sz="2000" dirty="0">
                <a:latin typeface="Arial Unicode MS" pitchFamily="34" charset="-128"/>
              </a:rPr>
              <a:t>      </a:t>
            </a:r>
            <a:r>
              <a:rPr lang="en-US" sz="2000" dirty="0">
                <a:solidFill>
                  <a:srgbClr val="FF0000"/>
                </a:solidFill>
                <a:latin typeface="Arial Unicode MS" pitchFamily="34" charset="-128"/>
              </a:rPr>
              <a:t>/* retrieve good sailors</a:t>
            </a:r>
          </a:p>
          <a:p>
            <a:pPr>
              <a:lnSpc>
                <a:spcPct val="90000"/>
              </a:lnSpc>
              <a:spcAft>
                <a:spcPts val="600"/>
              </a:spcAft>
              <a:buFont typeface="Wingdings" pitchFamily="2" charset="2"/>
              <a:buNone/>
              <a:defRPr/>
            </a:pPr>
            <a:r>
              <a:rPr lang="en-US" sz="2000" dirty="0">
                <a:latin typeface="Arial Unicode MS" pitchFamily="34" charset="-128"/>
              </a:rPr>
              <a:t>	ORDER BY </a:t>
            </a:r>
            <a:r>
              <a:rPr lang="en-US" sz="2000" dirty="0" err="1">
                <a:latin typeface="Arial Unicode MS" pitchFamily="34" charset="-128"/>
              </a:rPr>
              <a:t>S.sname</a:t>
            </a:r>
            <a:r>
              <a:rPr lang="en-US" sz="2000" dirty="0">
                <a:latin typeface="Arial Unicode MS" pitchFamily="34" charset="-128"/>
              </a:rPr>
              <a:t>;</a:t>
            </a:r>
          </a:p>
          <a:p>
            <a:pPr>
              <a:lnSpc>
                <a:spcPct val="90000"/>
              </a:lnSpc>
              <a:spcAft>
                <a:spcPts val="600"/>
              </a:spcAft>
              <a:buFont typeface="Wingdings" pitchFamily="2" charset="2"/>
              <a:buNone/>
              <a:defRPr/>
            </a:pPr>
            <a:r>
              <a:rPr lang="en-US" sz="2000" dirty="0">
                <a:solidFill>
                  <a:schemeClr val="accent1">
                    <a:lumMod val="75000"/>
                  </a:schemeClr>
                </a:solidFill>
                <a:latin typeface="Arial Unicode MS" pitchFamily="34" charset="-128"/>
              </a:rPr>
              <a:t>EXEC SQL </a:t>
            </a:r>
            <a:r>
              <a:rPr lang="en-US" sz="2000" dirty="0">
                <a:solidFill>
                  <a:srgbClr val="2042EE"/>
                </a:solidFill>
                <a:latin typeface="Arial Unicode MS" pitchFamily="34" charset="-128"/>
              </a:rPr>
              <a:t>OPEN </a:t>
            </a:r>
            <a:r>
              <a:rPr lang="en-US" sz="2000" dirty="0" err="1">
                <a:solidFill>
                  <a:schemeClr val="accent1">
                    <a:lumMod val="75000"/>
                  </a:schemeClr>
                </a:solidFill>
                <a:latin typeface="Arial Unicode MS" pitchFamily="34" charset="-128"/>
              </a:rPr>
              <a:t>sinfo</a:t>
            </a:r>
            <a:r>
              <a:rPr lang="en-US" sz="2000" dirty="0">
                <a:solidFill>
                  <a:schemeClr val="accent1">
                    <a:lumMod val="75000"/>
                  </a:schemeClr>
                </a:solidFill>
                <a:latin typeface="Arial Unicode MS" pitchFamily="34" charset="-128"/>
              </a:rPr>
              <a:t>;      </a:t>
            </a:r>
            <a:r>
              <a:rPr lang="en-US" sz="2000" dirty="0">
                <a:solidFill>
                  <a:srgbClr val="FF0000"/>
                </a:solidFill>
                <a:latin typeface="Arial Unicode MS" pitchFamily="34" charset="-128"/>
              </a:rPr>
              <a:t>/* open cursor</a:t>
            </a:r>
          </a:p>
          <a:p>
            <a:pPr>
              <a:lnSpc>
                <a:spcPct val="90000"/>
              </a:lnSpc>
              <a:buFont typeface="Wingdings" pitchFamily="2" charset="2"/>
              <a:buNone/>
              <a:defRPr/>
            </a:pPr>
            <a:r>
              <a:rPr lang="en-US" sz="2000" dirty="0">
                <a:solidFill>
                  <a:schemeClr val="accent1">
                    <a:lumMod val="75000"/>
                  </a:schemeClr>
                </a:solidFill>
                <a:latin typeface="Arial Unicode MS" pitchFamily="34" charset="-128"/>
              </a:rPr>
              <a:t>do {</a:t>
            </a:r>
          </a:p>
          <a:p>
            <a:pPr>
              <a:lnSpc>
                <a:spcPct val="90000"/>
              </a:lnSpc>
              <a:buFont typeface="Wingdings" pitchFamily="2" charset="2"/>
              <a:buNone/>
              <a:defRPr/>
            </a:pPr>
            <a:r>
              <a:rPr lang="en-US" sz="2000" dirty="0">
                <a:solidFill>
                  <a:schemeClr val="accent1">
                    <a:lumMod val="75000"/>
                  </a:schemeClr>
                </a:solidFill>
                <a:latin typeface="Arial Unicode MS" pitchFamily="34" charset="-128"/>
              </a:rPr>
              <a:t>	EXEC SQL </a:t>
            </a:r>
            <a:r>
              <a:rPr lang="en-US" sz="2000" dirty="0">
                <a:solidFill>
                  <a:srgbClr val="2042EE"/>
                </a:solidFill>
                <a:latin typeface="Arial Unicode MS" pitchFamily="34" charset="-128"/>
              </a:rPr>
              <a:t>FETCH</a:t>
            </a:r>
            <a:r>
              <a:rPr lang="en-US" sz="2000" dirty="0">
                <a:solidFill>
                  <a:schemeClr val="accent1">
                    <a:lumMod val="75000"/>
                  </a:schemeClr>
                </a:solidFill>
                <a:latin typeface="Arial Unicode MS" pitchFamily="34" charset="-128"/>
              </a:rPr>
              <a:t> </a:t>
            </a:r>
            <a:r>
              <a:rPr lang="en-US" sz="2000" dirty="0" err="1">
                <a:solidFill>
                  <a:schemeClr val="accent1">
                    <a:lumMod val="75000"/>
                  </a:schemeClr>
                </a:solidFill>
                <a:latin typeface="Arial Unicode MS" pitchFamily="34" charset="-128"/>
              </a:rPr>
              <a:t>sinfo</a:t>
            </a:r>
            <a:r>
              <a:rPr lang="en-US" sz="2000" dirty="0">
                <a:solidFill>
                  <a:schemeClr val="accent1">
                    <a:lumMod val="75000"/>
                  </a:schemeClr>
                </a:solidFill>
                <a:latin typeface="Arial Unicode MS" pitchFamily="34" charset="-128"/>
              </a:rPr>
              <a:t> INTO :</a:t>
            </a:r>
            <a:r>
              <a:rPr lang="en-US" sz="2000" dirty="0" err="1">
                <a:solidFill>
                  <a:schemeClr val="accent1">
                    <a:lumMod val="75000"/>
                  </a:schemeClr>
                </a:solidFill>
                <a:latin typeface="Arial Unicode MS" pitchFamily="34" charset="-128"/>
              </a:rPr>
              <a:t>c_sname</a:t>
            </a:r>
            <a:r>
              <a:rPr lang="en-US" sz="2000" dirty="0">
                <a:solidFill>
                  <a:schemeClr val="accent1">
                    <a:lumMod val="75000"/>
                  </a:schemeClr>
                </a:solidFill>
                <a:latin typeface="Arial Unicode MS" pitchFamily="34" charset="-128"/>
              </a:rPr>
              <a:t>, :</a:t>
            </a:r>
            <a:r>
              <a:rPr lang="en-US" sz="2000" dirty="0" err="1">
                <a:solidFill>
                  <a:schemeClr val="accent1">
                    <a:lumMod val="75000"/>
                  </a:schemeClr>
                </a:solidFill>
                <a:latin typeface="Arial Unicode MS" pitchFamily="34" charset="-128"/>
              </a:rPr>
              <a:t>c_age</a:t>
            </a:r>
            <a:r>
              <a:rPr lang="en-US" sz="2000" dirty="0">
                <a:solidFill>
                  <a:schemeClr val="accent1">
                    <a:lumMod val="75000"/>
                  </a:schemeClr>
                </a:solidFill>
                <a:latin typeface="Arial Unicode MS" pitchFamily="34" charset="-128"/>
              </a:rPr>
              <a:t>;    </a:t>
            </a:r>
            <a:r>
              <a:rPr lang="en-US" sz="2000" dirty="0">
                <a:solidFill>
                  <a:srgbClr val="FF0000"/>
                </a:solidFill>
                <a:latin typeface="Arial Unicode MS" pitchFamily="34" charset="-128"/>
              </a:rPr>
              <a:t>/*fetch cursor</a:t>
            </a:r>
          </a:p>
          <a:p>
            <a:pPr>
              <a:lnSpc>
                <a:spcPct val="90000"/>
              </a:lnSpc>
              <a:buFont typeface="Wingdings" pitchFamily="2" charset="2"/>
              <a:buNone/>
              <a:defRPr/>
            </a:pPr>
            <a:r>
              <a:rPr lang="en-US" sz="2000" dirty="0">
                <a:solidFill>
                  <a:schemeClr val="accent1">
                    <a:lumMod val="75000"/>
                  </a:schemeClr>
                </a:solidFill>
                <a:latin typeface="Arial Unicode MS" pitchFamily="34" charset="-128"/>
              </a:rPr>
              <a:t>	</a:t>
            </a:r>
            <a:r>
              <a:rPr lang="en-US" sz="2000" dirty="0" err="1">
                <a:solidFill>
                  <a:schemeClr val="accent1">
                    <a:lumMod val="75000"/>
                  </a:schemeClr>
                </a:solidFill>
                <a:latin typeface="Arial Unicode MS" pitchFamily="34" charset="-128"/>
              </a:rPr>
              <a:t>printf</a:t>
            </a:r>
            <a:r>
              <a:rPr lang="en-US" sz="2000" dirty="0">
                <a:solidFill>
                  <a:schemeClr val="accent1">
                    <a:lumMod val="75000"/>
                  </a:schemeClr>
                </a:solidFill>
                <a:latin typeface="Arial Unicode MS" pitchFamily="34" charset="-128"/>
              </a:rPr>
              <a:t>(“%s is %d years old\n”, </a:t>
            </a:r>
            <a:r>
              <a:rPr lang="en-US" sz="2000" dirty="0" err="1">
                <a:solidFill>
                  <a:schemeClr val="accent1">
                    <a:lumMod val="75000"/>
                  </a:schemeClr>
                </a:solidFill>
                <a:latin typeface="Arial Unicode MS" pitchFamily="34" charset="-128"/>
              </a:rPr>
              <a:t>c_sname</a:t>
            </a:r>
            <a:r>
              <a:rPr lang="en-US" sz="2000" dirty="0">
                <a:solidFill>
                  <a:schemeClr val="accent1">
                    <a:lumMod val="75000"/>
                  </a:schemeClr>
                </a:solidFill>
                <a:latin typeface="Arial Unicode MS" pitchFamily="34" charset="-128"/>
              </a:rPr>
              <a:t>, </a:t>
            </a:r>
            <a:r>
              <a:rPr lang="en-US" sz="2000" dirty="0" err="1">
                <a:solidFill>
                  <a:schemeClr val="accent1">
                    <a:lumMod val="75000"/>
                  </a:schemeClr>
                </a:solidFill>
                <a:latin typeface="Arial Unicode MS" pitchFamily="34" charset="-128"/>
              </a:rPr>
              <a:t>c_age</a:t>
            </a:r>
            <a:r>
              <a:rPr lang="en-US" sz="2000" dirty="0">
                <a:solidFill>
                  <a:schemeClr val="accent1">
                    <a:lumMod val="75000"/>
                  </a:schemeClr>
                </a:solidFill>
                <a:latin typeface="Arial Unicode MS" pitchFamily="34" charset="-128"/>
              </a:rPr>
              <a:t>);</a:t>
            </a:r>
          </a:p>
          <a:p>
            <a:pPr>
              <a:lnSpc>
                <a:spcPct val="90000"/>
              </a:lnSpc>
              <a:spcAft>
                <a:spcPts val="600"/>
              </a:spcAft>
              <a:buFont typeface="Wingdings" pitchFamily="2" charset="2"/>
              <a:buNone/>
              <a:defRPr/>
            </a:pPr>
            <a:r>
              <a:rPr lang="en-US" sz="2000" dirty="0">
                <a:solidFill>
                  <a:schemeClr val="accent1">
                    <a:lumMod val="75000"/>
                  </a:schemeClr>
                </a:solidFill>
                <a:latin typeface="Arial Unicode MS" pitchFamily="34" charset="-128"/>
              </a:rPr>
              <a:t>} while (SQLSTATE != ‘02000’);    </a:t>
            </a:r>
            <a:r>
              <a:rPr lang="en-US" sz="2000" dirty="0">
                <a:solidFill>
                  <a:srgbClr val="FF0000"/>
                </a:solidFill>
                <a:latin typeface="Arial Unicode MS" pitchFamily="34" charset="-128"/>
              </a:rPr>
              <a:t>/* no data -  no more rows</a:t>
            </a:r>
          </a:p>
          <a:p>
            <a:pPr>
              <a:lnSpc>
                <a:spcPct val="90000"/>
              </a:lnSpc>
              <a:buFont typeface="Wingdings" pitchFamily="2" charset="2"/>
              <a:buNone/>
              <a:defRPr/>
            </a:pPr>
            <a:r>
              <a:rPr lang="en-US" sz="2000" dirty="0">
                <a:solidFill>
                  <a:schemeClr val="accent1">
                    <a:lumMod val="75000"/>
                  </a:schemeClr>
                </a:solidFill>
                <a:latin typeface="Arial Unicode MS" pitchFamily="34" charset="-128"/>
              </a:rPr>
              <a:t>EXEC SQL </a:t>
            </a:r>
            <a:r>
              <a:rPr lang="en-US" sz="2000" dirty="0">
                <a:solidFill>
                  <a:srgbClr val="2042EE"/>
                </a:solidFill>
                <a:latin typeface="Arial Unicode MS" pitchFamily="34" charset="-128"/>
              </a:rPr>
              <a:t>CLOSE</a:t>
            </a:r>
            <a:r>
              <a:rPr lang="en-US" sz="2000" dirty="0">
                <a:solidFill>
                  <a:schemeClr val="accent1">
                    <a:lumMod val="75000"/>
                  </a:schemeClr>
                </a:solidFill>
                <a:latin typeface="Arial Unicode MS" pitchFamily="34" charset="-128"/>
              </a:rPr>
              <a:t> </a:t>
            </a:r>
            <a:r>
              <a:rPr lang="en-US" sz="2000" dirty="0" err="1">
                <a:solidFill>
                  <a:schemeClr val="accent1">
                    <a:lumMod val="75000"/>
                  </a:schemeClr>
                </a:solidFill>
                <a:latin typeface="Arial Unicode MS" pitchFamily="34" charset="-128"/>
              </a:rPr>
              <a:t>sinfo</a:t>
            </a:r>
            <a:r>
              <a:rPr lang="en-US" sz="2000" dirty="0">
                <a:solidFill>
                  <a:schemeClr val="accent1">
                    <a:lumMod val="75000"/>
                  </a:schemeClr>
                </a:solidFill>
                <a:latin typeface="Arial Unicode MS" pitchFamily="34" charset="-128"/>
              </a:rPr>
              <a:t>;     </a:t>
            </a:r>
            <a:r>
              <a:rPr lang="en-US" sz="2000" dirty="0">
                <a:solidFill>
                  <a:srgbClr val="FF0000"/>
                </a:solidFill>
                <a:latin typeface="Arial Unicode MS" pitchFamily="34" charset="-128"/>
              </a:rPr>
              <a:t>/* close cursor</a:t>
            </a:r>
          </a:p>
        </p:txBody>
      </p:sp>
      <p:sp>
        <p:nvSpPr>
          <p:cNvPr id="5" name="Down Arrow 4"/>
          <p:cNvSpPr/>
          <p:nvPr/>
        </p:nvSpPr>
        <p:spPr>
          <a:xfrm rot="18591111">
            <a:off x="3986019" y="3112406"/>
            <a:ext cx="256032" cy="2560365"/>
          </a:xfrm>
          <a:prstGeom prst="downArrow">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8392970">
            <a:off x="4813561" y="3030903"/>
            <a:ext cx="256032" cy="2730249"/>
          </a:xfrm>
          <a:prstGeom prst="downArrow">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
            <a:extLst>
              <a:ext uri="{FF2B5EF4-FFF2-40B4-BE49-F238E27FC236}">
                <a16:creationId xmlns:a16="http://schemas.microsoft.com/office/drawing/2014/main" id="{4C0EF508-2B0D-42DB-87FF-7526EF77EEC7}"/>
              </a:ext>
            </a:extLst>
          </p:cNvPr>
          <p:cNvSpPr txBox="1">
            <a:spLocks/>
          </p:cNvSpPr>
          <p:nvPr/>
        </p:nvSpPr>
        <p:spPr>
          <a:xfrm>
            <a:off x="5638800" y="358674"/>
            <a:ext cx="3333333" cy="1066800"/>
          </a:xfrm>
          <a:prstGeom prst="rect">
            <a:avLst/>
          </a:prstGeom>
          <a:solidFill>
            <a:schemeClr val="accent4">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Print </a:t>
            </a:r>
            <a:r>
              <a:rPr lang="en-US" sz="2400" b="1" dirty="0"/>
              <a:t>names</a:t>
            </a:r>
            <a:r>
              <a:rPr lang="en-US" sz="2400" dirty="0"/>
              <a:t> and </a:t>
            </a:r>
            <a:r>
              <a:rPr lang="en-US" sz="2400" b="1" dirty="0"/>
              <a:t>ages</a:t>
            </a:r>
            <a:r>
              <a:rPr lang="en-US" sz="2400" dirty="0"/>
              <a:t> of sailors of a certain </a:t>
            </a:r>
            <a:r>
              <a:rPr lang="en-US" sz="2400" b="1" dirty="0"/>
              <a:t>rating</a:t>
            </a:r>
            <a:r>
              <a:rPr lang="en-US" sz="2400" dirty="0"/>
              <a:t> level, sorted by names.</a:t>
            </a:r>
          </a:p>
        </p:txBody>
      </p:sp>
      <p:sp>
        <p:nvSpPr>
          <p:cNvPr id="6" name="Arrow: Curved Left 5">
            <a:extLst>
              <a:ext uri="{FF2B5EF4-FFF2-40B4-BE49-F238E27FC236}">
                <a16:creationId xmlns:a16="http://schemas.microsoft.com/office/drawing/2014/main" id="{A5A432CB-729A-4984-9B03-748731CBCBCE}"/>
              </a:ext>
            </a:extLst>
          </p:cNvPr>
          <p:cNvSpPr/>
          <p:nvPr/>
        </p:nvSpPr>
        <p:spPr>
          <a:xfrm rot="18828379">
            <a:off x="3986862" y="2108952"/>
            <a:ext cx="695800" cy="1736129"/>
          </a:xfrm>
          <a:prstGeom prst="curvedLeftArrow">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86167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fade">
                                      <p:cBhvr>
                                        <p:cTn id="7" dur="1000"/>
                                        <p:tgtEl>
                                          <p:spTgt spid="76805">
                                            <p:txEl>
                                              <p:pRg st="0" end="0"/>
                                            </p:txEl>
                                          </p:spTgt>
                                        </p:tgtEl>
                                      </p:cBhvr>
                                    </p:animEffect>
                                    <p:anim calcmode="lin" valueType="num">
                                      <p:cBhvr>
                                        <p:cTn id="8" dur="1000" fill="hold"/>
                                        <p:tgtEl>
                                          <p:spTgt spid="7680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68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6805">
                                            <p:txEl>
                                              <p:pRg st="1" end="1"/>
                                            </p:txEl>
                                          </p:spTgt>
                                        </p:tgtEl>
                                        <p:attrNameLst>
                                          <p:attrName>style.visibility</p:attrName>
                                        </p:attrNameLst>
                                      </p:cBhvr>
                                      <p:to>
                                        <p:strVal val="visible"/>
                                      </p:to>
                                    </p:set>
                                    <p:animEffect transition="in" filter="fade">
                                      <p:cBhvr>
                                        <p:cTn id="14" dur="1000"/>
                                        <p:tgtEl>
                                          <p:spTgt spid="76805">
                                            <p:txEl>
                                              <p:pRg st="1" end="1"/>
                                            </p:txEl>
                                          </p:spTgt>
                                        </p:tgtEl>
                                      </p:cBhvr>
                                    </p:animEffect>
                                    <p:anim calcmode="lin" valueType="num">
                                      <p:cBhvr>
                                        <p:cTn id="15" dur="1000" fill="hold"/>
                                        <p:tgtEl>
                                          <p:spTgt spid="7680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680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6805">
                                            <p:txEl>
                                              <p:pRg st="2" end="2"/>
                                            </p:txEl>
                                          </p:spTgt>
                                        </p:tgtEl>
                                        <p:attrNameLst>
                                          <p:attrName>style.visibility</p:attrName>
                                        </p:attrNameLst>
                                      </p:cBhvr>
                                      <p:to>
                                        <p:strVal val="visible"/>
                                      </p:to>
                                    </p:set>
                                    <p:animEffect transition="in" filter="fade">
                                      <p:cBhvr>
                                        <p:cTn id="19" dur="1000"/>
                                        <p:tgtEl>
                                          <p:spTgt spid="76805">
                                            <p:txEl>
                                              <p:pRg st="2" end="2"/>
                                            </p:txEl>
                                          </p:spTgt>
                                        </p:tgtEl>
                                      </p:cBhvr>
                                    </p:animEffect>
                                    <p:anim calcmode="lin" valueType="num">
                                      <p:cBhvr>
                                        <p:cTn id="20" dur="1000" fill="hold"/>
                                        <p:tgtEl>
                                          <p:spTgt spid="7680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680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6805">
                                            <p:txEl>
                                              <p:pRg st="3" end="3"/>
                                            </p:txEl>
                                          </p:spTgt>
                                        </p:tgtEl>
                                        <p:attrNameLst>
                                          <p:attrName>style.visibility</p:attrName>
                                        </p:attrNameLst>
                                      </p:cBhvr>
                                      <p:to>
                                        <p:strVal val="visible"/>
                                      </p:to>
                                    </p:set>
                                    <p:animEffect transition="in" filter="fade">
                                      <p:cBhvr>
                                        <p:cTn id="24" dur="1000"/>
                                        <p:tgtEl>
                                          <p:spTgt spid="76805">
                                            <p:txEl>
                                              <p:pRg st="3" end="3"/>
                                            </p:txEl>
                                          </p:spTgt>
                                        </p:tgtEl>
                                      </p:cBhvr>
                                    </p:animEffect>
                                    <p:anim calcmode="lin" valueType="num">
                                      <p:cBhvr>
                                        <p:cTn id="25" dur="1000" fill="hold"/>
                                        <p:tgtEl>
                                          <p:spTgt spid="7680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68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6805">
                                            <p:txEl>
                                              <p:pRg st="4" end="4"/>
                                            </p:txEl>
                                          </p:spTgt>
                                        </p:tgtEl>
                                        <p:attrNameLst>
                                          <p:attrName>style.visibility</p:attrName>
                                        </p:attrNameLst>
                                      </p:cBhvr>
                                      <p:to>
                                        <p:strVal val="visible"/>
                                      </p:to>
                                    </p:set>
                                    <p:animEffect transition="in" filter="fade">
                                      <p:cBhvr>
                                        <p:cTn id="31" dur="1000"/>
                                        <p:tgtEl>
                                          <p:spTgt spid="76805">
                                            <p:txEl>
                                              <p:pRg st="4" end="4"/>
                                            </p:txEl>
                                          </p:spTgt>
                                        </p:tgtEl>
                                      </p:cBhvr>
                                    </p:animEffect>
                                    <p:anim calcmode="lin" valueType="num">
                                      <p:cBhvr>
                                        <p:cTn id="32" dur="1000" fill="hold"/>
                                        <p:tgtEl>
                                          <p:spTgt spid="7680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68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6805">
                                            <p:txEl>
                                              <p:pRg st="5" end="5"/>
                                            </p:txEl>
                                          </p:spTgt>
                                        </p:tgtEl>
                                        <p:attrNameLst>
                                          <p:attrName>style.visibility</p:attrName>
                                        </p:attrNameLst>
                                      </p:cBhvr>
                                      <p:to>
                                        <p:strVal val="visible"/>
                                      </p:to>
                                    </p:set>
                                    <p:animEffect transition="in" filter="fade">
                                      <p:cBhvr>
                                        <p:cTn id="38" dur="1000"/>
                                        <p:tgtEl>
                                          <p:spTgt spid="76805">
                                            <p:txEl>
                                              <p:pRg st="5" end="5"/>
                                            </p:txEl>
                                          </p:spTgt>
                                        </p:tgtEl>
                                      </p:cBhvr>
                                    </p:animEffect>
                                    <p:anim calcmode="lin" valueType="num">
                                      <p:cBhvr>
                                        <p:cTn id="39" dur="1000" fill="hold"/>
                                        <p:tgtEl>
                                          <p:spTgt spid="7680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76805">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6805">
                                            <p:txEl>
                                              <p:pRg st="6" end="6"/>
                                            </p:txEl>
                                          </p:spTgt>
                                        </p:tgtEl>
                                        <p:attrNameLst>
                                          <p:attrName>style.visibility</p:attrName>
                                        </p:attrNameLst>
                                      </p:cBhvr>
                                      <p:to>
                                        <p:strVal val="visible"/>
                                      </p:to>
                                    </p:set>
                                    <p:animEffect transition="in" filter="fade">
                                      <p:cBhvr>
                                        <p:cTn id="43" dur="1000"/>
                                        <p:tgtEl>
                                          <p:spTgt spid="76805">
                                            <p:txEl>
                                              <p:pRg st="6" end="6"/>
                                            </p:txEl>
                                          </p:spTgt>
                                        </p:tgtEl>
                                      </p:cBhvr>
                                    </p:animEffect>
                                    <p:anim calcmode="lin" valueType="num">
                                      <p:cBhvr>
                                        <p:cTn id="44" dur="1000" fill="hold"/>
                                        <p:tgtEl>
                                          <p:spTgt spid="7680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76805">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6805">
                                            <p:txEl>
                                              <p:pRg st="7" end="7"/>
                                            </p:txEl>
                                          </p:spTgt>
                                        </p:tgtEl>
                                        <p:attrNameLst>
                                          <p:attrName>style.visibility</p:attrName>
                                        </p:attrNameLst>
                                      </p:cBhvr>
                                      <p:to>
                                        <p:strVal val="visible"/>
                                      </p:to>
                                    </p:set>
                                    <p:animEffect transition="in" filter="fade">
                                      <p:cBhvr>
                                        <p:cTn id="48" dur="1000"/>
                                        <p:tgtEl>
                                          <p:spTgt spid="76805">
                                            <p:txEl>
                                              <p:pRg st="7" end="7"/>
                                            </p:txEl>
                                          </p:spTgt>
                                        </p:tgtEl>
                                      </p:cBhvr>
                                    </p:animEffect>
                                    <p:anim calcmode="lin" valueType="num">
                                      <p:cBhvr>
                                        <p:cTn id="49" dur="1000" fill="hold"/>
                                        <p:tgtEl>
                                          <p:spTgt spid="7680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76805">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6805">
                                            <p:txEl>
                                              <p:pRg st="8" end="8"/>
                                            </p:txEl>
                                          </p:spTgt>
                                        </p:tgtEl>
                                        <p:attrNameLst>
                                          <p:attrName>style.visibility</p:attrName>
                                        </p:attrNameLst>
                                      </p:cBhvr>
                                      <p:to>
                                        <p:strVal val="visible"/>
                                      </p:to>
                                    </p:set>
                                    <p:animEffect transition="in" filter="fade">
                                      <p:cBhvr>
                                        <p:cTn id="53" dur="1000"/>
                                        <p:tgtEl>
                                          <p:spTgt spid="76805">
                                            <p:txEl>
                                              <p:pRg st="8" end="8"/>
                                            </p:txEl>
                                          </p:spTgt>
                                        </p:tgtEl>
                                      </p:cBhvr>
                                    </p:animEffect>
                                    <p:anim calcmode="lin" valueType="num">
                                      <p:cBhvr>
                                        <p:cTn id="54" dur="1000" fill="hold"/>
                                        <p:tgtEl>
                                          <p:spTgt spid="76805">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76805">
                                            <p:txEl>
                                              <p:pRg st="8" end="8"/>
                                            </p:txEl>
                                          </p:spTgt>
                                        </p:tgtEl>
                                        <p:attrNameLst>
                                          <p:attrName>ppt_y</p:attrName>
                                        </p:attrNameLst>
                                      </p:cBhvr>
                                      <p:tavLst>
                                        <p:tav tm="0">
                                          <p:val>
                                            <p:strVal val="#ppt_y+.1"/>
                                          </p:val>
                                        </p:tav>
                                        <p:tav tm="100000">
                                          <p:val>
                                            <p:strVal val="#ppt_y"/>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left)">
                                      <p:cBhvr>
                                        <p:cTn id="58" dur="1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6805">
                                            <p:txEl>
                                              <p:pRg st="9" end="9"/>
                                            </p:txEl>
                                          </p:spTgt>
                                        </p:tgtEl>
                                        <p:attrNameLst>
                                          <p:attrName>style.visibility</p:attrName>
                                        </p:attrNameLst>
                                      </p:cBhvr>
                                      <p:to>
                                        <p:strVal val="visible"/>
                                      </p:to>
                                    </p:set>
                                    <p:animEffect transition="in" filter="fade">
                                      <p:cBhvr>
                                        <p:cTn id="63" dur="1000"/>
                                        <p:tgtEl>
                                          <p:spTgt spid="76805">
                                            <p:txEl>
                                              <p:pRg st="9" end="9"/>
                                            </p:txEl>
                                          </p:spTgt>
                                        </p:tgtEl>
                                      </p:cBhvr>
                                    </p:animEffect>
                                    <p:anim calcmode="lin" valueType="num">
                                      <p:cBhvr>
                                        <p:cTn id="64" dur="1000" fill="hold"/>
                                        <p:tgtEl>
                                          <p:spTgt spid="76805">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7680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6805">
                                            <p:txEl>
                                              <p:pRg st="10" end="10"/>
                                            </p:txEl>
                                          </p:spTgt>
                                        </p:tgtEl>
                                        <p:attrNameLst>
                                          <p:attrName>style.visibility</p:attrName>
                                        </p:attrNameLst>
                                      </p:cBhvr>
                                      <p:to>
                                        <p:strVal val="visible"/>
                                      </p:to>
                                    </p:set>
                                    <p:animEffect transition="in" filter="fade">
                                      <p:cBhvr>
                                        <p:cTn id="70" dur="1000"/>
                                        <p:tgtEl>
                                          <p:spTgt spid="76805">
                                            <p:txEl>
                                              <p:pRg st="10" end="10"/>
                                            </p:txEl>
                                          </p:spTgt>
                                        </p:tgtEl>
                                      </p:cBhvr>
                                    </p:animEffect>
                                    <p:anim calcmode="lin" valueType="num">
                                      <p:cBhvr>
                                        <p:cTn id="71" dur="1000" fill="hold"/>
                                        <p:tgtEl>
                                          <p:spTgt spid="76805">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76805">
                                            <p:txEl>
                                              <p:pRg st="10" end="10"/>
                                            </p:txEl>
                                          </p:spTgt>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76805">
                                            <p:txEl>
                                              <p:pRg st="11" end="11"/>
                                            </p:txEl>
                                          </p:spTgt>
                                        </p:tgtEl>
                                        <p:attrNameLst>
                                          <p:attrName>style.visibility</p:attrName>
                                        </p:attrNameLst>
                                      </p:cBhvr>
                                      <p:to>
                                        <p:strVal val="visible"/>
                                      </p:to>
                                    </p:set>
                                    <p:animEffect transition="in" filter="fade">
                                      <p:cBhvr>
                                        <p:cTn id="75" dur="1000"/>
                                        <p:tgtEl>
                                          <p:spTgt spid="76805">
                                            <p:txEl>
                                              <p:pRg st="11" end="11"/>
                                            </p:txEl>
                                          </p:spTgt>
                                        </p:tgtEl>
                                      </p:cBhvr>
                                    </p:animEffect>
                                    <p:anim calcmode="lin" valueType="num">
                                      <p:cBhvr>
                                        <p:cTn id="76" dur="1000" fill="hold"/>
                                        <p:tgtEl>
                                          <p:spTgt spid="76805">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76805">
                                            <p:txEl>
                                              <p:pRg st="11" end="11"/>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76805">
                                            <p:txEl>
                                              <p:pRg st="12" end="12"/>
                                            </p:txEl>
                                          </p:spTgt>
                                        </p:tgtEl>
                                        <p:attrNameLst>
                                          <p:attrName>style.visibility</p:attrName>
                                        </p:attrNameLst>
                                      </p:cBhvr>
                                      <p:to>
                                        <p:strVal val="visible"/>
                                      </p:to>
                                    </p:set>
                                    <p:animEffect transition="in" filter="fade">
                                      <p:cBhvr>
                                        <p:cTn id="80" dur="1000"/>
                                        <p:tgtEl>
                                          <p:spTgt spid="76805">
                                            <p:txEl>
                                              <p:pRg st="12" end="12"/>
                                            </p:txEl>
                                          </p:spTgt>
                                        </p:tgtEl>
                                      </p:cBhvr>
                                    </p:animEffect>
                                    <p:anim calcmode="lin" valueType="num">
                                      <p:cBhvr>
                                        <p:cTn id="81" dur="1000" fill="hold"/>
                                        <p:tgtEl>
                                          <p:spTgt spid="76805">
                                            <p:txEl>
                                              <p:pRg st="12" end="12"/>
                                            </p:txEl>
                                          </p:spTgt>
                                        </p:tgtEl>
                                        <p:attrNameLst>
                                          <p:attrName>ppt_x</p:attrName>
                                        </p:attrNameLst>
                                      </p:cBhvr>
                                      <p:tavLst>
                                        <p:tav tm="0">
                                          <p:val>
                                            <p:strVal val="#ppt_x"/>
                                          </p:val>
                                        </p:tav>
                                        <p:tav tm="100000">
                                          <p:val>
                                            <p:strVal val="#ppt_x"/>
                                          </p:val>
                                        </p:tav>
                                      </p:tavLst>
                                    </p:anim>
                                    <p:anim calcmode="lin" valueType="num">
                                      <p:cBhvr>
                                        <p:cTn id="82" dur="1000" fill="hold"/>
                                        <p:tgtEl>
                                          <p:spTgt spid="76805">
                                            <p:txEl>
                                              <p:pRg st="12" end="12"/>
                                            </p:txEl>
                                          </p:spTgt>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76805">
                                            <p:txEl>
                                              <p:pRg st="13" end="13"/>
                                            </p:txEl>
                                          </p:spTgt>
                                        </p:tgtEl>
                                        <p:attrNameLst>
                                          <p:attrName>style.visibility</p:attrName>
                                        </p:attrNameLst>
                                      </p:cBhvr>
                                      <p:to>
                                        <p:strVal val="visible"/>
                                      </p:to>
                                    </p:set>
                                    <p:animEffect transition="in" filter="fade">
                                      <p:cBhvr>
                                        <p:cTn id="85" dur="1000"/>
                                        <p:tgtEl>
                                          <p:spTgt spid="76805">
                                            <p:txEl>
                                              <p:pRg st="13" end="13"/>
                                            </p:txEl>
                                          </p:spTgt>
                                        </p:tgtEl>
                                      </p:cBhvr>
                                    </p:animEffect>
                                    <p:anim calcmode="lin" valueType="num">
                                      <p:cBhvr>
                                        <p:cTn id="86" dur="1000" fill="hold"/>
                                        <p:tgtEl>
                                          <p:spTgt spid="76805">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76805">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9" presetClass="entr" presetSubtype="0" fill="hold"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dissolve">
                                      <p:cBhvr>
                                        <p:cTn id="91" dur="500"/>
                                        <p:tgtEl>
                                          <p:spTgt spid="3"/>
                                        </p:tgtEl>
                                      </p:cBhvr>
                                    </p:animEffect>
                                  </p:childTnLst>
                                </p:cTn>
                              </p:par>
                            </p:childTnLst>
                          </p:cTn>
                        </p:par>
                        <p:par>
                          <p:cTn id="92" fill="hold">
                            <p:stCondLst>
                              <p:cond delay="1500"/>
                            </p:stCondLst>
                            <p:childTnLst>
                              <p:par>
                                <p:cTn id="93" presetID="9" presetClass="entr" presetSubtype="0"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Effect transition="in" filter="dissolve">
                                      <p:cBhvr>
                                        <p:cTn id="95" dur="500"/>
                                        <p:tgtEl>
                                          <p:spTgt spid="4"/>
                                        </p:tgtEl>
                                      </p:cBhvr>
                                    </p:animEffect>
                                  </p:childTnLst>
                                </p:cTn>
                              </p:par>
                            </p:childTnLst>
                          </p:cTn>
                        </p:par>
                        <p:par>
                          <p:cTn id="96" fill="hold">
                            <p:stCondLst>
                              <p:cond delay="2000"/>
                            </p:stCondLst>
                            <p:childTnLst>
                              <p:par>
                                <p:cTn id="97" presetID="22" presetClass="entr" presetSubtype="1" fill="hold" grpId="0" nodeType="after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wipe(up)">
                                      <p:cBhvr>
                                        <p:cTn id="99" dur="500"/>
                                        <p:tgtEl>
                                          <p:spTgt spid="5"/>
                                        </p:tgtEl>
                                      </p:cBhvr>
                                    </p:animEffect>
                                  </p:childTnLst>
                                </p:cTn>
                              </p:par>
                            </p:childTnLst>
                          </p:cTn>
                        </p:par>
                        <p:par>
                          <p:cTn id="100" fill="hold">
                            <p:stCondLst>
                              <p:cond delay="2500"/>
                            </p:stCondLst>
                            <p:childTnLst>
                              <p:par>
                                <p:cTn id="101" presetID="22" presetClass="entr" presetSubtype="1" fill="hold" grpId="0" nodeType="after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wipe(up)">
                                      <p:cBhvr>
                                        <p:cTn id="103" dur="500"/>
                                        <p:tgtEl>
                                          <p:spTgt spid="13"/>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76805">
                                            <p:txEl>
                                              <p:pRg st="14" end="14"/>
                                            </p:txEl>
                                          </p:spTgt>
                                        </p:tgtEl>
                                        <p:attrNameLst>
                                          <p:attrName>style.visibility</p:attrName>
                                        </p:attrNameLst>
                                      </p:cBhvr>
                                      <p:to>
                                        <p:strVal val="visible"/>
                                      </p:to>
                                    </p:set>
                                    <p:animEffect transition="in" filter="fade">
                                      <p:cBhvr>
                                        <p:cTn id="108" dur="1000"/>
                                        <p:tgtEl>
                                          <p:spTgt spid="76805">
                                            <p:txEl>
                                              <p:pRg st="14" end="14"/>
                                            </p:txEl>
                                          </p:spTgt>
                                        </p:tgtEl>
                                      </p:cBhvr>
                                    </p:animEffect>
                                    <p:anim calcmode="lin" valueType="num">
                                      <p:cBhvr>
                                        <p:cTn id="109" dur="1000" fill="hold"/>
                                        <p:tgtEl>
                                          <p:spTgt spid="76805">
                                            <p:txEl>
                                              <p:pRg st="14" end="14"/>
                                            </p:txEl>
                                          </p:spTgt>
                                        </p:tgtEl>
                                        <p:attrNameLst>
                                          <p:attrName>ppt_x</p:attrName>
                                        </p:attrNameLst>
                                      </p:cBhvr>
                                      <p:tavLst>
                                        <p:tav tm="0">
                                          <p:val>
                                            <p:strVal val="#ppt_x"/>
                                          </p:val>
                                        </p:tav>
                                        <p:tav tm="100000">
                                          <p:val>
                                            <p:strVal val="#ppt_x"/>
                                          </p:val>
                                        </p:tav>
                                      </p:tavLst>
                                    </p:anim>
                                    <p:anim calcmode="lin" valueType="num">
                                      <p:cBhvr>
                                        <p:cTn id="110" dur="1000" fill="hold"/>
                                        <p:tgtEl>
                                          <p:spTgt spid="76805">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uiExpand="1" build="p" autoUpdateAnimBg="0"/>
      <p:bldP spid="5" grpId="0" animBg="1"/>
      <p:bldP spid="1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857250"/>
          </a:xfrm>
        </p:spPr>
        <p:txBody>
          <a:bodyPr/>
          <a:lstStyle/>
          <a:p>
            <a:r>
              <a:rPr lang="en-US" dirty="0"/>
              <a:t>Update/Delete Commands</a:t>
            </a:r>
          </a:p>
        </p:txBody>
      </p:sp>
      <p:sp>
        <p:nvSpPr>
          <p:cNvPr id="13315" name="Content Placeholder 2"/>
          <p:cNvSpPr>
            <a:spLocks noGrp="1"/>
          </p:cNvSpPr>
          <p:nvPr>
            <p:ph idx="1"/>
          </p:nvPr>
        </p:nvSpPr>
        <p:spPr>
          <a:xfrm>
            <a:off x="609600" y="1417638"/>
            <a:ext cx="7924800" cy="4572000"/>
          </a:xfrm>
        </p:spPr>
        <p:txBody>
          <a:bodyPr>
            <a:normAutofit lnSpcReduction="10000"/>
          </a:bodyPr>
          <a:lstStyle/>
          <a:p>
            <a:pPr>
              <a:spcAft>
                <a:spcPts val="600"/>
              </a:spcAft>
            </a:pPr>
            <a:r>
              <a:rPr lang="en-US" dirty="0">
                <a:latin typeface="Calibri" pitchFamily="34" charset="0"/>
              </a:rPr>
              <a:t>Modify the rating value of the row currently pointed to by cursor </a:t>
            </a:r>
            <a:r>
              <a:rPr lang="en-US" b="1" i="1" dirty="0" err="1">
                <a:latin typeface="Calibri" pitchFamily="34" charset="0"/>
              </a:rPr>
              <a:t>sinfo</a:t>
            </a:r>
            <a:endParaRPr lang="en-US" b="1" i="1" dirty="0">
              <a:latin typeface="Calibri" pitchFamily="34" charset="0"/>
            </a:endParaRPr>
          </a:p>
          <a:p>
            <a:pPr lvl="1">
              <a:lnSpc>
                <a:spcPts val="2500"/>
              </a:lnSpc>
              <a:buFont typeface="Wingdings" pitchFamily="2" charset="2"/>
              <a:buNone/>
            </a:pPr>
            <a:r>
              <a:rPr lang="en-US" dirty="0">
                <a:latin typeface="Calibri" pitchFamily="34" charset="0"/>
              </a:rPr>
              <a:t>	</a:t>
            </a:r>
            <a:r>
              <a:rPr lang="en-US" dirty="0">
                <a:solidFill>
                  <a:srgbClr val="2042EE"/>
                </a:solidFill>
                <a:latin typeface="Calibri" pitchFamily="34" charset="0"/>
              </a:rPr>
              <a:t>UPDATE   Sailors S</a:t>
            </a:r>
          </a:p>
          <a:p>
            <a:pPr lvl="1">
              <a:lnSpc>
                <a:spcPts val="2500"/>
              </a:lnSpc>
              <a:buFont typeface="Wingdings" pitchFamily="2" charset="2"/>
              <a:buNone/>
            </a:pPr>
            <a:r>
              <a:rPr lang="en-US" dirty="0">
                <a:solidFill>
                  <a:srgbClr val="2042EE"/>
                </a:solidFill>
                <a:latin typeface="Calibri" pitchFamily="34" charset="0"/>
              </a:rPr>
              <a:t>	SET	    </a:t>
            </a:r>
            <a:r>
              <a:rPr lang="en-US" dirty="0" err="1">
                <a:solidFill>
                  <a:srgbClr val="2042EE"/>
                </a:solidFill>
                <a:latin typeface="Calibri" pitchFamily="34" charset="0"/>
              </a:rPr>
              <a:t>S.rating</a:t>
            </a:r>
            <a:r>
              <a:rPr lang="en-US" dirty="0">
                <a:solidFill>
                  <a:srgbClr val="2042EE"/>
                </a:solidFill>
                <a:latin typeface="Calibri" pitchFamily="34" charset="0"/>
              </a:rPr>
              <a:t> = </a:t>
            </a:r>
            <a:r>
              <a:rPr lang="en-US" dirty="0" err="1">
                <a:solidFill>
                  <a:srgbClr val="2042EE"/>
                </a:solidFill>
                <a:latin typeface="Calibri" pitchFamily="34" charset="0"/>
              </a:rPr>
              <a:t>S.rating</a:t>
            </a:r>
            <a:r>
              <a:rPr lang="en-US" dirty="0">
                <a:solidFill>
                  <a:srgbClr val="2042EE"/>
                </a:solidFill>
                <a:latin typeface="Calibri" pitchFamily="34" charset="0"/>
              </a:rPr>
              <a:t> + 1</a:t>
            </a:r>
          </a:p>
          <a:p>
            <a:pPr lvl="1">
              <a:lnSpc>
                <a:spcPts val="2500"/>
              </a:lnSpc>
              <a:spcAft>
                <a:spcPts val="2400"/>
              </a:spcAft>
              <a:buFont typeface="Wingdings" pitchFamily="2" charset="2"/>
              <a:buNone/>
            </a:pPr>
            <a:r>
              <a:rPr lang="en-US" dirty="0">
                <a:solidFill>
                  <a:srgbClr val="2042EE"/>
                </a:solidFill>
                <a:latin typeface="Calibri" pitchFamily="34" charset="0"/>
              </a:rPr>
              <a:t>	WHERE	    </a:t>
            </a:r>
            <a:r>
              <a:rPr lang="en-US" dirty="0">
                <a:solidFill>
                  <a:srgbClr val="00B050"/>
                </a:solidFill>
                <a:latin typeface="Calibri" pitchFamily="34" charset="0"/>
              </a:rPr>
              <a:t>CURRENT of </a:t>
            </a:r>
            <a:r>
              <a:rPr lang="en-US" dirty="0" err="1">
                <a:solidFill>
                  <a:srgbClr val="00B050"/>
                </a:solidFill>
                <a:latin typeface="Calibri" pitchFamily="34" charset="0"/>
              </a:rPr>
              <a:t>sinfo</a:t>
            </a:r>
            <a:r>
              <a:rPr lang="en-US" dirty="0">
                <a:solidFill>
                  <a:srgbClr val="2042EE"/>
                </a:solidFill>
                <a:latin typeface="Calibri" pitchFamily="34" charset="0"/>
              </a:rPr>
              <a:t>;</a:t>
            </a:r>
          </a:p>
          <a:p>
            <a:pPr>
              <a:spcAft>
                <a:spcPts val="600"/>
              </a:spcAft>
            </a:pPr>
            <a:r>
              <a:rPr lang="en-US" dirty="0">
                <a:latin typeface="Calibri" pitchFamily="34" charset="0"/>
              </a:rPr>
              <a:t>Delete the row currently pointed to by cursor </a:t>
            </a:r>
            <a:r>
              <a:rPr lang="en-US" b="1" i="1" dirty="0" err="1">
                <a:latin typeface="Calibri" pitchFamily="34" charset="0"/>
              </a:rPr>
              <a:t>sinfo</a:t>
            </a:r>
            <a:endParaRPr lang="en-US" b="1" i="1" dirty="0">
              <a:latin typeface="Calibri" pitchFamily="34" charset="0"/>
            </a:endParaRPr>
          </a:p>
          <a:p>
            <a:pPr>
              <a:lnSpc>
                <a:spcPts val="2500"/>
              </a:lnSpc>
              <a:buFont typeface="Wingdings" pitchFamily="2" charset="2"/>
              <a:buNone/>
            </a:pPr>
            <a:r>
              <a:rPr lang="en-US" sz="2400" dirty="0">
                <a:latin typeface="Calibri" pitchFamily="34" charset="0"/>
              </a:rPr>
              <a:t>	      </a:t>
            </a:r>
            <a:r>
              <a:rPr lang="en-US" sz="2800" dirty="0">
                <a:solidFill>
                  <a:srgbClr val="2042EE"/>
                </a:solidFill>
                <a:latin typeface="Calibri" pitchFamily="34" charset="0"/>
              </a:rPr>
              <a:t>DELETE Sailors S</a:t>
            </a:r>
          </a:p>
          <a:p>
            <a:pPr>
              <a:lnSpc>
                <a:spcPts val="2500"/>
              </a:lnSpc>
              <a:buFont typeface="Wingdings" pitchFamily="2" charset="2"/>
              <a:buNone/>
            </a:pPr>
            <a:r>
              <a:rPr lang="en-US" sz="2800" dirty="0">
                <a:solidFill>
                  <a:srgbClr val="2042EE"/>
                </a:solidFill>
                <a:latin typeface="Calibri" pitchFamily="34" charset="0"/>
              </a:rPr>
              <a:t>	     FROM   </a:t>
            </a:r>
            <a:r>
              <a:rPr lang="en-US" sz="2800" dirty="0">
                <a:solidFill>
                  <a:srgbClr val="00B050"/>
                </a:solidFill>
                <a:latin typeface="Calibri" pitchFamily="34" charset="0"/>
              </a:rPr>
              <a:t>CURRENT of </a:t>
            </a:r>
            <a:r>
              <a:rPr lang="en-US" sz="2800" dirty="0" err="1">
                <a:solidFill>
                  <a:srgbClr val="00B050"/>
                </a:solidFill>
                <a:latin typeface="Calibri" pitchFamily="34" charset="0"/>
              </a:rPr>
              <a:t>sinfo</a:t>
            </a:r>
            <a:r>
              <a:rPr lang="en-US" sz="2800" dirty="0">
                <a:solidFill>
                  <a:srgbClr val="2042EE"/>
                </a:solidFill>
                <a:latin typeface="Calibri" pitchFamily="34" charset="0"/>
              </a:rPr>
              <a:t>;</a:t>
            </a:r>
            <a:r>
              <a:rPr lang="en-US" dirty="0">
                <a:latin typeface="Calibri"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978216146"/>
              </p:ext>
            </p:extLst>
          </p:nvPr>
        </p:nvGraphicFramePr>
        <p:xfrm>
          <a:off x="6720840" y="2408238"/>
          <a:ext cx="1752600" cy="1249682"/>
        </p:xfrm>
        <a:graphic>
          <a:graphicData uri="http://schemas.openxmlformats.org/drawingml/2006/table">
            <a:tbl>
              <a:tblPr firstRow="1" bandRow="1">
                <a:tableStyleId>{5C22544A-7EE6-4342-B048-85BDC9FD1C3A}</a:tableStyleId>
              </a:tblPr>
              <a:tblGrid>
                <a:gridCol w="2921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292100">
                  <a:extLst>
                    <a:ext uri="{9D8B030D-6E8A-4147-A177-3AD203B41FA5}">
                      <a16:colId xmlns:a16="http://schemas.microsoft.com/office/drawing/2014/main" val="20005"/>
                    </a:ext>
                  </a:extLst>
                </a:gridCol>
              </a:tblGrid>
              <a:tr h="178526">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0"/>
                  </a:ext>
                </a:extLst>
              </a:tr>
              <a:tr h="178526">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1"/>
                  </a:ext>
                </a:extLst>
              </a:tr>
              <a:tr h="178526">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2"/>
                  </a:ext>
                </a:extLst>
              </a:tr>
              <a:tr h="178526">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3"/>
                  </a:ext>
                </a:extLst>
              </a:tr>
              <a:tr h="178526">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4"/>
                  </a:ext>
                </a:extLst>
              </a:tr>
              <a:tr h="178526">
                <a:tc>
                  <a:txBody>
                    <a:bodyPr/>
                    <a:lstStyle/>
                    <a:p>
                      <a:endParaRPr lang="zh-TW" altLang="en-US" sz="300"/>
                    </a:p>
                  </a:txBody>
                  <a:tcPr/>
                </a:tc>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extLst>
                  <a:ext uri="{0D108BD9-81ED-4DB2-BD59-A6C34878D82A}">
                    <a16:rowId xmlns:a16="http://schemas.microsoft.com/office/drawing/2014/main" val="10005"/>
                  </a:ext>
                </a:extLst>
              </a:tr>
              <a:tr h="178526">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extLst>
                  <a:ext uri="{0D108BD9-81ED-4DB2-BD59-A6C34878D82A}">
                    <a16:rowId xmlns:a16="http://schemas.microsoft.com/office/drawing/2014/main" val="10006"/>
                  </a:ext>
                </a:extLst>
              </a:tr>
            </a:tbl>
          </a:graphicData>
        </a:graphic>
      </p:graphicFrame>
      <p:grpSp>
        <p:nvGrpSpPr>
          <p:cNvPr id="8" name="Group 7"/>
          <p:cNvGrpSpPr/>
          <p:nvPr/>
        </p:nvGrpSpPr>
        <p:grpSpPr>
          <a:xfrm>
            <a:off x="6339840" y="2514920"/>
            <a:ext cx="2194560" cy="658368"/>
            <a:chOff x="6400800" y="2743200"/>
            <a:chExt cx="2194560" cy="658368"/>
          </a:xfrm>
        </p:grpSpPr>
        <p:sp>
          <p:nvSpPr>
            <p:cNvPr id="5" name="Rounded Rectangle 4"/>
            <p:cNvSpPr/>
            <p:nvPr/>
          </p:nvSpPr>
          <p:spPr>
            <a:xfrm>
              <a:off x="6629400" y="3124200"/>
              <a:ext cx="1965960" cy="277368"/>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Isosceles Triangle 5"/>
            <p:cNvSpPr/>
            <p:nvPr/>
          </p:nvSpPr>
          <p:spPr>
            <a:xfrm rot="5400000">
              <a:off x="6518148" y="3083052"/>
              <a:ext cx="149352" cy="384048"/>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Oval Callout 6"/>
            <p:cNvSpPr/>
            <p:nvPr/>
          </p:nvSpPr>
          <p:spPr>
            <a:xfrm>
              <a:off x="7696200" y="2743200"/>
              <a:ext cx="609600" cy="384048"/>
            </a:xfrm>
            <a:prstGeom prst="wedgeEllipseCallout">
              <a:avLst>
                <a:gd name="adj1" fmla="val -29833"/>
                <a:gd name="adj2" fmla="val 86310"/>
              </a:avLst>
            </a:prstGeom>
            <a:solidFill>
              <a:schemeClr val="accent6">
                <a:lumMod val="75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grpSp>
      <p:graphicFrame>
        <p:nvGraphicFramePr>
          <p:cNvPr id="9" name="Table 8"/>
          <p:cNvGraphicFramePr>
            <a:graphicFrameLocks noGrp="1"/>
          </p:cNvGraphicFramePr>
          <p:nvPr>
            <p:extLst>
              <p:ext uri="{D42A27DB-BD31-4B8C-83A1-F6EECF244321}">
                <p14:modId xmlns:p14="http://schemas.microsoft.com/office/powerpoint/2010/main" val="2714089200"/>
              </p:ext>
            </p:extLst>
          </p:nvPr>
        </p:nvGraphicFramePr>
        <p:xfrm>
          <a:off x="6096000" y="4770438"/>
          <a:ext cx="1752600" cy="1249682"/>
        </p:xfrm>
        <a:graphic>
          <a:graphicData uri="http://schemas.openxmlformats.org/drawingml/2006/table">
            <a:tbl>
              <a:tblPr firstRow="1" bandRow="1">
                <a:tableStyleId>{5C22544A-7EE6-4342-B048-85BDC9FD1C3A}</a:tableStyleId>
              </a:tblPr>
              <a:tblGrid>
                <a:gridCol w="292100">
                  <a:extLst>
                    <a:ext uri="{9D8B030D-6E8A-4147-A177-3AD203B41FA5}">
                      <a16:colId xmlns:a16="http://schemas.microsoft.com/office/drawing/2014/main" val="20000"/>
                    </a:ext>
                  </a:extLst>
                </a:gridCol>
                <a:gridCol w="292100">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292100">
                  <a:extLst>
                    <a:ext uri="{9D8B030D-6E8A-4147-A177-3AD203B41FA5}">
                      <a16:colId xmlns:a16="http://schemas.microsoft.com/office/drawing/2014/main" val="20005"/>
                    </a:ext>
                  </a:extLst>
                </a:gridCol>
              </a:tblGrid>
              <a:tr h="178526">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0"/>
                  </a:ext>
                </a:extLst>
              </a:tr>
              <a:tr h="178526">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1"/>
                  </a:ext>
                </a:extLst>
              </a:tr>
              <a:tr h="178526">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2"/>
                  </a:ext>
                </a:extLst>
              </a:tr>
              <a:tr h="178526">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3"/>
                  </a:ext>
                </a:extLst>
              </a:tr>
              <a:tr h="178526">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tc>
                  <a:txBody>
                    <a:bodyPr/>
                    <a:lstStyle/>
                    <a:p>
                      <a:endParaRPr lang="zh-TW" altLang="en-US" sz="300"/>
                    </a:p>
                  </a:txBody>
                  <a:tcPr/>
                </a:tc>
                <a:extLst>
                  <a:ext uri="{0D108BD9-81ED-4DB2-BD59-A6C34878D82A}">
                    <a16:rowId xmlns:a16="http://schemas.microsoft.com/office/drawing/2014/main" val="10004"/>
                  </a:ext>
                </a:extLst>
              </a:tr>
              <a:tr h="178526">
                <a:tc>
                  <a:txBody>
                    <a:bodyPr/>
                    <a:lstStyle/>
                    <a:p>
                      <a:endParaRPr lang="zh-TW" altLang="en-US" sz="300"/>
                    </a:p>
                  </a:txBody>
                  <a:tcPr/>
                </a:tc>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a:p>
                  </a:txBody>
                  <a:tcPr/>
                </a:tc>
                <a:extLst>
                  <a:ext uri="{0D108BD9-81ED-4DB2-BD59-A6C34878D82A}">
                    <a16:rowId xmlns:a16="http://schemas.microsoft.com/office/drawing/2014/main" val="10005"/>
                  </a:ext>
                </a:extLst>
              </a:tr>
              <a:tr h="178526">
                <a:tc>
                  <a:txBody>
                    <a:bodyPr/>
                    <a:lstStyle/>
                    <a:p>
                      <a:endParaRPr lang="zh-TW" altLang="en-US" sz="300"/>
                    </a:p>
                  </a:txBody>
                  <a:tcPr/>
                </a:tc>
                <a:tc>
                  <a:txBody>
                    <a:bodyPr/>
                    <a:lstStyle/>
                    <a:p>
                      <a:endParaRPr lang="zh-TW" altLang="en-US" sz="300"/>
                    </a:p>
                  </a:txBody>
                  <a:tcPr/>
                </a:tc>
                <a:tc>
                  <a:txBody>
                    <a:bodyPr/>
                    <a:lstStyle/>
                    <a:p>
                      <a:endParaRPr lang="zh-TW" altLang="en-US" sz="300"/>
                    </a:p>
                  </a:txBody>
                  <a:tcPr/>
                </a:tc>
                <a:tc>
                  <a:txBody>
                    <a:bodyPr/>
                    <a:lstStyle/>
                    <a:p>
                      <a:endParaRPr lang="zh-TW" altLang="en-US" sz="300" dirty="0"/>
                    </a:p>
                  </a:txBody>
                  <a:tcPr/>
                </a:tc>
                <a:tc>
                  <a:txBody>
                    <a:bodyPr/>
                    <a:lstStyle/>
                    <a:p>
                      <a:endParaRPr lang="zh-TW" altLang="en-US" sz="300" dirty="0"/>
                    </a:p>
                  </a:txBody>
                  <a:tcPr/>
                </a:tc>
                <a:tc>
                  <a:txBody>
                    <a:bodyPr/>
                    <a:lstStyle/>
                    <a:p>
                      <a:endParaRPr lang="zh-TW" altLang="en-US" sz="300" dirty="0"/>
                    </a:p>
                  </a:txBody>
                  <a:tcPr/>
                </a:tc>
                <a:extLst>
                  <a:ext uri="{0D108BD9-81ED-4DB2-BD59-A6C34878D82A}">
                    <a16:rowId xmlns:a16="http://schemas.microsoft.com/office/drawing/2014/main" val="10006"/>
                  </a:ext>
                </a:extLst>
              </a:tr>
            </a:tbl>
          </a:graphicData>
        </a:graphic>
      </p:graphicFrame>
      <p:sp>
        <p:nvSpPr>
          <p:cNvPr id="11" name="Rounded Rectangle 10"/>
          <p:cNvSpPr/>
          <p:nvPr/>
        </p:nvSpPr>
        <p:spPr>
          <a:xfrm>
            <a:off x="5943600" y="5258120"/>
            <a:ext cx="1965960" cy="277368"/>
          </a:xfrm>
          <a:prstGeom prst="roundRect">
            <a:avLst/>
          </a:prstGeom>
          <a:noFill/>
          <a:ln w="127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a:t>
            </a:r>
            <a:endParaRPr lang="zh-TW" altLang="en-US" dirty="0"/>
          </a:p>
        </p:txBody>
      </p:sp>
      <p:sp>
        <p:nvSpPr>
          <p:cNvPr id="12" name="Isosceles Triangle 11"/>
          <p:cNvSpPr/>
          <p:nvPr/>
        </p:nvSpPr>
        <p:spPr>
          <a:xfrm rot="5400000">
            <a:off x="5832348" y="5216972"/>
            <a:ext cx="149352" cy="384048"/>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7" name="Picture 3" descr="C:\Users\hkpuadmin\AppData\Local\Microsoft\Windows\Temporary Internet Files\Content.IE5\UM25ZDFB\MC900431636[1].png"/>
          <p:cNvPicPr>
            <a:picLocks noChangeAspect="1" noChangeArrowheads="1"/>
          </p:cNvPicPr>
          <p:nvPr/>
        </p:nvPicPr>
        <p:blipFill>
          <a:blip r:embed="rId3" cstate="print"/>
          <a:srcRect/>
          <a:stretch>
            <a:fillRect/>
          </a:stretch>
        </p:blipFill>
        <p:spPr bwMode="auto">
          <a:xfrm>
            <a:off x="8020050" y="5667695"/>
            <a:ext cx="857250" cy="857250"/>
          </a:xfrm>
          <a:prstGeom prst="rect">
            <a:avLst/>
          </a:prstGeom>
          <a:noFill/>
        </p:spPr>
      </p:pic>
      <p:sp>
        <p:nvSpPr>
          <p:cNvPr id="16" name="Bent Arrow 15"/>
          <p:cNvSpPr/>
          <p:nvPr/>
        </p:nvSpPr>
        <p:spPr>
          <a:xfrm rot="5400000">
            <a:off x="7973008" y="5291396"/>
            <a:ext cx="497632" cy="594050"/>
          </a:xfrm>
          <a:prstGeom prst="bentArrow">
            <a:avLst/>
          </a:prstGeom>
          <a:solidFill>
            <a:schemeClr val="accent6">
              <a:lumMod val="75000"/>
            </a:schemeClr>
          </a:solidFill>
          <a:ln w="952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Rectangle 1">
            <a:extLst>
              <a:ext uri="{FF2B5EF4-FFF2-40B4-BE49-F238E27FC236}">
                <a16:creationId xmlns:a16="http://schemas.microsoft.com/office/drawing/2014/main" id="{2DD2AEC0-5A97-4B3C-9042-0C0136BA17AA}"/>
              </a:ext>
            </a:extLst>
          </p:cNvPr>
          <p:cNvSpPr/>
          <p:nvPr/>
        </p:nvSpPr>
        <p:spPr>
          <a:xfrm>
            <a:off x="2086187" y="5917765"/>
            <a:ext cx="4072467" cy="646331"/>
          </a:xfrm>
          <a:prstGeom prst="rect">
            <a:avLst/>
          </a:prstGeom>
        </p:spPr>
        <p:txBody>
          <a:bodyPr wrap="square">
            <a:spAutoFit/>
          </a:bodyPr>
          <a:lstStyle/>
          <a:p>
            <a:r>
              <a:rPr lang="en-US" dirty="0"/>
              <a:t>After </a:t>
            </a:r>
            <a:r>
              <a:rPr lang="en-US" b="1" dirty="0"/>
              <a:t>delete</a:t>
            </a:r>
            <a:r>
              <a:rPr lang="en-US" dirty="0"/>
              <a:t>, the </a:t>
            </a:r>
            <a:r>
              <a:rPr lang="en-US" b="1" dirty="0"/>
              <a:t>cursor</a:t>
            </a:r>
            <a:r>
              <a:rPr lang="en-US" dirty="0"/>
              <a:t> is positioned before the next row of its result table.</a:t>
            </a:r>
          </a:p>
        </p:txBody>
      </p:sp>
      <p:sp>
        <p:nvSpPr>
          <p:cNvPr id="17" name="Isosceles Triangle 16">
            <a:extLst>
              <a:ext uri="{FF2B5EF4-FFF2-40B4-BE49-F238E27FC236}">
                <a16:creationId xmlns:a16="http://schemas.microsoft.com/office/drawing/2014/main" id="{AC0BC856-3987-4B3C-A40F-11E8A4899096}"/>
              </a:ext>
            </a:extLst>
          </p:cNvPr>
          <p:cNvSpPr/>
          <p:nvPr/>
        </p:nvSpPr>
        <p:spPr>
          <a:xfrm rot="5400000">
            <a:off x="5832348" y="5015804"/>
            <a:ext cx="149352" cy="384048"/>
          </a:xfrm>
          <a:prstGeom prst="triangl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7901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anim calcmode="lin" valueType="num">
                                      <p:cBhvr>
                                        <p:cTn id="1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anim calcmode="lin" valueType="num">
                                      <p:cBhvr>
                                        <p:cTn id="2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9"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childTnLst>
                          </p:cTn>
                        </p:par>
                        <p:par>
                          <p:cTn id="29" fill="hold">
                            <p:stCondLst>
                              <p:cond delay="1500"/>
                            </p:stCondLst>
                            <p:childTnLst>
                              <p:par>
                                <p:cTn id="30" presetID="9"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Effect transition="in" filter="fade">
                                      <p:cBhvr>
                                        <p:cTn id="37" dur="1000"/>
                                        <p:tgtEl>
                                          <p:spTgt spid="13315">
                                            <p:txEl>
                                              <p:pRg st="4" end="4"/>
                                            </p:txEl>
                                          </p:spTgt>
                                        </p:tgtEl>
                                      </p:cBhvr>
                                    </p:animEffect>
                                    <p:anim calcmode="lin" valueType="num">
                                      <p:cBhvr>
                                        <p:cTn id="38"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3315">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315">
                                            <p:txEl>
                                              <p:pRg st="6" end="6"/>
                                            </p:txEl>
                                          </p:spTgt>
                                        </p:tgtEl>
                                        <p:attrNameLst>
                                          <p:attrName>style.visibility</p:attrName>
                                        </p:attrNameLst>
                                      </p:cBhvr>
                                      <p:to>
                                        <p:strVal val="visible"/>
                                      </p:to>
                                    </p:set>
                                    <p:animEffect transition="in" filter="fade">
                                      <p:cBhvr>
                                        <p:cTn id="47" dur="1000"/>
                                        <p:tgtEl>
                                          <p:spTgt spid="13315">
                                            <p:txEl>
                                              <p:pRg st="6" end="6"/>
                                            </p:txEl>
                                          </p:spTgt>
                                        </p:tgtEl>
                                      </p:cBhvr>
                                    </p:animEffect>
                                    <p:anim calcmode="lin" valueType="num">
                                      <p:cBhvr>
                                        <p:cTn id="48"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9"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500"/>
                                        <p:tgtEl>
                                          <p:spTgt spid="9"/>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58" fill="hold">
                            <p:stCondLst>
                              <p:cond delay="2000"/>
                            </p:stCondLst>
                            <p:childTnLst>
                              <p:par>
                                <p:cTn id="59" presetID="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par>
                          <p:cTn id="61" fill="hold">
                            <p:stCondLst>
                              <p:cond delay="2000"/>
                            </p:stCondLst>
                            <p:childTnLst>
                              <p:par>
                                <p:cTn id="62" presetID="9" presetClass="entr" presetSubtype="0" fill="hold" nodeType="afterEffect">
                                  <p:stCondLst>
                                    <p:cond delay="0"/>
                                  </p:stCondLst>
                                  <p:childTnLst>
                                    <p:set>
                                      <p:cBhvr>
                                        <p:cTn id="63" dur="1" fill="hold">
                                          <p:stCondLst>
                                            <p:cond delay="0"/>
                                          </p:stCondLst>
                                        </p:cTn>
                                        <p:tgtEl>
                                          <p:spTgt spid="1027"/>
                                        </p:tgtEl>
                                        <p:attrNameLst>
                                          <p:attrName>style.visibility</p:attrName>
                                        </p:attrNameLst>
                                      </p:cBhvr>
                                      <p:to>
                                        <p:strVal val="visible"/>
                                      </p:to>
                                    </p:set>
                                    <p:animEffect transition="in" filter="dissolve">
                                      <p:cBhvr>
                                        <p:cTn id="64" dur="500"/>
                                        <p:tgtEl>
                                          <p:spTgt spid="1027"/>
                                        </p:tgtEl>
                                      </p:cBhvr>
                                    </p:animEffect>
                                  </p:childTnLst>
                                </p:cTn>
                              </p:par>
                            </p:childTnLst>
                          </p:cTn>
                        </p:par>
                        <p:par>
                          <p:cTn id="65" fill="hold">
                            <p:stCondLst>
                              <p:cond delay="25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childTnLst>
                          </p:cTn>
                        </p:par>
                        <p:par>
                          <p:cTn id="69" fill="hold">
                            <p:stCondLst>
                              <p:cond delay="3000"/>
                            </p:stCondLst>
                            <p:childTnLst>
                              <p:par>
                                <p:cTn id="70" presetID="9" presetClass="entr" presetSubtype="0" fill="hold" grpId="0"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dissolve">
                                      <p:cBhvr>
                                        <p:cTn id="72" dur="500"/>
                                        <p:tgtEl>
                                          <p:spTgt spid="2"/>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2"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Magnetic Disk 23"/>
          <p:cNvSpPr/>
          <p:nvPr/>
        </p:nvSpPr>
        <p:spPr bwMode="auto">
          <a:xfrm>
            <a:off x="684590" y="3396021"/>
            <a:ext cx="1657350" cy="2459315"/>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t" anchorCtr="1"/>
          <a:lstStyle/>
          <a:p>
            <a:pPr algn="ctr" eaLnBrk="0" hangingPunct="0">
              <a:defRPr/>
            </a:pPr>
            <a:endParaRPr lang="en-US" sz="2000" dirty="0">
              <a:latin typeface="Calibri" pitchFamily="34" charset="0"/>
              <a:cs typeface="+mn-cs"/>
            </a:endParaRPr>
          </a:p>
        </p:txBody>
      </p:sp>
      <p:sp>
        <p:nvSpPr>
          <p:cNvPr id="2" name="Rectangle 1"/>
          <p:cNvSpPr/>
          <p:nvPr/>
        </p:nvSpPr>
        <p:spPr>
          <a:xfrm>
            <a:off x="2894390" y="2992103"/>
            <a:ext cx="1447800" cy="1320620"/>
          </a:xfrm>
          <a:prstGeom prst="rect">
            <a:avLst/>
          </a:prstGeom>
          <a:solidFill>
            <a:schemeClr val="accent3">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342900" y="37936"/>
            <a:ext cx="8458200" cy="1104900"/>
          </a:xfrm>
        </p:spPr>
        <p:txBody>
          <a:bodyPr>
            <a:normAutofit fontScale="90000"/>
          </a:bodyPr>
          <a:lstStyle/>
          <a:p>
            <a:r>
              <a:rPr lang="en-US"/>
              <a:t>Protecting Against Concurrent Updates</a:t>
            </a:r>
          </a:p>
        </p:txBody>
      </p:sp>
      <p:sp>
        <p:nvSpPr>
          <p:cNvPr id="14340" name="Rectangle 3"/>
          <p:cNvSpPr>
            <a:spLocks noChangeArrowheads="1"/>
          </p:cNvSpPr>
          <p:nvPr/>
        </p:nvSpPr>
        <p:spPr bwMode="auto">
          <a:xfrm>
            <a:off x="685800" y="1066800"/>
            <a:ext cx="8687312"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r>
              <a:rPr lang="en-US" sz="2000" dirty="0">
                <a:latin typeface="Arial Unicode MS" pitchFamily="34" charset="-128"/>
              </a:rPr>
              <a:t>EXEC SQL DECLARE </a:t>
            </a:r>
            <a:r>
              <a:rPr lang="en-US" sz="2000" b="1" dirty="0" err="1">
                <a:latin typeface="Arial Unicode MS" pitchFamily="34" charset="-128"/>
              </a:rPr>
              <a:t>sinfo</a:t>
            </a:r>
            <a:r>
              <a:rPr lang="en-US" sz="2000" dirty="0">
                <a:latin typeface="Arial Unicode MS" pitchFamily="34" charset="-128"/>
              </a:rPr>
              <a:t> </a:t>
            </a:r>
            <a:r>
              <a:rPr lang="en-US" sz="2000" dirty="0">
                <a:solidFill>
                  <a:srgbClr val="2042EE"/>
                </a:solidFill>
                <a:latin typeface="Arial Unicode MS" pitchFamily="34" charset="-128"/>
              </a:rPr>
              <a:t>INSENSITIVE</a:t>
            </a:r>
            <a:r>
              <a:rPr lang="en-US" sz="2000" dirty="0">
                <a:latin typeface="Arial Unicode MS" pitchFamily="34" charset="-128"/>
              </a:rPr>
              <a:t> CURSOR FOR</a:t>
            </a:r>
          </a:p>
          <a:p>
            <a:pPr eaLnBrk="0" hangingPunct="0"/>
            <a:r>
              <a:rPr lang="en-US" sz="2000" dirty="0">
                <a:latin typeface="Arial Unicode MS" pitchFamily="34" charset="-128"/>
              </a:rPr>
              <a:t>	SELECT</a:t>
            </a:r>
            <a:r>
              <a:rPr lang="en-US" dirty="0">
                <a:latin typeface="Arial Unicode MS" pitchFamily="34" charset="-128"/>
              </a:rPr>
              <a:t>  </a:t>
            </a:r>
            <a:r>
              <a:rPr lang="en-US" dirty="0" err="1">
                <a:latin typeface="Arial Unicode MS" pitchFamily="34" charset="-128"/>
              </a:rPr>
              <a:t>S.sname</a:t>
            </a:r>
            <a:r>
              <a:rPr lang="en-US" dirty="0">
                <a:latin typeface="Arial Unicode MS" pitchFamily="34" charset="-128"/>
              </a:rPr>
              <a:t>    </a:t>
            </a:r>
            <a:r>
              <a:rPr lang="en-US" dirty="0">
                <a:solidFill>
                  <a:srgbClr val="FF0000"/>
                </a:solidFill>
                <a:latin typeface="Arial Unicode MS" pitchFamily="34" charset="-128"/>
              </a:rPr>
              <a:t>/* Retrieve sailor who reserves red boats</a:t>
            </a:r>
          </a:p>
          <a:p>
            <a:pPr eaLnBrk="0" hangingPunct="0"/>
            <a:r>
              <a:rPr lang="en-US" sz="2000" dirty="0">
                <a:latin typeface="Arial Unicode MS" pitchFamily="34" charset="-128"/>
              </a:rPr>
              <a:t>	FROM</a:t>
            </a:r>
            <a:r>
              <a:rPr lang="en-US" dirty="0">
                <a:latin typeface="Arial Unicode MS" pitchFamily="34" charset="-128"/>
              </a:rPr>
              <a:t>  Sailors S, Boats B, Reserves R</a:t>
            </a:r>
          </a:p>
          <a:p>
            <a:pPr eaLnBrk="0" hangingPunct="0"/>
            <a:r>
              <a:rPr lang="en-US" sz="2000" dirty="0">
                <a:latin typeface="Arial Unicode MS" pitchFamily="34" charset="-128"/>
              </a:rPr>
              <a:t>	WHERE</a:t>
            </a:r>
            <a:r>
              <a:rPr lang="en-US" dirty="0">
                <a:latin typeface="Arial Unicode MS" pitchFamily="34" charset="-128"/>
              </a:rPr>
              <a:t>  S.sid=R.sid </a:t>
            </a:r>
            <a:r>
              <a:rPr lang="en-US" sz="2000" dirty="0">
                <a:latin typeface="Arial Unicode MS" pitchFamily="34" charset="-128"/>
              </a:rPr>
              <a:t>AND</a:t>
            </a:r>
            <a:r>
              <a:rPr lang="en-US" dirty="0">
                <a:latin typeface="Arial Unicode MS" pitchFamily="34" charset="-128"/>
              </a:rPr>
              <a:t> R.bid=B.bid </a:t>
            </a:r>
            <a:r>
              <a:rPr lang="en-US" sz="2000" dirty="0">
                <a:latin typeface="Arial Unicode MS" pitchFamily="34" charset="-128"/>
              </a:rPr>
              <a:t>AND</a:t>
            </a:r>
            <a:r>
              <a:rPr lang="en-US" dirty="0">
                <a:latin typeface="Arial Unicode MS" pitchFamily="34" charset="-128"/>
              </a:rPr>
              <a:t> </a:t>
            </a:r>
            <a:r>
              <a:rPr lang="en-US" dirty="0" err="1">
                <a:latin typeface="Arial Unicode MS" pitchFamily="34" charset="-128"/>
              </a:rPr>
              <a:t>B.color</a:t>
            </a:r>
            <a:r>
              <a:rPr lang="en-US" dirty="0">
                <a:latin typeface="Arial Unicode MS" pitchFamily="34" charset="-128"/>
              </a:rPr>
              <a:t>=‘red’</a:t>
            </a:r>
          </a:p>
          <a:p>
            <a:pPr eaLnBrk="0" hangingPunct="0"/>
            <a:r>
              <a:rPr lang="en-US" sz="2000" dirty="0">
                <a:latin typeface="Arial Unicode MS" pitchFamily="34" charset="-128"/>
              </a:rPr>
              <a:t>	ORDER BY  </a:t>
            </a:r>
            <a:r>
              <a:rPr lang="en-US" dirty="0" err="1">
                <a:latin typeface="Arial Unicode MS" pitchFamily="34" charset="-128"/>
              </a:rPr>
              <a:t>S.sname</a:t>
            </a:r>
            <a:endParaRPr lang="en-US" dirty="0">
              <a:latin typeface="Arial Unicode MS"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642284467"/>
              </p:ext>
            </p:extLst>
          </p:nvPr>
        </p:nvGraphicFramePr>
        <p:xfrm>
          <a:off x="836990" y="4788536"/>
          <a:ext cx="1371600" cy="7620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190500">
                <a:tc>
                  <a:txBody>
                    <a:bodyPr/>
                    <a:lstStyle/>
                    <a:p>
                      <a:endParaRPr lang="en-US" sz="800" dirty="0"/>
                    </a:p>
                  </a:txBody>
                  <a:tcPr marL="0" marR="0" marT="0" marB="0" anchor="ctr"/>
                </a:tc>
                <a:tc>
                  <a:txBody>
                    <a:bodyPr/>
                    <a:lstStyle/>
                    <a:p>
                      <a:endParaRPr lang="en-US" sz="800"/>
                    </a:p>
                  </a:txBody>
                  <a:tcPr marL="0" marR="0" marT="0" marB="0" anchor="ctr"/>
                </a:tc>
                <a:tc>
                  <a:txBody>
                    <a:bodyPr/>
                    <a:lstStyle/>
                    <a:p>
                      <a:endParaRPr lang="en-US" sz="800"/>
                    </a:p>
                  </a:txBody>
                  <a:tcPr marL="0" marR="0" marT="0" marB="0" anchor="ctr"/>
                </a:tc>
                <a:extLst>
                  <a:ext uri="{0D108BD9-81ED-4DB2-BD59-A6C34878D82A}">
                    <a16:rowId xmlns:a16="http://schemas.microsoft.com/office/drawing/2014/main" val="10000"/>
                  </a:ext>
                </a:extLst>
              </a:tr>
              <a:tr h="190500">
                <a:tc>
                  <a:txBody>
                    <a:bodyPr/>
                    <a:lstStyle/>
                    <a:p>
                      <a:endParaRPr lang="en-US" sz="800" dirty="0"/>
                    </a:p>
                  </a:txBody>
                  <a:tcPr marL="0" marR="0" marT="0" marB="0" anchor="ctr"/>
                </a:tc>
                <a:tc>
                  <a:txBody>
                    <a:bodyPr/>
                    <a:lstStyle/>
                    <a:p>
                      <a:endParaRPr lang="en-US" sz="800" dirty="0"/>
                    </a:p>
                  </a:txBody>
                  <a:tcPr marL="0" marR="0" marT="0" marB="0" anchor="ctr"/>
                </a:tc>
                <a:tc>
                  <a:txBody>
                    <a:bodyPr/>
                    <a:lstStyle/>
                    <a:p>
                      <a:endParaRPr lang="en-US" sz="800"/>
                    </a:p>
                  </a:txBody>
                  <a:tcPr marL="0" marR="0" marT="0" marB="0" anchor="ctr"/>
                </a:tc>
                <a:extLst>
                  <a:ext uri="{0D108BD9-81ED-4DB2-BD59-A6C34878D82A}">
                    <a16:rowId xmlns:a16="http://schemas.microsoft.com/office/drawing/2014/main" val="10001"/>
                  </a:ext>
                </a:extLst>
              </a:tr>
              <a:tr h="190500">
                <a:tc>
                  <a:txBody>
                    <a:bodyPr/>
                    <a:lstStyle/>
                    <a:p>
                      <a:endParaRPr lang="en-US" sz="800" dirty="0"/>
                    </a:p>
                  </a:txBody>
                  <a:tcPr marL="0" marR="0" marT="0" marB="0" anchor="ctr"/>
                </a:tc>
                <a:tc>
                  <a:txBody>
                    <a:bodyPr/>
                    <a:lstStyle/>
                    <a:p>
                      <a:endParaRPr lang="en-US" sz="800" dirty="0"/>
                    </a:p>
                  </a:txBody>
                  <a:tcPr marL="0" marR="0" marT="0" marB="0" anchor="ctr"/>
                </a:tc>
                <a:tc>
                  <a:txBody>
                    <a:bodyPr/>
                    <a:lstStyle/>
                    <a:p>
                      <a:endParaRPr lang="en-US" sz="800"/>
                    </a:p>
                  </a:txBody>
                  <a:tcPr marL="0" marR="0" marT="0" marB="0" anchor="ctr"/>
                </a:tc>
                <a:extLst>
                  <a:ext uri="{0D108BD9-81ED-4DB2-BD59-A6C34878D82A}">
                    <a16:rowId xmlns:a16="http://schemas.microsoft.com/office/drawing/2014/main" val="10002"/>
                  </a:ext>
                </a:extLst>
              </a:tr>
              <a:tr h="190500">
                <a:tc>
                  <a:txBody>
                    <a:bodyPr/>
                    <a:lstStyle/>
                    <a:p>
                      <a:endParaRPr lang="en-US" sz="800"/>
                    </a:p>
                  </a:txBody>
                  <a:tcPr marL="0" marR="0" marT="0" marB="0" anchor="ctr"/>
                </a:tc>
                <a:tc>
                  <a:txBody>
                    <a:bodyPr/>
                    <a:lstStyle/>
                    <a:p>
                      <a:endParaRPr lang="en-US" sz="800" dirty="0"/>
                    </a:p>
                  </a:txBody>
                  <a:tcPr marL="0" marR="0" marT="0" marB="0" anchor="ctr"/>
                </a:tc>
                <a:tc>
                  <a:txBody>
                    <a:bodyPr/>
                    <a:lstStyle/>
                    <a:p>
                      <a:endParaRPr lang="en-US" sz="800" dirty="0"/>
                    </a:p>
                  </a:txBody>
                  <a:tcPr marL="0" marR="0" marT="0" marB="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33550909"/>
              </p:ext>
            </p:extLst>
          </p:nvPr>
        </p:nvGraphicFramePr>
        <p:xfrm>
          <a:off x="2918191" y="4800600"/>
          <a:ext cx="1371600" cy="7620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190500">
                <a:tc>
                  <a:txBody>
                    <a:bodyPr/>
                    <a:lstStyle/>
                    <a:p>
                      <a:endParaRPr lang="en-US" sz="800" dirty="0"/>
                    </a:p>
                  </a:txBody>
                  <a:tcPr marL="0" marR="0" marT="0" marB="0" anchor="ctr"/>
                </a:tc>
                <a:tc>
                  <a:txBody>
                    <a:bodyPr/>
                    <a:lstStyle/>
                    <a:p>
                      <a:endParaRPr lang="en-US" sz="800"/>
                    </a:p>
                  </a:txBody>
                  <a:tcPr marL="0" marR="0" marT="0" marB="0" anchor="ctr"/>
                </a:tc>
                <a:tc>
                  <a:txBody>
                    <a:bodyPr/>
                    <a:lstStyle/>
                    <a:p>
                      <a:endParaRPr lang="en-US" sz="800"/>
                    </a:p>
                  </a:txBody>
                  <a:tcPr marL="0" marR="0" marT="0" marB="0" anchor="ctr"/>
                </a:tc>
                <a:extLst>
                  <a:ext uri="{0D108BD9-81ED-4DB2-BD59-A6C34878D82A}">
                    <a16:rowId xmlns:a16="http://schemas.microsoft.com/office/drawing/2014/main" val="10000"/>
                  </a:ext>
                </a:extLst>
              </a:tr>
              <a:tr h="190500">
                <a:tc>
                  <a:txBody>
                    <a:bodyPr/>
                    <a:lstStyle/>
                    <a:p>
                      <a:endParaRPr lang="en-US" sz="800" dirty="0"/>
                    </a:p>
                  </a:txBody>
                  <a:tcPr marL="0" marR="0" marT="0" marB="0" anchor="ctr"/>
                </a:tc>
                <a:tc>
                  <a:txBody>
                    <a:bodyPr/>
                    <a:lstStyle/>
                    <a:p>
                      <a:endParaRPr lang="en-US" sz="800" dirty="0"/>
                    </a:p>
                  </a:txBody>
                  <a:tcPr marL="0" marR="0" marT="0" marB="0" anchor="ctr"/>
                </a:tc>
                <a:tc>
                  <a:txBody>
                    <a:bodyPr/>
                    <a:lstStyle/>
                    <a:p>
                      <a:endParaRPr lang="en-US" sz="800" dirty="0"/>
                    </a:p>
                  </a:txBody>
                  <a:tcPr marL="0" marR="0" marT="0" marB="0" anchor="ctr"/>
                </a:tc>
                <a:extLst>
                  <a:ext uri="{0D108BD9-81ED-4DB2-BD59-A6C34878D82A}">
                    <a16:rowId xmlns:a16="http://schemas.microsoft.com/office/drawing/2014/main" val="10001"/>
                  </a:ext>
                </a:extLst>
              </a:tr>
              <a:tr h="190500">
                <a:tc>
                  <a:txBody>
                    <a:bodyPr/>
                    <a:lstStyle/>
                    <a:p>
                      <a:endParaRPr lang="en-US" sz="800" dirty="0"/>
                    </a:p>
                  </a:txBody>
                  <a:tcPr marL="0" marR="0" marT="0" marB="0" anchor="ctr"/>
                </a:tc>
                <a:tc>
                  <a:txBody>
                    <a:bodyPr/>
                    <a:lstStyle/>
                    <a:p>
                      <a:endParaRPr lang="en-US" sz="800" dirty="0"/>
                    </a:p>
                  </a:txBody>
                  <a:tcPr marL="0" marR="0" marT="0" marB="0" anchor="ctr"/>
                </a:tc>
                <a:tc>
                  <a:txBody>
                    <a:bodyPr/>
                    <a:lstStyle/>
                    <a:p>
                      <a:endParaRPr lang="en-US" sz="800" dirty="0"/>
                    </a:p>
                  </a:txBody>
                  <a:tcPr marL="0" marR="0" marT="0" marB="0" anchor="ctr"/>
                </a:tc>
                <a:extLst>
                  <a:ext uri="{0D108BD9-81ED-4DB2-BD59-A6C34878D82A}">
                    <a16:rowId xmlns:a16="http://schemas.microsoft.com/office/drawing/2014/main" val="10002"/>
                  </a:ext>
                </a:extLst>
              </a:tr>
              <a:tr h="190500">
                <a:tc>
                  <a:txBody>
                    <a:bodyPr/>
                    <a:lstStyle/>
                    <a:p>
                      <a:endParaRPr lang="en-US" sz="800"/>
                    </a:p>
                  </a:txBody>
                  <a:tcPr marL="0" marR="0" marT="0" marB="0" anchor="ctr"/>
                </a:tc>
                <a:tc>
                  <a:txBody>
                    <a:bodyPr/>
                    <a:lstStyle/>
                    <a:p>
                      <a:endParaRPr lang="en-US" sz="800" dirty="0"/>
                    </a:p>
                  </a:txBody>
                  <a:tcPr marL="0" marR="0" marT="0" marB="0" anchor="ctr"/>
                </a:tc>
                <a:tc>
                  <a:txBody>
                    <a:bodyPr/>
                    <a:lstStyle/>
                    <a:p>
                      <a:endParaRPr lang="en-US" sz="800" dirty="0"/>
                    </a:p>
                  </a:txBody>
                  <a:tcPr marL="0" marR="0" marT="0" marB="0" anchor="ctr"/>
                </a:tc>
                <a:extLst>
                  <a:ext uri="{0D108BD9-81ED-4DB2-BD59-A6C34878D82A}">
                    <a16:rowId xmlns:a16="http://schemas.microsoft.com/office/drawing/2014/main" val="10003"/>
                  </a:ext>
                </a:extLst>
              </a:tr>
            </a:tbl>
          </a:graphicData>
        </a:graphic>
      </p:graphicFrame>
      <p:grpSp>
        <p:nvGrpSpPr>
          <p:cNvPr id="17" name="Group 16"/>
          <p:cNvGrpSpPr/>
          <p:nvPr/>
        </p:nvGrpSpPr>
        <p:grpSpPr>
          <a:xfrm>
            <a:off x="1522790" y="3931658"/>
            <a:ext cx="1692352" cy="902916"/>
            <a:chOff x="6019800" y="3791322"/>
            <a:chExt cx="1447800" cy="902916"/>
          </a:xfrm>
        </p:grpSpPr>
        <p:sp>
          <p:nvSpPr>
            <p:cNvPr id="14385" name="Curved Down Arrow 6"/>
            <p:cNvSpPr>
              <a:spLocks noChangeArrowheads="1"/>
            </p:cNvSpPr>
            <p:nvPr/>
          </p:nvSpPr>
          <p:spPr bwMode="auto">
            <a:xfrm>
              <a:off x="6019800" y="4191000"/>
              <a:ext cx="1447800" cy="503238"/>
            </a:xfrm>
            <a:prstGeom prst="curvedDownArrow">
              <a:avLst>
                <a:gd name="adj1" fmla="val 24987"/>
                <a:gd name="adj2" fmla="val 49974"/>
                <a:gd name="adj3" fmla="val 25000"/>
              </a:avLst>
            </a:prstGeom>
            <a:solidFill>
              <a:schemeClr val="accent1"/>
            </a:solidFill>
            <a:ln w="12700" algn="ctr">
              <a:solidFill>
                <a:schemeClr val="tx1"/>
              </a:solidFill>
              <a:round/>
              <a:headEnd type="none" w="sm" len="sm"/>
              <a:tailEnd type="none" w="sm" len="sm"/>
            </a:ln>
          </p:spPr>
          <p:txBody>
            <a:bodyPr/>
            <a:lstStyle/>
            <a:p>
              <a:pPr eaLnBrk="0" hangingPunct="0"/>
              <a:endParaRPr lang="en-US"/>
            </a:p>
          </p:txBody>
        </p:sp>
        <p:sp>
          <p:nvSpPr>
            <p:cNvPr id="14386" name="TextBox 7"/>
            <p:cNvSpPr txBox="1">
              <a:spLocks noChangeArrowheads="1"/>
            </p:cNvSpPr>
            <p:nvPr/>
          </p:nvSpPr>
          <p:spPr bwMode="auto">
            <a:xfrm>
              <a:off x="6481763" y="3791322"/>
              <a:ext cx="8096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dirty="0">
                  <a:solidFill>
                    <a:schemeClr val="tx2"/>
                  </a:solidFill>
                  <a:latin typeface="Calibri" pitchFamily="34" charset="0"/>
                  <a:cs typeface="Calibri" pitchFamily="34" charset="0"/>
                </a:rPr>
                <a:t>Copy</a:t>
              </a:r>
            </a:p>
          </p:txBody>
        </p:sp>
      </p:grpSp>
      <p:sp>
        <p:nvSpPr>
          <p:cNvPr id="9" name="Rounded Rectangle 8"/>
          <p:cNvSpPr/>
          <p:nvPr/>
        </p:nvSpPr>
        <p:spPr bwMode="auto">
          <a:xfrm>
            <a:off x="3122990" y="3550723"/>
            <a:ext cx="1066800" cy="609600"/>
          </a:xfrm>
          <a:prstGeom prst="roundRect">
            <a:avLst/>
          </a:prstGeom>
          <a:solidFill>
            <a:schemeClr val="tx2">
              <a:lumMod val="75000"/>
              <a:lumOff val="2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64008" anchor="ctr" anchorCtr="1"/>
          <a:lstStyle/>
          <a:p>
            <a:pPr algn="ctr" eaLnBrk="0" hangingPunct="0">
              <a:lnSpc>
                <a:spcPts val="1700"/>
              </a:lnSpc>
              <a:defRPr/>
            </a:pPr>
            <a:r>
              <a:rPr lang="en-US" dirty="0">
                <a:solidFill>
                  <a:schemeClr val="bg1"/>
                </a:solidFill>
                <a:latin typeface="Calibri" pitchFamily="34" charset="0"/>
                <a:cs typeface="Calibri" pitchFamily="34" charset="0"/>
              </a:rPr>
              <a:t>Using Cursor</a:t>
            </a:r>
          </a:p>
        </p:txBody>
      </p:sp>
      <p:sp>
        <p:nvSpPr>
          <p:cNvPr id="14390" name="Flowchart: Merge 9"/>
          <p:cNvSpPr>
            <a:spLocks noChangeArrowheads="1"/>
          </p:cNvSpPr>
          <p:nvPr/>
        </p:nvSpPr>
        <p:spPr bwMode="auto">
          <a:xfrm rot="-5400000">
            <a:off x="2670541" y="4929188"/>
            <a:ext cx="304800" cy="304800"/>
          </a:xfrm>
          <a:prstGeom prst="flowChartMerge">
            <a:avLst/>
          </a:prstGeom>
          <a:solidFill>
            <a:schemeClr val="accent2"/>
          </a:solidFill>
          <a:ln w="12700" algn="ctr">
            <a:noFill/>
            <a:round/>
            <a:headEnd type="none" w="sm" len="sm"/>
            <a:tailEnd type="none" w="sm" len="sm"/>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a:p>
        </p:txBody>
      </p:sp>
      <p:sp>
        <p:nvSpPr>
          <p:cNvPr id="14391" name="Up Arrow 10"/>
          <p:cNvSpPr>
            <a:spLocks noChangeArrowheads="1"/>
          </p:cNvSpPr>
          <p:nvPr/>
        </p:nvSpPr>
        <p:spPr bwMode="auto">
          <a:xfrm>
            <a:off x="3460372" y="4084600"/>
            <a:ext cx="484188" cy="694629"/>
          </a:xfrm>
          <a:prstGeom prst="upArrow">
            <a:avLst>
              <a:gd name="adj1" fmla="val 50000"/>
              <a:gd name="adj2" fmla="val 50000"/>
            </a:avLst>
          </a:prstGeom>
          <a:solidFill>
            <a:schemeClr val="accent2"/>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a:p>
        </p:txBody>
      </p:sp>
      <p:sp>
        <p:nvSpPr>
          <p:cNvPr id="12" name="Up-Down Arrow 11"/>
          <p:cNvSpPr/>
          <p:nvPr/>
        </p:nvSpPr>
        <p:spPr bwMode="auto">
          <a:xfrm>
            <a:off x="913190" y="5474336"/>
            <a:ext cx="304800" cy="530225"/>
          </a:xfrm>
          <a:prstGeom prst="upDownArrow">
            <a:avLst/>
          </a:prstGeom>
          <a:solidFill>
            <a:schemeClr val="bg1">
              <a:lumMod val="5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a:p>
        </p:txBody>
      </p:sp>
      <p:sp>
        <p:nvSpPr>
          <p:cNvPr id="14393" name="Up-Down Arrow 12"/>
          <p:cNvSpPr>
            <a:spLocks noChangeArrowheads="1"/>
          </p:cNvSpPr>
          <p:nvPr/>
        </p:nvSpPr>
        <p:spPr bwMode="auto">
          <a:xfrm>
            <a:off x="1217990" y="5474336"/>
            <a:ext cx="304800" cy="530225"/>
          </a:xfrm>
          <a:prstGeom prst="upDownArrow">
            <a:avLst>
              <a:gd name="adj1" fmla="val 50000"/>
              <a:gd name="adj2" fmla="val 49989"/>
            </a:avLst>
          </a:prstGeom>
          <a:solidFill>
            <a:srgbClr val="00B0F0"/>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a:p>
        </p:txBody>
      </p:sp>
      <p:sp>
        <p:nvSpPr>
          <p:cNvPr id="14394" name="Up-Down Arrow 13"/>
          <p:cNvSpPr>
            <a:spLocks noChangeArrowheads="1"/>
          </p:cNvSpPr>
          <p:nvPr/>
        </p:nvSpPr>
        <p:spPr bwMode="auto">
          <a:xfrm>
            <a:off x="1522790" y="5474336"/>
            <a:ext cx="304800" cy="530225"/>
          </a:xfrm>
          <a:prstGeom prst="upDownArrow">
            <a:avLst>
              <a:gd name="adj1" fmla="val 50000"/>
              <a:gd name="adj2" fmla="val 49989"/>
            </a:avLst>
          </a:prstGeom>
          <a:solidFill>
            <a:srgbClr val="7030A0"/>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a:p>
        </p:txBody>
      </p:sp>
      <p:sp>
        <p:nvSpPr>
          <p:cNvPr id="14395" name="Up-Down Arrow 14"/>
          <p:cNvSpPr>
            <a:spLocks noChangeArrowheads="1"/>
          </p:cNvSpPr>
          <p:nvPr/>
        </p:nvSpPr>
        <p:spPr bwMode="auto">
          <a:xfrm>
            <a:off x="1827590" y="5474336"/>
            <a:ext cx="304800" cy="530225"/>
          </a:xfrm>
          <a:prstGeom prst="upDownArrow">
            <a:avLst>
              <a:gd name="adj1" fmla="val 50000"/>
              <a:gd name="adj2" fmla="val 49989"/>
            </a:avLst>
          </a:prstGeom>
          <a:solidFill>
            <a:srgbClr val="0070C0"/>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defRPr/>
            </a:pPr>
            <a:endParaRPr lang="en-US"/>
          </a:p>
        </p:txBody>
      </p:sp>
      <p:sp>
        <p:nvSpPr>
          <p:cNvPr id="16" name="TextBox 15"/>
          <p:cNvSpPr txBox="1"/>
          <p:nvPr/>
        </p:nvSpPr>
        <p:spPr>
          <a:xfrm>
            <a:off x="651933" y="6002274"/>
            <a:ext cx="1905000" cy="609600"/>
          </a:xfrm>
          <a:prstGeom prst="rect">
            <a:avLst/>
          </a:prstGeom>
          <a:noFill/>
        </p:spPr>
        <p:txBody>
          <a:bodyPr>
            <a:spAutoFit/>
          </a:bodyPr>
          <a:lstStyle/>
          <a:p>
            <a:pPr algn="ctr">
              <a:lnSpc>
                <a:spcPts val="2000"/>
              </a:lnSpc>
              <a:defRPr/>
            </a:pPr>
            <a:r>
              <a:rPr lang="en-US" sz="2000" dirty="0">
                <a:solidFill>
                  <a:schemeClr val="tx2">
                    <a:lumMod val="95000"/>
                    <a:lumOff val="5000"/>
                  </a:schemeClr>
                </a:solidFill>
                <a:latin typeface="Calibri" pitchFamily="34" charset="0"/>
                <a:cs typeface="Calibri" pitchFamily="34" charset="0"/>
              </a:rPr>
              <a:t>Other applications</a:t>
            </a:r>
          </a:p>
        </p:txBody>
      </p:sp>
      <p:sp>
        <p:nvSpPr>
          <p:cNvPr id="18" name="TextBox 17"/>
          <p:cNvSpPr txBox="1"/>
          <p:nvPr/>
        </p:nvSpPr>
        <p:spPr>
          <a:xfrm>
            <a:off x="3962400" y="1066800"/>
            <a:ext cx="1814804" cy="400110"/>
          </a:xfrm>
          <a:prstGeom prst="rect">
            <a:avLst/>
          </a:prstGeom>
          <a:noFill/>
        </p:spPr>
        <p:txBody>
          <a:bodyPr wrap="square" rtlCol="0">
            <a:spAutoFit/>
          </a:bodyPr>
          <a:lstStyle/>
          <a:p>
            <a:r>
              <a:rPr lang="en-US" altLang="zh-TW" sz="2000" dirty="0">
                <a:solidFill>
                  <a:srgbClr val="00B050"/>
                </a:solidFill>
                <a:latin typeface="Arial Unicode MS" pitchFamily="34" charset="-120"/>
                <a:ea typeface="Arial Unicode MS" pitchFamily="34" charset="-120"/>
                <a:cs typeface="Arial Unicode MS" pitchFamily="34" charset="-120"/>
              </a:rPr>
              <a:t>INSENSITIVE</a:t>
            </a:r>
            <a:endParaRPr lang="zh-TW" altLang="en-US" sz="2000" dirty="0">
              <a:solidFill>
                <a:srgbClr val="00B050"/>
              </a:solidFill>
              <a:latin typeface="Arial Unicode MS" pitchFamily="34" charset="-120"/>
              <a:ea typeface="Arial Unicode MS" pitchFamily="34" charset="-120"/>
              <a:cs typeface="Arial Unicode MS" pitchFamily="34" charset="-120"/>
            </a:endParaRPr>
          </a:p>
        </p:txBody>
      </p:sp>
      <p:grpSp>
        <p:nvGrpSpPr>
          <p:cNvPr id="21" name="Group 20"/>
          <p:cNvGrpSpPr/>
          <p:nvPr/>
        </p:nvGrpSpPr>
        <p:grpSpPr>
          <a:xfrm>
            <a:off x="2841991" y="5638800"/>
            <a:ext cx="1524000" cy="597932"/>
            <a:chOff x="7086600" y="5486400"/>
            <a:chExt cx="1524000" cy="597932"/>
          </a:xfrm>
        </p:grpSpPr>
        <p:sp>
          <p:nvSpPr>
            <p:cNvPr id="19" name="Right Brace 18"/>
            <p:cNvSpPr/>
            <p:nvPr/>
          </p:nvSpPr>
          <p:spPr>
            <a:xfrm rot="5400000">
              <a:off x="7696200" y="4876800"/>
              <a:ext cx="304800" cy="1524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TextBox 19"/>
            <p:cNvSpPr txBox="1"/>
            <p:nvPr/>
          </p:nvSpPr>
          <p:spPr>
            <a:xfrm>
              <a:off x="7203458" y="5715000"/>
              <a:ext cx="1358577" cy="369332"/>
            </a:xfrm>
            <a:prstGeom prst="rect">
              <a:avLst/>
            </a:prstGeom>
            <a:noFill/>
          </p:spPr>
          <p:txBody>
            <a:bodyPr wrap="none" rtlCol="0">
              <a:spAutoFit/>
            </a:bodyPr>
            <a:lstStyle/>
            <a:p>
              <a:r>
                <a:rPr lang="en-US" altLang="zh-TW" b="1" dirty="0">
                  <a:solidFill>
                    <a:srgbClr val="FF0000"/>
                  </a:solidFill>
                </a:rPr>
                <a:t>Private copy</a:t>
              </a:r>
              <a:endParaRPr lang="zh-TW" altLang="en-US" b="1" dirty="0">
                <a:solidFill>
                  <a:srgbClr val="FF0000"/>
                </a:solidFill>
              </a:endParaRPr>
            </a:p>
          </p:txBody>
        </p:sp>
      </p:grpSp>
      <p:sp>
        <p:nvSpPr>
          <p:cNvPr id="3" name="TextBox 2"/>
          <p:cNvSpPr txBox="1"/>
          <p:nvPr/>
        </p:nvSpPr>
        <p:spPr>
          <a:xfrm>
            <a:off x="2894390" y="3034549"/>
            <a:ext cx="1482650" cy="338554"/>
          </a:xfrm>
          <a:prstGeom prst="rect">
            <a:avLst/>
          </a:prstGeom>
          <a:noFill/>
        </p:spPr>
        <p:txBody>
          <a:bodyPr wrap="none" rtlCol="0">
            <a:spAutoFit/>
          </a:bodyPr>
          <a:lstStyle/>
          <a:p>
            <a:r>
              <a:rPr lang="en-US" sz="1600" dirty="0"/>
              <a:t>This application</a:t>
            </a:r>
          </a:p>
        </p:txBody>
      </p:sp>
      <p:sp>
        <p:nvSpPr>
          <p:cNvPr id="4" name="Rounded Rectangular Callout 3"/>
          <p:cNvSpPr/>
          <p:nvPr/>
        </p:nvSpPr>
        <p:spPr>
          <a:xfrm>
            <a:off x="4894640" y="2785681"/>
            <a:ext cx="3564770" cy="3397984"/>
          </a:xfrm>
          <a:prstGeom prst="wedgeRoundRectCallout">
            <a:avLst>
              <a:gd name="adj1" fmla="val -65535"/>
              <a:gd name="adj2" fmla="val 23970"/>
              <a:gd name="adj3" fmla="val 16667"/>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ts val="2600"/>
              </a:lnSpc>
              <a:spcAft>
                <a:spcPts val="900"/>
              </a:spcAft>
              <a:buFont typeface="Arial" panose="020B0604020202020204" pitchFamily="34" charset="0"/>
              <a:buChar char="•"/>
            </a:pPr>
            <a:r>
              <a:rPr lang="en-US" sz="2400" dirty="0"/>
              <a:t>The cursor operates over a private copy of the answer rows, i.e., insensitive to concurrent updates to the underlying tables</a:t>
            </a:r>
          </a:p>
          <a:p>
            <a:pPr marL="228600" indent="-228600">
              <a:lnSpc>
                <a:spcPts val="2600"/>
              </a:lnSpc>
              <a:buFont typeface="Arial" panose="020B0604020202020204" pitchFamily="34" charset="0"/>
              <a:buChar char="•"/>
            </a:pPr>
            <a:r>
              <a:rPr lang="en-US" sz="2400" b="1" dirty="0"/>
              <a:t>Read only</a:t>
            </a:r>
            <a:r>
              <a:rPr lang="en-US" sz="2400" dirty="0"/>
              <a:t>, can’t make changes to the underlying tables</a:t>
            </a:r>
          </a:p>
        </p:txBody>
      </p:sp>
    </p:spTree>
    <p:extLst>
      <p:ext uri="{BB962C8B-B14F-4D97-AF65-F5344CB8AC3E}">
        <p14:creationId xmlns:p14="http://schemas.microsoft.com/office/powerpoint/2010/main" val="414352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2000" fill="hold" grpId="0" nodeType="afterEffect">
                                  <p:stCondLst>
                                    <p:cond delay="0"/>
                                  </p:stCondLst>
                                  <p:childTnLst>
                                    <p:anim calcmode="discrete" valueType="str">
                                      <p:cBhvr>
                                        <p:cTn id="6" dur="1000" fill="hold"/>
                                        <p:tgtEl>
                                          <p:spTgt spid="18"/>
                                        </p:tgtEl>
                                        <p:attrNameLst>
                                          <p:attrName>style.visibility</p:attrName>
                                        </p:attrNameLst>
                                      </p:cBhvr>
                                      <p:tavLst>
                                        <p:tav tm="0">
                                          <p:val>
                                            <p:strVal val="hidden"/>
                                          </p:val>
                                        </p:tav>
                                        <p:tav tm="50000">
                                          <p:val>
                                            <p:strVal val="visible"/>
                                          </p:val>
                                        </p:tav>
                                      </p:tavLst>
                                    </p:anim>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2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300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3500"/>
                            </p:stCondLst>
                            <p:childTnLst>
                              <p:par>
                                <p:cTn id="20" presetID="2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4390"/>
                                        </p:tgtEl>
                                        <p:attrNameLst>
                                          <p:attrName>style.visibility</p:attrName>
                                        </p:attrNameLst>
                                      </p:cBhvr>
                                      <p:to>
                                        <p:strVal val="visible"/>
                                      </p:to>
                                    </p:set>
                                    <p:animEffect transition="in" filter="wipe(left)">
                                      <p:cBhvr>
                                        <p:cTn id="26" dur="500"/>
                                        <p:tgtEl>
                                          <p:spTgt spid="14390"/>
                                        </p:tgtEl>
                                      </p:cBhvr>
                                    </p:animEffect>
                                  </p:childTnLst>
                                </p:cTn>
                              </p:par>
                            </p:childTnLst>
                          </p:cTn>
                        </p:par>
                        <p:par>
                          <p:cTn id="27" fill="hold">
                            <p:stCondLst>
                              <p:cond delay="4500"/>
                            </p:stCondLst>
                            <p:childTnLst>
                              <p:par>
                                <p:cTn id="28" presetID="22" presetClass="entr" presetSubtype="4" fill="hold" grpId="0" nodeType="afterEffect">
                                  <p:stCondLst>
                                    <p:cond delay="0"/>
                                  </p:stCondLst>
                                  <p:childTnLst>
                                    <p:set>
                                      <p:cBhvr>
                                        <p:cTn id="29" dur="1" fill="hold">
                                          <p:stCondLst>
                                            <p:cond delay="0"/>
                                          </p:stCondLst>
                                        </p:cTn>
                                        <p:tgtEl>
                                          <p:spTgt spid="14391"/>
                                        </p:tgtEl>
                                        <p:attrNameLst>
                                          <p:attrName>style.visibility</p:attrName>
                                        </p:attrNameLst>
                                      </p:cBhvr>
                                      <p:to>
                                        <p:strVal val="visible"/>
                                      </p:to>
                                    </p:set>
                                    <p:animEffect transition="in" filter="wipe(down)">
                                      <p:cBhvr>
                                        <p:cTn id="30" dur="500"/>
                                        <p:tgtEl>
                                          <p:spTgt spid="14391"/>
                                        </p:tgtEl>
                                      </p:cBhvr>
                                    </p:animEffect>
                                  </p:childTnLst>
                                </p:cTn>
                              </p:par>
                            </p:childTnLst>
                          </p:cTn>
                        </p:par>
                        <p:par>
                          <p:cTn id="31" fill="hold">
                            <p:stCondLst>
                              <p:cond delay="5000"/>
                            </p:stCondLst>
                            <p:childTnLst>
                              <p:par>
                                <p:cTn id="32" presetID="2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righ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390" grpId="0" animBg="1"/>
      <p:bldP spid="14391" grpId="0" animBg="1"/>
      <p:bldP spid="18"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Outline</a:t>
            </a:r>
          </a:p>
        </p:txBody>
      </p:sp>
      <p:sp>
        <p:nvSpPr>
          <p:cNvPr id="3075" name="Rectangle 3"/>
          <p:cNvSpPr>
            <a:spLocks noGrp="1" noChangeArrowheads="1"/>
          </p:cNvSpPr>
          <p:nvPr>
            <p:ph idx="1"/>
          </p:nvPr>
        </p:nvSpPr>
        <p:spPr>
          <a:xfrm>
            <a:off x="609600" y="1676400"/>
            <a:ext cx="7772400" cy="4381500"/>
          </a:xfrm>
        </p:spPr>
        <p:txBody>
          <a:bodyPr/>
          <a:lstStyle/>
          <a:p>
            <a:pPr>
              <a:lnSpc>
                <a:spcPct val="90000"/>
              </a:lnSpc>
              <a:spcAft>
                <a:spcPts val="600"/>
              </a:spcAft>
            </a:pPr>
            <a:r>
              <a:rPr lang="en-US" dirty="0">
                <a:latin typeface="Calibri" pitchFamily="34" charset="0"/>
              </a:rPr>
              <a:t>SQL in application code</a:t>
            </a:r>
          </a:p>
          <a:p>
            <a:pPr>
              <a:lnSpc>
                <a:spcPct val="90000"/>
              </a:lnSpc>
              <a:spcAft>
                <a:spcPts val="600"/>
              </a:spcAft>
            </a:pPr>
            <a:r>
              <a:rPr lang="en-US" dirty="0">
                <a:latin typeface="Calibri" pitchFamily="34" charset="0"/>
              </a:rPr>
              <a:t>Embedded SQL</a:t>
            </a:r>
          </a:p>
          <a:p>
            <a:pPr>
              <a:lnSpc>
                <a:spcPct val="90000"/>
              </a:lnSpc>
              <a:spcAft>
                <a:spcPts val="600"/>
              </a:spcAft>
            </a:pPr>
            <a:r>
              <a:rPr lang="en-US" dirty="0">
                <a:latin typeface="Calibri" pitchFamily="34" charset="0"/>
              </a:rPr>
              <a:t>Cursors</a:t>
            </a:r>
          </a:p>
          <a:p>
            <a:pPr>
              <a:lnSpc>
                <a:spcPct val="90000"/>
              </a:lnSpc>
              <a:spcAft>
                <a:spcPts val="600"/>
              </a:spcAft>
            </a:pPr>
            <a:r>
              <a:rPr lang="en-US" dirty="0">
                <a:latin typeface="Calibri" pitchFamily="34" charset="0"/>
              </a:rPr>
              <a:t>Dynamic SQL</a:t>
            </a:r>
          </a:p>
          <a:p>
            <a:pPr>
              <a:lnSpc>
                <a:spcPct val="90000"/>
              </a:lnSpc>
              <a:spcAft>
                <a:spcPts val="600"/>
              </a:spcAft>
            </a:pPr>
            <a:r>
              <a:rPr lang="en-US" dirty="0">
                <a:latin typeface="Calibri" pitchFamily="34" charset="0"/>
              </a:rPr>
              <a:t>JDBC</a:t>
            </a:r>
          </a:p>
          <a:p>
            <a:pPr>
              <a:lnSpc>
                <a:spcPct val="90000"/>
              </a:lnSpc>
              <a:spcAft>
                <a:spcPts val="600"/>
              </a:spcAft>
            </a:pPr>
            <a:r>
              <a:rPr lang="en-US" dirty="0">
                <a:latin typeface="Calibri" pitchFamily="34" charset="0"/>
              </a:rPr>
              <a:t>SQLJ</a:t>
            </a:r>
          </a:p>
          <a:p>
            <a:pPr>
              <a:lnSpc>
                <a:spcPct val="90000"/>
              </a:lnSpc>
              <a:spcAft>
                <a:spcPts val="600"/>
              </a:spcAft>
            </a:pPr>
            <a:r>
              <a:rPr lang="en-US" dirty="0">
                <a:latin typeface="Calibri" pitchFamily="34" charset="0"/>
              </a:rPr>
              <a:t>Stored procedures</a:t>
            </a:r>
          </a:p>
        </p:txBody>
      </p:sp>
      <p:pic>
        <p:nvPicPr>
          <p:cNvPr id="4" name="Picture 2"/>
          <p:cNvPicPr>
            <a:picLocks noChangeAspect="1" noChangeArrowheads="1"/>
          </p:cNvPicPr>
          <p:nvPr/>
        </p:nvPicPr>
        <p:blipFill>
          <a:blip r:embed="rId3" cstate="print"/>
          <a:srcRect/>
          <a:stretch>
            <a:fillRect/>
          </a:stretch>
        </p:blipFill>
        <p:spPr bwMode="auto">
          <a:xfrm>
            <a:off x="4114800" y="2819400"/>
            <a:ext cx="4375809" cy="1781755"/>
          </a:xfrm>
          <a:prstGeom prst="rect">
            <a:avLst/>
          </a:prstGeom>
          <a:noFill/>
          <a:ln w="9525">
            <a:noFill/>
            <a:miter lim="800000"/>
            <a:headEnd/>
            <a:tailEnd/>
          </a:ln>
          <a:effectLst/>
        </p:spPr>
      </p:pic>
      <p:pic>
        <p:nvPicPr>
          <p:cNvPr id="1030" name="Picture 6" descr="C:\Users\hkpuadmin\AppData\Local\Microsoft\Windows\Temporary Internet Files\Content.IE5\OD5SO6LJ\MC900441898[1].wmf"/>
          <p:cNvPicPr>
            <a:picLocks noChangeAspect="1" noChangeArrowheads="1"/>
          </p:cNvPicPr>
          <p:nvPr/>
        </p:nvPicPr>
        <p:blipFill>
          <a:blip r:embed="rId4" cstate="print"/>
          <a:srcRect/>
          <a:stretch>
            <a:fillRect/>
          </a:stretch>
        </p:blipFill>
        <p:spPr bwMode="auto">
          <a:xfrm>
            <a:off x="4495800" y="4419600"/>
            <a:ext cx="1758950" cy="1552575"/>
          </a:xfrm>
          <a:prstGeom prst="rect">
            <a:avLst/>
          </a:prstGeom>
          <a:noFill/>
        </p:spPr>
      </p:pic>
      <p:sp>
        <p:nvSpPr>
          <p:cNvPr id="3" name="Oval Callout 2"/>
          <p:cNvSpPr/>
          <p:nvPr/>
        </p:nvSpPr>
        <p:spPr>
          <a:xfrm>
            <a:off x="6096000" y="4367352"/>
            <a:ext cx="914400" cy="553331"/>
          </a:xfrm>
          <a:prstGeom prst="wedgeEllipseCallout">
            <a:avLst>
              <a:gd name="adj1" fmla="val -42416"/>
              <a:gd name="adj2" fmla="val 518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scene3d>
              <a:camera prst="orthographicFront"/>
              <a:lightRig rig="threePt" dir="t"/>
            </a:scene3d>
            <a:sp3d prstMaterial="softEdge"/>
          </a:bodyPr>
          <a:lstStyle/>
          <a:p>
            <a:pPr algn="ctr"/>
            <a:r>
              <a:rPr lang="en-US" dirty="0">
                <a:solidFill>
                  <a:schemeClr val="tx1"/>
                </a:solidFill>
              </a:rPr>
              <a:t>Done!</a:t>
            </a:r>
          </a:p>
        </p:txBody>
      </p:sp>
      <p:grpSp>
        <p:nvGrpSpPr>
          <p:cNvPr id="6" name="Group 5"/>
          <p:cNvGrpSpPr/>
          <p:nvPr/>
        </p:nvGrpSpPr>
        <p:grpSpPr>
          <a:xfrm>
            <a:off x="5153147" y="1214425"/>
            <a:ext cx="3827125" cy="1657220"/>
            <a:chOff x="6363138" y="1378674"/>
            <a:chExt cx="3827125" cy="1657220"/>
          </a:xfrm>
        </p:grpSpPr>
        <p:pic>
          <p:nvPicPr>
            <p:cNvPr id="1026" name="Picture 2" descr="http://i123.photobucket.com/albums/o288/scarru/Smilies/FINGER-HAND-POINTING-DOWN_zps6d6e4d6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138" y="2106487"/>
              <a:ext cx="929406" cy="92940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618072" y="1378674"/>
              <a:ext cx="3572191" cy="830997"/>
            </a:xfrm>
            <a:prstGeom prst="rect">
              <a:avLst/>
            </a:prstGeom>
            <a:noFill/>
          </p:spPr>
          <p:txBody>
            <a:bodyPr wrap="square" rtlCol="0">
              <a:spAutoFit/>
            </a:bodyPr>
            <a:lstStyle/>
            <a:p>
              <a:pPr algn="r"/>
              <a:r>
                <a:rPr lang="en-US" sz="2400" dirty="0"/>
                <a:t>This chapter – How to use DBMS from applications</a:t>
              </a:r>
            </a:p>
          </p:txBody>
        </p:sp>
      </p:grpSp>
      <p:sp>
        <p:nvSpPr>
          <p:cNvPr id="2" name="Rectangle: Rounded Corners 1">
            <a:extLst>
              <a:ext uri="{FF2B5EF4-FFF2-40B4-BE49-F238E27FC236}">
                <a16:creationId xmlns:a16="http://schemas.microsoft.com/office/drawing/2014/main" id="{3695096B-BF24-FE1A-BFBA-63973EADEC90}"/>
              </a:ext>
            </a:extLst>
          </p:cNvPr>
          <p:cNvSpPr/>
          <p:nvPr/>
        </p:nvSpPr>
        <p:spPr>
          <a:xfrm>
            <a:off x="6934200" y="2772934"/>
            <a:ext cx="1676400" cy="1875265"/>
          </a:xfrm>
          <a:prstGeom prst="roundRect">
            <a:avLst>
              <a:gd name="adj" fmla="val 777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27C9EF8-AA3D-2566-45E8-32239A5B9C12}"/>
              </a:ext>
            </a:extLst>
          </p:cNvPr>
          <p:cNvSpPr txBox="1"/>
          <p:nvPr/>
        </p:nvSpPr>
        <p:spPr>
          <a:xfrm>
            <a:off x="7331295" y="4613310"/>
            <a:ext cx="1396664" cy="369332"/>
          </a:xfrm>
          <a:prstGeom prst="rect">
            <a:avLst/>
          </a:prstGeom>
          <a:noFill/>
        </p:spPr>
        <p:txBody>
          <a:bodyPr wrap="none" rtlCol="0">
            <a:spAutoFit/>
          </a:bodyPr>
          <a:lstStyle/>
          <a:p>
            <a:r>
              <a:rPr lang="en-US" dirty="0">
                <a:solidFill>
                  <a:srgbClr val="0070C0"/>
                </a:solidFill>
              </a:rPr>
              <a:t>Next chapter</a:t>
            </a:r>
          </a:p>
        </p:txBody>
      </p:sp>
    </p:spTree>
    <p:extLst>
      <p:ext uri="{BB962C8B-B14F-4D97-AF65-F5344CB8AC3E}">
        <p14:creationId xmlns:p14="http://schemas.microsoft.com/office/powerpoint/2010/main" val="29025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500"/>
                                        <p:tgtEl>
                                          <p:spTgt spid="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75">
                                            <p:txEl>
                                              <p:pRg st="0" end="0"/>
                                            </p:txEl>
                                          </p:spTgt>
                                        </p:tgtEl>
                                        <p:attrNameLst>
                                          <p:attrName>style.visibility</p:attrName>
                                        </p:attrNameLst>
                                      </p:cBhvr>
                                      <p:to>
                                        <p:strVal val="visible"/>
                                      </p:to>
                                    </p:set>
                                    <p:animEffect transition="in" filter="wipe(left)">
                                      <p:cBhvr>
                                        <p:cTn id="30" dur="500"/>
                                        <p:tgtEl>
                                          <p:spTgt spid="3075">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075">
                                            <p:txEl>
                                              <p:pRg st="1" end="1"/>
                                            </p:txEl>
                                          </p:spTgt>
                                        </p:tgtEl>
                                        <p:attrNameLst>
                                          <p:attrName>style.visibility</p:attrName>
                                        </p:attrNameLst>
                                      </p:cBhvr>
                                      <p:to>
                                        <p:strVal val="visible"/>
                                      </p:to>
                                    </p:set>
                                    <p:animEffect transition="in" filter="wipe(left)">
                                      <p:cBhvr>
                                        <p:cTn id="34" dur="500"/>
                                        <p:tgtEl>
                                          <p:spTgt spid="3075">
                                            <p:txEl>
                                              <p:pRg st="1" end="1"/>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075">
                                            <p:txEl>
                                              <p:pRg st="2" end="2"/>
                                            </p:txEl>
                                          </p:spTgt>
                                        </p:tgtEl>
                                        <p:attrNameLst>
                                          <p:attrName>style.visibility</p:attrName>
                                        </p:attrNameLst>
                                      </p:cBhvr>
                                      <p:to>
                                        <p:strVal val="visible"/>
                                      </p:to>
                                    </p:set>
                                    <p:animEffect transition="in" filter="wipe(left)">
                                      <p:cBhvr>
                                        <p:cTn id="38" dur="500"/>
                                        <p:tgtEl>
                                          <p:spTgt spid="3075">
                                            <p:txEl>
                                              <p:pRg st="2" end="2"/>
                                            </p:txEl>
                                          </p:spTgt>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075">
                                            <p:txEl>
                                              <p:pRg st="3" end="3"/>
                                            </p:txEl>
                                          </p:spTgt>
                                        </p:tgtEl>
                                        <p:attrNameLst>
                                          <p:attrName>style.visibility</p:attrName>
                                        </p:attrNameLst>
                                      </p:cBhvr>
                                      <p:to>
                                        <p:strVal val="visible"/>
                                      </p:to>
                                    </p:set>
                                    <p:animEffect transition="in" filter="wipe(left)">
                                      <p:cBhvr>
                                        <p:cTn id="42" dur="500"/>
                                        <p:tgtEl>
                                          <p:spTgt spid="3075">
                                            <p:txEl>
                                              <p:pRg st="3" end="3"/>
                                            </p:txEl>
                                          </p:spTgt>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3075">
                                            <p:txEl>
                                              <p:pRg st="4" end="4"/>
                                            </p:txEl>
                                          </p:spTgt>
                                        </p:tgtEl>
                                        <p:attrNameLst>
                                          <p:attrName>style.visibility</p:attrName>
                                        </p:attrNameLst>
                                      </p:cBhvr>
                                      <p:to>
                                        <p:strVal val="visible"/>
                                      </p:to>
                                    </p:set>
                                    <p:animEffect transition="in" filter="wipe(left)">
                                      <p:cBhvr>
                                        <p:cTn id="46" dur="500"/>
                                        <p:tgtEl>
                                          <p:spTgt spid="3075">
                                            <p:txEl>
                                              <p:pRg st="4" end="4"/>
                                            </p:txEl>
                                          </p:spTgt>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3075">
                                            <p:txEl>
                                              <p:pRg st="5" end="5"/>
                                            </p:txEl>
                                          </p:spTgt>
                                        </p:tgtEl>
                                        <p:attrNameLst>
                                          <p:attrName>style.visibility</p:attrName>
                                        </p:attrNameLst>
                                      </p:cBhvr>
                                      <p:to>
                                        <p:strVal val="visible"/>
                                      </p:to>
                                    </p:set>
                                    <p:animEffect transition="in" filter="wipe(left)">
                                      <p:cBhvr>
                                        <p:cTn id="50" dur="500"/>
                                        <p:tgtEl>
                                          <p:spTgt spid="3075">
                                            <p:txEl>
                                              <p:pRg st="5" end="5"/>
                                            </p:txEl>
                                          </p:spTgt>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3075">
                                            <p:txEl>
                                              <p:pRg st="6" end="6"/>
                                            </p:txEl>
                                          </p:spTgt>
                                        </p:tgtEl>
                                        <p:attrNameLst>
                                          <p:attrName>style.visibility</p:attrName>
                                        </p:attrNameLst>
                                      </p:cBhvr>
                                      <p:to>
                                        <p:strVal val="visible"/>
                                      </p:to>
                                    </p:set>
                                    <p:animEffect transition="in" filter="wipe(left)">
                                      <p:cBhvr>
                                        <p:cTn id="54"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P spid="3"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304800"/>
            <a:ext cx="8229600" cy="1104900"/>
          </a:xfrm>
        </p:spPr>
        <p:txBody>
          <a:bodyPr/>
          <a:lstStyle/>
          <a:p>
            <a:r>
              <a:rPr lang="en-US"/>
              <a:t>Scrolling Cursors</a:t>
            </a:r>
          </a:p>
        </p:txBody>
      </p:sp>
      <p:sp>
        <p:nvSpPr>
          <p:cNvPr id="3" name="Content Placeholder 2"/>
          <p:cNvSpPr>
            <a:spLocks noGrp="1"/>
          </p:cNvSpPr>
          <p:nvPr>
            <p:ph idx="1"/>
          </p:nvPr>
        </p:nvSpPr>
        <p:spPr>
          <a:xfrm>
            <a:off x="381000" y="3429000"/>
            <a:ext cx="8229600" cy="2971800"/>
          </a:xfrm>
        </p:spPr>
        <p:txBody>
          <a:bodyPr/>
          <a:lstStyle/>
          <a:p>
            <a:pPr>
              <a:defRPr/>
            </a:pPr>
            <a:r>
              <a:rPr lang="en-US" sz="2400" dirty="0">
                <a:solidFill>
                  <a:srgbClr val="2042EE"/>
                </a:solidFill>
                <a:latin typeface="Calibri" pitchFamily="34" charset="0"/>
              </a:rPr>
              <a:t>SCROLL</a:t>
            </a:r>
            <a:r>
              <a:rPr lang="en-US" sz="2400" dirty="0">
                <a:latin typeface="Calibri" pitchFamily="34" charset="0"/>
              </a:rPr>
              <a:t> </a:t>
            </a:r>
            <a:r>
              <a:rPr lang="en-US" sz="2400" dirty="0">
                <a:solidFill>
                  <a:srgbClr val="111111"/>
                </a:solidFill>
                <a:latin typeface="Calibri" pitchFamily="34" charset="0"/>
              </a:rPr>
              <a:t>– The result tuples can be fetch in flexible orders</a:t>
            </a:r>
          </a:p>
          <a:p>
            <a:pPr lvl="1">
              <a:defRPr/>
            </a:pPr>
            <a:r>
              <a:rPr lang="en-US" sz="2000" dirty="0">
                <a:solidFill>
                  <a:schemeClr val="accent6">
                    <a:lumMod val="75000"/>
                  </a:schemeClr>
                </a:solidFill>
                <a:latin typeface="Calibri" pitchFamily="34" charset="0"/>
                <a:cs typeface="+mn-cs"/>
              </a:rPr>
              <a:t>FETCH NEXT/PRIOR</a:t>
            </a:r>
            <a:r>
              <a:rPr lang="en-US" sz="2000" dirty="0">
                <a:solidFill>
                  <a:srgbClr val="111111"/>
                </a:solidFill>
                <a:latin typeface="Calibri" pitchFamily="34" charset="0"/>
                <a:cs typeface="+mn-cs"/>
              </a:rPr>
              <a:t>:  gets the next or previous tuple</a:t>
            </a:r>
          </a:p>
          <a:p>
            <a:pPr lvl="1">
              <a:defRPr/>
            </a:pPr>
            <a:r>
              <a:rPr lang="en-US" sz="2000" dirty="0">
                <a:solidFill>
                  <a:schemeClr val="accent6">
                    <a:lumMod val="75000"/>
                  </a:schemeClr>
                </a:solidFill>
                <a:latin typeface="Calibri" pitchFamily="34" charset="0"/>
                <a:cs typeface="+mn-cs"/>
              </a:rPr>
              <a:t>FETCH FIRST/LAST</a:t>
            </a:r>
            <a:r>
              <a:rPr lang="en-US" sz="2000" dirty="0">
                <a:solidFill>
                  <a:srgbClr val="111111"/>
                </a:solidFill>
                <a:latin typeface="Calibri" pitchFamily="34" charset="0"/>
                <a:cs typeface="+mn-cs"/>
              </a:rPr>
              <a:t>:  gets the first or last tuple </a:t>
            </a:r>
          </a:p>
          <a:p>
            <a:pPr lvl="1">
              <a:defRPr/>
            </a:pPr>
            <a:r>
              <a:rPr lang="en-US" sz="2000" dirty="0">
                <a:solidFill>
                  <a:schemeClr val="accent6">
                    <a:lumMod val="75000"/>
                  </a:schemeClr>
                </a:solidFill>
                <a:latin typeface="Calibri" pitchFamily="34" charset="0"/>
                <a:cs typeface="+mn-cs"/>
              </a:rPr>
              <a:t>FETCH RELATIVE 3 (-3)</a:t>
            </a:r>
            <a:r>
              <a:rPr lang="en-US" sz="2000" dirty="0">
                <a:solidFill>
                  <a:srgbClr val="111111"/>
                </a:solidFill>
                <a:latin typeface="Calibri" pitchFamily="34" charset="0"/>
                <a:cs typeface="+mn-cs"/>
              </a:rPr>
              <a:t>:   gets the row 3 rows beyond (prior to) cursor</a:t>
            </a:r>
          </a:p>
          <a:p>
            <a:pPr lvl="1">
              <a:defRPr/>
            </a:pPr>
            <a:r>
              <a:rPr lang="en-US" sz="2000" dirty="0">
                <a:solidFill>
                  <a:schemeClr val="accent6">
                    <a:lumMod val="75000"/>
                  </a:schemeClr>
                </a:solidFill>
                <a:latin typeface="Calibri" pitchFamily="34" charset="0"/>
                <a:cs typeface="+mn-cs"/>
              </a:rPr>
              <a:t>FETCH ABSOLUTE 3 (-3)</a:t>
            </a:r>
            <a:r>
              <a:rPr lang="en-US" sz="2000" dirty="0">
                <a:solidFill>
                  <a:srgbClr val="111111"/>
                </a:solidFill>
                <a:latin typeface="Calibri" pitchFamily="34" charset="0"/>
                <a:cs typeface="+mn-cs"/>
              </a:rPr>
              <a:t>:  gets the row 3 rows from the beginning (end) of the result table</a:t>
            </a:r>
          </a:p>
          <a:p>
            <a:pPr lvl="2">
              <a:defRPr/>
            </a:pPr>
            <a:r>
              <a:rPr lang="en-US" sz="1600" dirty="0">
                <a:solidFill>
                  <a:srgbClr val="111111"/>
                </a:solidFill>
                <a:latin typeface="Calibri" pitchFamily="34" charset="0"/>
                <a:cs typeface="+mn-cs"/>
              </a:rPr>
              <a:t>ABSOLUTE 1 is synonym for FIRST</a:t>
            </a:r>
          </a:p>
          <a:p>
            <a:pPr lvl="2">
              <a:defRPr/>
            </a:pPr>
            <a:r>
              <a:rPr lang="en-US" sz="1600" dirty="0">
                <a:solidFill>
                  <a:srgbClr val="111111"/>
                </a:solidFill>
                <a:latin typeface="Calibri" pitchFamily="34" charset="0"/>
                <a:cs typeface="+mn-cs"/>
              </a:rPr>
              <a:t>ABSOLUTE -1 is synonym for LAST  </a:t>
            </a:r>
            <a:endParaRPr lang="en-US" sz="1600" dirty="0">
              <a:solidFill>
                <a:srgbClr val="111111"/>
              </a:solidFill>
              <a:latin typeface="Calibri" pitchFamily="34" charset="0"/>
              <a:cs typeface="Times New Roman"/>
            </a:endParaRPr>
          </a:p>
          <a:p>
            <a:pPr>
              <a:defRPr/>
            </a:pPr>
            <a:endParaRPr lang="en-US" dirty="0"/>
          </a:p>
        </p:txBody>
      </p:sp>
      <p:sp>
        <p:nvSpPr>
          <p:cNvPr id="15364" name="Rectangle 3"/>
          <p:cNvSpPr>
            <a:spLocks noChangeArrowheads="1"/>
          </p:cNvSpPr>
          <p:nvPr/>
        </p:nvSpPr>
        <p:spPr bwMode="auto">
          <a:xfrm>
            <a:off x="304800" y="1371600"/>
            <a:ext cx="8534400"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0" hangingPunct="0"/>
            <a:r>
              <a:rPr lang="en-US" sz="2000" dirty="0">
                <a:latin typeface="Arial Unicode MS" pitchFamily="34" charset="-128"/>
              </a:rPr>
              <a:t>EXEC SQL DECLARE </a:t>
            </a:r>
            <a:r>
              <a:rPr lang="en-US" sz="2000" b="1" dirty="0" err="1">
                <a:latin typeface="Arial Unicode MS" pitchFamily="34" charset="-128"/>
              </a:rPr>
              <a:t>sinfo</a:t>
            </a:r>
            <a:r>
              <a:rPr lang="en-US" sz="2000" dirty="0">
                <a:latin typeface="Arial Unicode MS" pitchFamily="34" charset="-128"/>
              </a:rPr>
              <a:t> </a:t>
            </a:r>
            <a:r>
              <a:rPr lang="en-US" sz="2000" dirty="0">
                <a:solidFill>
                  <a:srgbClr val="00B050"/>
                </a:solidFill>
                <a:latin typeface="Arial Unicode MS" pitchFamily="34" charset="-128"/>
              </a:rPr>
              <a:t>SCROLL</a:t>
            </a:r>
            <a:r>
              <a:rPr lang="en-US" sz="2000" dirty="0">
                <a:latin typeface="Arial Unicode MS" pitchFamily="34" charset="-128"/>
              </a:rPr>
              <a:t> CURSOR FOR</a:t>
            </a:r>
          </a:p>
          <a:p>
            <a:pPr eaLnBrk="0" hangingPunct="0"/>
            <a:r>
              <a:rPr lang="en-US" sz="2000" dirty="0">
                <a:latin typeface="Arial Unicode MS" pitchFamily="34" charset="-128"/>
              </a:rPr>
              <a:t>	SELECT</a:t>
            </a:r>
            <a:r>
              <a:rPr lang="en-US" dirty="0">
                <a:latin typeface="Arial Unicode MS" pitchFamily="34" charset="-128"/>
              </a:rPr>
              <a:t>  </a:t>
            </a:r>
            <a:r>
              <a:rPr lang="en-US" dirty="0" err="1">
                <a:latin typeface="Arial Unicode MS" pitchFamily="34" charset="-128"/>
              </a:rPr>
              <a:t>S.sname</a:t>
            </a:r>
            <a:endParaRPr lang="en-US" dirty="0">
              <a:latin typeface="Arial Unicode MS" pitchFamily="34" charset="-128"/>
            </a:endParaRPr>
          </a:p>
          <a:p>
            <a:pPr eaLnBrk="0" hangingPunct="0"/>
            <a:r>
              <a:rPr lang="en-US" sz="2000" dirty="0">
                <a:latin typeface="Arial Unicode MS" pitchFamily="34" charset="-128"/>
              </a:rPr>
              <a:t>	FROM</a:t>
            </a:r>
            <a:r>
              <a:rPr lang="en-US" dirty="0">
                <a:latin typeface="Arial Unicode MS" pitchFamily="34" charset="-128"/>
              </a:rPr>
              <a:t>  Sailors S, Boats B, Reserves R</a:t>
            </a:r>
          </a:p>
          <a:p>
            <a:pPr eaLnBrk="0" hangingPunct="0"/>
            <a:r>
              <a:rPr lang="en-US" sz="2000" dirty="0">
                <a:latin typeface="Arial Unicode MS" pitchFamily="34" charset="-128"/>
              </a:rPr>
              <a:t>	WHERE</a:t>
            </a:r>
            <a:r>
              <a:rPr lang="en-US" dirty="0">
                <a:latin typeface="Arial Unicode MS" pitchFamily="34" charset="-128"/>
              </a:rPr>
              <a:t>  </a:t>
            </a:r>
            <a:r>
              <a:rPr lang="en-US" dirty="0" err="1">
                <a:latin typeface="Arial Unicode MS" pitchFamily="34" charset="-128"/>
              </a:rPr>
              <a:t>S.sid</a:t>
            </a:r>
            <a:r>
              <a:rPr lang="en-US" dirty="0">
                <a:latin typeface="Arial Unicode MS" pitchFamily="34" charset="-128"/>
              </a:rPr>
              <a:t>=</a:t>
            </a:r>
            <a:r>
              <a:rPr lang="en-US" dirty="0" err="1">
                <a:latin typeface="Arial Unicode MS" pitchFamily="34" charset="-128"/>
              </a:rPr>
              <a:t>R.sid</a:t>
            </a:r>
            <a:r>
              <a:rPr lang="en-US" dirty="0">
                <a:latin typeface="Arial Unicode MS" pitchFamily="34" charset="-128"/>
              </a:rPr>
              <a:t> </a:t>
            </a:r>
            <a:r>
              <a:rPr lang="en-US" sz="2000" dirty="0">
                <a:latin typeface="Arial Unicode MS" pitchFamily="34" charset="-128"/>
              </a:rPr>
              <a:t>AND</a:t>
            </a:r>
            <a:r>
              <a:rPr lang="en-US" dirty="0">
                <a:latin typeface="Arial Unicode MS" pitchFamily="34" charset="-128"/>
              </a:rPr>
              <a:t> </a:t>
            </a:r>
            <a:r>
              <a:rPr lang="en-US" dirty="0" err="1">
                <a:latin typeface="Arial Unicode MS" pitchFamily="34" charset="-128"/>
              </a:rPr>
              <a:t>R.bid</a:t>
            </a:r>
            <a:r>
              <a:rPr lang="en-US" dirty="0">
                <a:latin typeface="Arial Unicode MS" pitchFamily="34" charset="-128"/>
              </a:rPr>
              <a:t>=</a:t>
            </a:r>
            <a:r>
              <a:rPr lang="en-US" dirty="0" err="1">
                <a:latin typeface="Arial Unicode MS" pitchFamily="34" charset="-128"/>
              </a:rPr>
              <a:t>B.bid</a:t>
            </a:r>
            <a:r>
              <a:rPr lang="en-US" dirty="0">
                <a:latin typeface="Arial Unicode MS" pitchFamily="34" charset="-128"/>
              </a:rPr>
              <a:t> </a:t>
            </a:r>
            <a:r>
              <a:rPr lang="en-US" sz="2000" dirty="0">
                <a:latin typeface="Arial Unicode MS" pitchFamily="34" charset="-128"/>
              </a:rPr>
              <a:t>AND</a:t>
            </a:r>
            <a:r>
              <a:rPr lang="en-US" dirty="0">
                <a:latin typeface="Arial Unicode MS" pitchFamily="34" charset="-128"/>
              </a:rPr>
              <a:t> </a:t>
            </a:r>
            <a:r>
              <a:rPr lang="en-US" dirty="0" err="1">
                <a:latin typeface="Arial Unicode MS" pitchFamily="34" charset="-128"/>
              </a:rPr>
              <a:t>B.color</a:t>
            </a:r>
            <a:r>
              <a:rPr lang="en-US" dirty="0">
                <a:latin typeface="Arial Unicode MS" pitchFamily="34" charset="-128"/>
              </a:rPr>
              <a:t>=‘red’</a:t>
            </a:r>
          </a:p>
          <a:p>
            <a:pPr eaLnBrk="0" hangingPunct="0"/>
            <a:r>
              <a:rPr lang="en-US" sz="2000" dirty="0">
                <a:latin typeface="Arial Unicode MS" pitchFamily="34" charset="-128"/>
              </a:rPr>
              <a:t>	ORDER BY  </a:t>
            </a:r>
            <a:r>
              <a:rPr lang="en-US" dirty="0" err="1">
                <a:latin typeface="Arial Unicode MS" pitchFamily="34" charset="-128"/>
              </a:rPr>
              <a:t>S.sname</a:t>
            </a:r>
            <a:endParaRPr lang="en-US" dirty="0">
              <a:latin typeface="Arial Unicode MS" pitchFamily="34" charset="-128"/>
            </a:endParaRPr>
          </a:p>
        </p:txBody>
      </p:sp>
    </p:spTree>
    <p:extLst>
      <p:ext uri="{BB962C8B-B14F-4D97-AF65-F5344CB8AC3E}">
        <p14:creationId xmlns:p14="http://schemas.microsoft.com/office/powerpoint/2010/main" val="3402193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304800"/>
            <a:ext cx="8229600" cy="1104900"/>
          </a:xfrm>
        </p:spPr>
        <p:txBody>
          <a:bodyPr>
            <a:normAutofit/>
          </a:bodyPr>
          <a:lstStyle/>
          <a:p>
            <a:r>
              <a:rPr lang="en-US" sz="5400" b="1" dirty="0"/>
              <a:t>Read-Only Cursor</a:t>
            </a:r>
          </a:p>
        </p:txBody>
      </p:sp>
      <p:sp>
        <p:nvSpPr>
          <p:cNvPr id="16387" name="Content Placeholder 2"/>
          <p:cNvSpPr>
            <a:spLocks noGrp="1"/>
          </p:cNvSpPr>
          <p:nvPr>
            <p:ph idx="1"/>
          </p:nvPr>
        </p:nvSpPr>
        <p:spPr>
          <a:xfrm>
            <a:off x="768773" y="5410200"/>
            <a:ext cx="7537027" cy="990600"/>
          </a:xfrm>
          <a:ln>
            <a:solidFill>
              <a:srgbClr val="FF0000"/>
            </a:solidFill>
          </a:ln>
        </p:spPr>
        <p:txBody>
          <a:bodyPr>
            <a:noAutofit/>
          </a:bodyPr>
          <a:lstStyle/>
          <a:p>
            <a:pPr marL="0" indent="0">
              <a:lnSpc>
                <a:spcPts val="3600"/>
              </a:lnSpc>
              <a:buFont typeface="Wingdings" pitchFamily="2" charset="2"/>
              <a:buNone/>
              <a:defRPr/>
            </a:pPr>
            <a:r>
              <a:rPr lang="en-US" dirty="0">
                <a:solidFill>
                  <a:srgbClr val="00B050"/>
                </a:solidFill>
                <a:latin typeface="Calibri" pitchFamily="34" charset="0"/>
              </a:rPr>
              <a:t>FOR READ ONLY </a:t>
            </a:r>
            <a:r>
              <a:rPr lang="en-US" dirty="0">
                <a:solidFill>
                  <a:srgbClr val="111111"/>
                </a:solidFill>
                <a:latin typeface="Calibri" pitchFamily="34" charset="0"/>
              </a:rPr>
              <a:t>–  Any attempt to update or delete through the cursor will cause an error </a:t>
            </a:r>
            <a:endParaRPr lang="en-US" dirty="0"/>
          </a:p>
        </p:txBody>
      </p:sp>
      <p:sp>
        <p:nvSpPr>
          <p:cNvPr id="16388" name="Rectangle 3"/>
          <p:cNvSpPr>
            <a:spLocks noChangeArrowheads="1"/>
          </p:cNvSpPr>
          <p:nvPr/>
        </p:nvSpPr>
        <p:spPr bwMode="auto">
          <a:xfrm>
            <a:off x="762000" y="2269389"/>
            <a:ext cx="8382000" cy="2677656"/>
          </a:xfrm>
          <a:prstGeom prst="rect">
            <a:avLst/>
          </a:prstGeom>
          <a:noFill/>
          <a:ln w="9525">
            <a:noFill/>
            <a:miter lim="800000"/>
            <a:headEnd/>
            <a:tailEnd/>
          </a:ln>
        </p:spPr>
        <p:txBody>
          <a:bodyPr wrap="square">
            <a:spAutoFit/>
          </a:bodyPr>
          <a:lstStyle/>
          <a:p>
            <a:pPr eaLnBrk="0" hangingPunct="0">
              <a:defRPr/>
            </a:pPr>
            <a:r>
              <a:rPr lang="en-US" sz="2400" dirty="0">
                <a:latin typeface="Arial Unicode MS" pitchFamily="34" charset="-128"/>
              </a:rPr>
              <a:t>EXEC SQL DECLARE </a:t>
            </a:r>
            <a:r>
              <a:rPr lang="en-US" sz="2400" dirty="0" err="1">
                <a:latin typeface="Arial Unicode MS" pitchFamily="34" charset="-128"/>
              </a:rPr>
              <a:t>sinfo</a:t>
            </a:r>
            <a:r>
              <a:rPr lang="en-US" sz="2400" dirty="0">
                <a:latin typeface="Arial Unicode MS" pitchFamily="34" charset="-128"/>
              </a:rPr>
              <a:t> CURSOR FOR</a:t>
            </a:r>
          </a:p>
          <a:p>
            <a:pPr eaLnBrk="0" hangingPunct="0">
              <a:defRPr/>
            </a:pPr>
            <a:r>
              <a:rPr lang="en-US" sz="2400" dirty="0">
                <a:latin typeface="Arial Unicode MS" pitchFamily="34" charset="-128"/>
              </a:rPr>
              <a:t>	SELECT  </a:t>
            </a:r>
            <a:r>
              <a:rPr lang="en-US" sz="2400" dirty="0" err="1">
                <a:latin typeface="Arial Unicode MS" pitchFamily="34" charset="-128"/>
              </a:rPr>
              <a:t>S.sname</a:t>
            </a:r>
            <a:endParaRPr lang="en-US" sz="2400" dirty="0">
              <a:latin typeface="Arial Unicode MS" pitchFamily="34" charset="-128"/>
            </a:endParaRPr>
          </a:p>
          <a:p>
            <a:pPr eaLnBrk="0" hangingPunct="0">
              <a:defRPr/>
            </a:pPr>
            <a:r>
              <a:rPr lang="en-US" sz="2400" dirty="0">
                <a:latin typeface="Arial Unicode MS" pitchFamily="34" charset="-128"/>
              </a:rPr>
              <a:t>	FROM  Sailors S, Boats B, Reserves R</a:t>
            </a:r>
          </a:p>
          <a:p>
            <a:pPr eaLnBrk="0" hangingPunct="0">
              <a:defRPr/>
            </a:pPr>
            <a:r>
              <a:rPr lang="en-US" sz="2400" dirty="0">
                <a:latin typeface="Arial Unicode MS" pitchFamily="34" charset="-128"/>
              </a:rPr>
              <a:t>	WHERE  S.sid=R.sid AND R.bid=B.bid AND    </a:t>
            </a:r>
          </a:p>
          <a:p>
            <a:pPr eaLnBrk="0" hangingPunct="0">
              <a:defRPr/>
            </a:pPr>
            <a:r>
              <a:rPr lang="en-US" sz="2400" dirty="0">
                <a:latin typeface="Arial Unicode MS" pitchFamily="34" charset="-128"/>
              </a:rPr>
              <a:t>                           </a:t>
            </a:r>
            <a:r>
              <a:rPr lang="en-US" sz="2400" dirty="0" err="1">
                <a:latin typeface="Arial Unicode MS" pitchFamily="34" charset="-128"/>
              </a:rPr>
              <a:t>B.color</a:t>
            </a:r>
            <a:r>
              <a:rPr lang="en-US" sz="2400" dirty="0">
                <a:latin typeface="Arial Unicode MS" pitchFamily="34" charset="-128"/>
              </a:rPr>
              <a:t>=‘red’</a:t>
            </a:r>
          </a:p>
          <a:p>
            <a:pPr eaLnBrk="0" hangingPunct="0">
              <a:defRPr/>
            </a:pPr>
            <a:r>
              <a:rPr lang="en-US" sz="2400" dirty="0">
                <a:latin typeface="Arial Unicode MS" pitchFamily="34" charset="-128"/>
              </a:rPr>
              <a:t>	ORDER BY  </a:t>
            </a:r>
            <a:r>
              <a:rPr lang="en-US" sz="2400" dirty="0" err="1">
                <a:latin typeface="Arial Unicode MS" pitchFamily="34" charset="-128"/>
              </a:rPr>
              <a:t>S.sname</a:t>
            </a:r>
            <a:endParaRPr lang="en-US" sz="2400" dirty="0">
              <a:latin typeface="Arial Unicode MS" pitchFamily="34" charset="-128"/>
            </a:endParaRPr>
          </a:p>
          <a:p>
            <a:pPr eaLnBrk="0" hangingPunct="0">
              <a:defRPr/>
            </a:pPr>
            <a:r>
              <a:rPr lang="en-US" sz="2400" dirty="0">
                <a:latin typeface="Arial Unicode MS" pitchFamily="34" charset="-128"/>
              </a:rPr>
              <a:t>          	</a:t>
            </a:r>
            <a:r>
              <a:rPr lang="en-US" sz="2400" b="1" dirty="0">
                <a:solidFill>
                  <a:srgbClr val="00B050"/>
                </a:solidFill>
                <a:latin typeface="Arial Unicode MS" pitchFamily="34" charset="-128"/>
              </a:rPr>
              <a:t>FOR READ ONLY</a:t>
            </a:r>
            <a:r>
              <a:rPr lang="en-US" sz="2400" dirty="0">
                <a:latin typeface="Arial Unicode MS" pitchFamily="34" charset="-128"/>
              </a:rPr>
              <a:t>	</a:t>
            </a:r>
          </a:p>
        </p:txBody>
      </p:sp>
      <p:grpSp>
        <p:nvGrpSpPr>
          <p:cNvPr id="4" name="Group 3"/>
          <p:cNvGrpSpPr/>
          <p:nvPr/>
        </p:nvGrpSpPr>
        <p:grpSpPr>
          <a:xfrm>
            <a:off x="7086600" y="1295400"/>
            <a:ext cx="1447800" cy="1456910"/>
            <a:chOff x="4724400" y="5027230"/>
            <a:chExt cx="1447800" cy="1456910"/>
          </a:xfrm>
        </p:grpSpPr>
        <p:pic>
          <p:nvPicPr>
            <p:cNvPr id="2" name="Picture 1" descr="BU0052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925610">
              <a:off x="4800600" y="5181600"/>
              <a:ext cx="1456910" cy="1148170"/>
            </a:xfrm>
            <a:prstGeom prst="rect">
              <a:avLst/>
            </a:prstGeom>
          </p:spPr>
        </p:pic>
        <p:sp>
          <p:nvSpPr>
            <p:cNvPr id="6" name="&quot;No&quot; Symbol 5"/>
            <p:cNvSpPr/>
            <p:nvPr/>
          </p:nvSpPr>
          <p:spPr>
            <a:xfrm>
              <a:off x="4724400" y="5029200"/>
              <a:ext cx="1447800" cy="1380913"/>
            </a:xfrm>
            <a:prstGeom prst="noSmoking">
              <a:avLst>
                <a:gd name="adj" fmla="val 7701"/>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Tree>
    <p:extLst>
      <p:ext uri="{BB962C8B-B14F-4D97-AF65-F5344CB8AC3E}">
        <p14:creationId xmlns:p14="http://schemas.microsoft.com/office/powerpoint/2010/main" val="4219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838200"/>
          </a:xfrm>
        </p:spPr>
        <p:txBody>
          <a:bodyPr/>
          <a:lstStyle/>
          <a:p>
            <a:r>
              <a:rPr lang="en-US" dirty="0"/>
              <a:t>Dynamic SQL</a:t>
            </a:r>
          </a:p>
        </p:txBody>
      </p:sp>
      <p:sp>
        <p:nvSpPr>
          <p:cNvPr id="91139" name="Rectangle 3"/>
          <p:cNvSpPr>
            <a:spLocks noGrp="1" noChangeArrowheads="1"/>
          </p:cNvSpPr>
          <p:nvPr>
            <p:ph idx="1"/>
          </p:nvPr>
        </p:nvSpPr>
        <p:spPr>
          <a:xfrm>
            <a:off x="396240" y="1143000"/>
            <a:ext cx="8305800" cy="5029200"/>
          </a:xfrm>
        </p:spPr>
        <p:txBody>
          <a:bodyPr/>
          <a:lstStyle/>
          <a:p>
            <a:pPr>
              <a:defRPr/>
            </a:pPr>
            <a:r>
              <a:rPr lang="en-US" sz="2800" dirty="0">
                <a:latin typeface="Calibri" pitchFamily="34" charset="0"/>
              </a:rPr>
              <a:t>SQL query strings are not always known at compile time (e.g., spreadsheet, graphical DBMS frontend).</a:t>
            </a:r>
          </a:p>
          <a:p>
            <a:pPr lvl="1">
              <a:defRPr/>
            </a:pPr>
            <a:r>
              <a:rPr lang="en-US" dirty="0">
                <a:latin typeface="Calibri" pitchFamily="34" charset="0"/>
              </a:rPr>
              <a:t>Such application must accept commands from the user; and based on what the user needs, generate appropriate SQL statements.</a:t>
            </a:r>
          </a:p>
          <a:p>
            <a:pPr lvl="1">
              <a:spcAft>
                <a:spcPts val="600"/>
              </a:spcAft>
              <a:defRPr/>
            </a:pPr>
            <a:r>
              <a:rPr lang="en-US" dirty="0">
                <a:latin typeface="Calibri" pitchFamily="34" charset="0"/>
              </a:rPr>
              <a:t>The </a:t>
            </a:r>
            <a:r>
              <a:rPr lang="en-US" b="1" dirty="0">
                <a:solidFill>
                  <a:schemeClr val="accent2">
                    <a:lumMod val="75000"/>
                  </a:schemeClr>
                </a:solidFill>
                <a:latin typeface="Calibri" pitchFamily="34" charset="0"/>
              </a:rPr>
              <a:t>SQL statements are constructed on-the-fly</a:t>
            </a:r>
            <a:endParaRPr lang="en-US" b="1" dirty="0">
              <a:solidFill>
                <a:schemeClr val="accent2">
                  <a:lumMod val="75000"/>
                </a:schemeClr>
              </a:solidFill>
            </a:endParaRPr>
          </a:p>
          <a:p>
            <a:pPr>
              <a:defRPr/>
            </a:pPr>
            <a:r>
              <a:rPr lang="en-US" sz="2800" b="1" u="sng" dirty="0">
                <a:solidFill>
                  <a:srgbClr val="002060"/>
                </a:solidFill>
                <a:latin typeface="Calibri" pitchFamily="34" charset="0"/>
              </a:rPr>
              <a:t>Example</a:t>
            </a:r>
            <a:r>
              <a:rPr lang="en-US" sz="2800" dirty="0">
                <a:latin typeface="Calibri" pitchFamily="34" charset="0"/>
              </a:rPr>
              <a:t>:</a:t>
            </a:r>
          </a:p>
          <a:p>
            <a:pPr>
              <a:spcBef>
                <a:spcPts val="275"/>
              </a:spcBef>
              <a:buFont typeface="Wingdings" pitchFamily="2" charset="2"/>
              <a:buNone/>
              <a:defRPr/>
            </a:pPr>
            <a:r>
              <a:rPr lang="en-US" sz="2400" dirty="0">
                <a:latin typeface="Arial Unicode MS" pitchFamily="34" charset="-128"/>
              </a:rPr>
              <a:t>	  </a:t>
            </a:r>
            <a:r>
              <a:rPr lang="en-US" sz="2000" dirty="0">
                <a:solidFill>
                  <a:srgbClr val="002060"/>
                </a:solidFill>
                <a:latin typeface="Arial Unicode MS" pitchFamily="34" charset="-128"/>
              </a:rPr>
              <a:t>char </a:t>
            </a:r>
            <a:r>
              <a:rPr lang="en-US" sz="2000" b="1" dirty="0" err="1">
                <a:solidFill>
                  <a:srgbClr val="2042EE"/>
                </a:solidFill>
                <a:latin typeface="Arial Unicode MS" pitchFamily="34" charset="-128"/>
              </a:rPr>
              <a:t>c_sqlstring</a:t>
            </a:r>
            <a:r>
              <a:rPr lang="en-US" sz="2000" dirty="0">
                <a:solidFill>
                  <a:srgbClr val="002060"/>
                </a:solidFill>
                <a:latin typeface="Arial Unicode MS" pitchFamily="34" charset="-128"/>
              </a:rPr>
              <a:t>[ ]= {“DELETE FROM Sailors WHERE </a:t>
            </a:r>
            <a:r>
              <a:rPr lang="en-US" sz="2000" dirty="0" err="1">
                <a:solidFill>
                  <a:srgbClr val="002060"/>
                </a:solidFill>
                <a:latin typeface="Arial Unicode MS" pitchFamily="34" charset="-128"/>
              </a:rPr>
              <a:t>raiting</a:t>
            </a:r>
            <a:r>
              <a:rPr lang="en-US" sz="2000" dirty="0">
                <a:solidFill>
                  <a:srgbClr val="002060"/>
                </a:solidFill>
                <a:latin typeface="Arial Unicode MS" pitchFamily="34" charset="-128"/>
              </a:rPr>
              <a:t>&gt;5”};</a:t>
            </a:r>
          </a:p>
          <a:p>
            <a:pPr>
              <a:buFont typeface="Wingdings" pitchFamily="2" charset="2"/>
              <a:buNone/>
              <a:defRPr/>
            </a:pPr>
            <a:r>
              <a:rPr lang="en-US" sz="2000" dirty="0">
                <a:solidFill>
                  <a:srgbClr val="002060"/>
                </a:solidFill>
                <a:latin typeface="Arial Unicode MS" pitchFamily="34" charset="-128"/>
              </a:rPr>
              <a:t>	   EXEC SQL </a:t>
            </a:r>
            <a:r>
              <a:rPr lang="en-US" sz="2000" b="1" dirty="0">
                <a:solidFill>
                  <a:srgbClr val="00B050"/>
                </a:solidFill>
                <a:latin typeface="Arial Unicode MS" pitchFamily="34" charset="-128"/>
              </a:rPr>
              <a:t>PREPARE</a:t>
            </a:r>
            <a:r>
              <a:rPr lang="en-US" sz="2000" dirty="0">
                <a:solidFill>
                  <a:srgbClr val="002060"/>
                </a:solidFill>
                <a:latin typeface="Arial Unicode MS" pitchFamily="34" charset="-128"/>
              </a:rPr>
              <a:t> </a:t>
            </a:r>
            <a:r>
              <a:rPr lang="en-US" sz="2000" dirty="0" err="1">
                <a:solidFill>
                  <a:schemeClr val="accent1">
                    <a:lumMod val="75000"/>
                  </a:schemeClr>
                </a:solidFill>
                <a:latin typeface="Arial Unicode MS" pitchFamily="34" charset="-128"/>
              </a:rPr>
              <a:t>readytogo</a:t>
            </a:r>
            <a:r>
              <a:rPr lang="en-US" sz="2000" dirty="0">
                <a:solidFill>
                  <a:srgbClr val="002060"/>
                </a:solidFill>
                <a:latin typeface="Arial Unicode MS" pitchFamily="34" charset="-128"/>
              </a:rPr>
              <a:t> FROM </a:t>
            </a:r>
            <a:r>
              <a:rPr lang="en-US" sz="2000" b="1" dirty="0">
                <a:solidFill>
                  <a:srgbClr val="2042EE"/>
                </a:solidFill>
                <a:latin typeface="Arial Unicode MS" pitchFamily="34" charset="-128"/>
              </a:rPr>
              <a:t>:</a:t>
            </a:r>
            <a:r>
              <a:rPr lang="en-US" sz="2000" b="1" dirty="0" err="1">
                <a:solidFill>
                  <a:srgbClr val="2042EE"/>
                </a:solidFill>
                <a:latin typeface="Arial Unicode MS" pitchFamily="34" charset="-128"/>
              </a:rPr>
              <a:t>c_sqlstring</a:t>
            </a:r>
            <a:r>
              <a:rPr lang="en-US" sz="2000" dirty="0">
                <a:solidFill>
                  <a:srgbClr val="002060"/>
                </a:solidFill>
                <a:latin typeface="Arial Unicode MS" pitchFamily="34" charset="-128"/>
              </a:rPr>
              <a:t>;</a:t>
            </a:r>
          </a:p>
          <a:p>
            <a:pPr>
              <a:buFont typeface="Wingdings" pitchFamily="2" charset="2"/>
              <a:buNone/>
              <a:defRPr/>
            </a:pPr>
            <a:r>
              <a:rPr lang="en-US" sz="2000" dirty="0">
                <a:solidFill>
                  <a:srgbClr val="002060"/>
                </a:solidFill>
                <a:latin typeface="Arial Unicode MS" pitchFamily="34" charset="-128"/>
              </a:rPr>
              <a:t>	   EXEC SQL </a:t>
            </a:r>
            <a:r>
              <a:rPr lang="en-US" sz="2000" b="1" dirty="0">
                <a:solidFill>
                  <a:srgbClr val="00B050"/>
                </a:solidFill>
                <a:latin typeface="Arial Unicode MS" pitchFamily="34" charset="-128"/>
              </a:rPr>
              <a:t>EXECUTE</a:t>
            </a:r>
            <a:r>
              <a:rPr lang="en-US" sz="2000" dirty="0">
                <a:solidFill>
                  <a:srgbClr val="002060"/>
                </a:solidFill>
                <a:latin typeface="Arial Unicode MS" pitchFamily="34" charset="-128"/>
              </a:rPr>
              <a:t> </a:t>
            </a:r>
            <a:r>
              <a:rPr lang="en-US" sz="2000" dirty="0" err="1">
                <a:solidFill>
                  <a:schemeClr val="accent1">
                    <a:lumMod val="75000"/>
                  </a:schemeClr>
                </a:solidFill>
                <a:latin typeface="Arial Unicode MS" pitchFamily="34" charset="-128"/>
              </a:rPr>
              <a:t>readytogo</a:t>
            </a:r>
            <a:r>
              <a:rPr lang="en-US" sz="2000" dirty="0">
                <a:solidFill>
                  <a:srgbClr val="002060"/>
                </a:solidFill>
                <a:latin typeface="Arial Unicode MS" pitchFamily="34" charset="-128"/>
              </a:rPr>
              <a:t>;</a:t>
            </a:r>
          </a:p>
        </p:txBody>
      </p:sp>
      <p:sp>
        <p:nvSpPr>
          <p:cNvPr id="4" name="Rectangular Callout 3"/>
          <p:cNvSpPr/>
          <p:nvPr/>
        </p:nvSpPr>
        <p:spPr bwMode="auto">
          <a:xfrm>
            <a:off x="5867402" y="5715000"/>
            <a:ext cx="2667000" cy="685800"/>
          </a:xfrm>
          <a:prstGeom prst="wedgeRectCallout">
            <a:avLst>
              <a:gd name="adj1" fmla="val -31289"/>
              <a:gd name="adj2" fmla="val -106415"/>
            </a:avLst>
          </a:prstGeom>
          <a:solidFill>
            <a:srgbClr val="005A58"/>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r>
              <a:rPr lang="en-US" sz="2000" dirty="0">
                <a:solidFill>
                  <a:srgbClr val="F8F8F8"/>
                </a:solidFill>
                <a:latin typeface="Calibri" pitchFamily="34" charset="0"/>
                <a:cs typeface="+mn-cs"/>
              </a:rPr>
              <a:t>Inform SQL system to take the string as query</a:t>
            </a:r>
          </a:p>
        </p:txBody>
      </p:sp>
      <p:sp>
        <p:nvSpPr>
          <p:cNvPr id="5" name="Rectangular Callout 4"/>
          <p:cNvSpPr/>
          <p:nvPr/>
        </p:nvSpPr>
        <p:spPr bwMode="auto">
          <a:xfrm>
            <a:off x="762000" y="5862743"/>
            <a:ext cx="2514600" cy="685800"/>
          </a:xfrm>
          <a:prstGeom prst="wedgeRectCallout">
            <a:avLst>
              <a:gd name="adj1" fmla="val 32203"/>
              <a:gd name="adj2" fmla="val -80916"/>
            </a:avLst>
          </a:prstGeom>
          <a:solidFill>
            <a:srgbClr val="005A58"/>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r>
              <a:rPr lang="en-US" sz="2000" dirty="0">
                <a:solidFill>
                  <a:srgbClr val="F8F8F8"/>
                </a:solidFill>
                <a:latin typeface="Calibri" pitchFamily="34" charset="0"/>
                <a:cs typeface="+mn-cs"/>
              </a:rPr>
              <a:t>Instruct SQL system to execute the query</a:t>
            </a:r>
          </a:p>
        </p:txBody>
      </p:sp>
      <p:sp>
        <p:nvSpPr>
          <p:cNvPr id="2" name="Speech Bubble: Rectangle with Corners Rounded 1">
            <a:extLst>
              <a:ext uri="{FF2B5EF4-FFF2-40B4-BE49-F238E27FC236}">
                <a16:creationId xmlns:a16="http://schemas.microsoft.com/office/drawing/2014/main" id="{CFE10378-1C35-41CD-A76C-790EA4071C3B}"/>
              </a:ext>
            </a:extLst>
          </p:cNvPr>
          <p:cNvSpPr/>
          <p:nvPr/>
        </p:nvSpPr>
        <p:spPr>
          <a:xfrm>
            <a:off x="7200902" y="3962400"/>
            <a:ext cx="1066800" cy="536448"/>
          </a:xfrm>
          <a:prstGeom prst="wedgeRoundRectCallout">
            <a:avLst>
              <a:gd name="adj1" fmla="val 35559"/>
              <a:gd name="adj2" fmla="val 74462"/>
              <a:gd name="adj3" fmla="val 16667"/>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Can be a variable</a:t>
            </a:r>
          </a:p>
        </p:txBody>
      </p:sp>
    </p:spTree>
    <p:extLst>
      <p:ext uri="{BB962C8B-B14F-4D97-AF65-F5344CB8AC3E}">
        <p14:creationId xmlns:p14="http://schemas.microsoft.com/office/powerpoint/2010/main" val="1088520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1000"/>
                                        <p:tgtEl>
                                          <p:spTgt spid="91139">
                                            <p:txEl>
                                              <p:pRg st="0" end="0"/>
                                            </p:txEl>
                                          </p:spTgt>
                                        </p:tgtEl>
                                      </p:cBhvr>
                                    </p:animEffect>
                                    <p:anim calcmode="lin" valueType="num">
                                      <p:cBhvr>
                                        <p:cTn id="8" dur="10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113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fade">
                                      <p:cBhvr>
                                        <p:cTn id="12" dur="1000"/>
                                        <p:tgtEl>
                                          <p:spTgt spid="91139">
                                            <p:txEl>
                                              <p:pRg st="1" end="1"/>
                                            </p:txEl>
                                          </p:spTgt>
                                        </p:tgtEl>
                                      </p:cBhvr>
                                    </p:animEffect>
                                    <p:anim calcmode="lin" valueType="num">
                                      <p:cBhvr>
                                        <p:cTn id="13" dur="10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113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fade">
                                      <p:cBhvr>
                                        <p:cTn id="17" dur="1000"/>
                                        <p:tgtEl>
                                          <p:spTgt spid="91139">
                                            <p:txEl>
                                              <p:pRg st="2" end="2"/>
                                            </p:txEl>
                                          </p:spTgt>
                                        </p:tgtEl>
                                      </p:cBhvr>
                                    </p:animEffect>
                                    <p:anim calcmode="lin" valueType="num">
                                      <p:cBhvr>
                                        <p:cTn id="18" dur="10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11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91139">
                                            <p:txEl>
                                              <p:pRg st="3" end="3"/>
                                            </p:txEl>
                                          </p:spTgt>
                                        </p:tgtEl>
                                        <p:attrNameLst>
                                          <p:attrName>style.visibility</p:attrName>
                                        </p:attrNameLst>
                                      </p:cBhvr>
                                      <p:to>
                                        <p:strVal val="visible"/>
                                      </p:to>
                                    </p:set>
                                    <p:animEffect transition="in" filter="fade">
                                      <p:cBhvr>
                                        <p:cTn id="24" dur="1000"/>
                                        <p:tgtEl>
                                          <p:spTgt spid="91139">
                                            <p:txEl>
                                              <p:pRg st="3" end="3"/>
                                            </p:txEl>
                                          </p:spTgt>
                                        </p:tgtEl>
                                      </p:cBhvr>
                                    </p:animEffect>
                                    <p:anim calcmode="lin" valueType="num">
                                      <p:cBhvr>
                                        <p:cTn id="25" dur="10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1139">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1139">
                                            <p:txEl>
                                              <p:pRg st="4" end="4"/>
                                            </p:txEl>
                                          </p:spTgt>
                                        </p:tgtEl>
                                        <p:attrNameLst>
                                          <p:attrName>style.visibility</p:attrName>
                                        </p:attrNameLst>
                                      </p:cBhvr>
                                      <p:to>
                                        <p:strVal val="visible"/>
                                      </p:to>
                                    </p:set>
                                    <p:animEffect transition="in" filter="fade">
                                      <p:cBhvr>
                                        <p:cTn id="29" dur="1000"/>
                                        <p:tgtEl>
                                          <p:spTgt spid="91139">
                                            <p:txEl>
                                              <p:pRg st="4" end="4"/>
                                            </p:txEl>
                                          </p:spTgt>
                                        </p:tgtEl>
                                      </p:cBhvr>
                                    </p:animEffect>
                                    <p:anim calcmode="lin" valueType="num">
                                      <p:cBhvr>
                                        <p:cTn id="30" dur="10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91139">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1139">
                                            <p:txEl>
                                              <p:pRg st="5" end="5"/>
                                            </p:txEl>
                                          </p:spTgt>
                                        </p:tgtEl>
                                        <p:attrNameLst>
                                          <p:attrName>style.visibility</p:attrName>
                                        </p:attrNameLst>
                                      </p:cBhvr>
                                      <p:to>
                                        <p:strVal val="visible"/>
                                      </p:to>
                                    </p:set>
                                    <p:animEffect transition="in" filter="fade">
                                      <p:cBhvr>
                                        <p:cTn id="40" dur="1000"/>
                                        <p:tgtEl>
                                          <p:spTgt spid="91139">
                                            <p:txEl>
                                              <p:pRg st="5" end="5"/>
                                            </p:txEl>
                                          </p:spTgt>
                                        </p:tgtEl>
                                      </p:cBhvr>
                                    </p:animEffect>
                                    <p:anim calcmode="lin" valueType="num">
                                      <p:cBhvr>
                                        <p:cTn id="41" dur="10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91139">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91139">
                                            <p:txEl>
                                              <p:pRg st="6" end="6"/>
                                            </p:txEl>
                                          </p:spTgt>
                                        </p:tgtEl>
                                        <p:attrNameLst>
                                          <p:attrName>style.visibility</p:attrName>
                                        </p:attrNameLst>
                                      </p:cBhvr>
                                      <p:to>
                                        <p:strVal val="visible"/>
                                      </p:to>
                                    </p:set>
                                    <p:animEffect transition="in" filter="fade">
                                      <p:cBhvr>
                                        <p:cTn id="51" dur="1000"/>
                                        <p:tgtEl>
                                          <p:spTgt spid="91139">
                                            <p:txEl>
                                              <p:pRg st="6" end="6"/>
                                            </p:txEl>
                                          </p:spTgt>
                                        </p:tgtEl>
                                      </p:cBhvr>
                                    </p:animEffect>
                                    <p:anim calcmode="lin" valueType="num">
                                      <p:cBhvr>
                                        <p:cTn id="52" dur="10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91139">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152400"/>
            <a:ext cx="7772400" cy="800100"/>
          </a:xfrm>
        </p:spPr>
        <p:txBody>
          <a:bodyPr/>
          <a:lstStyle/>
          <a:p>
            <a:r>
              <a:rPr lang="en-US" dirty="0"/>
              <a:t>Limitation of Embedded SQL</a:t>
            </a:r>
          </a:p>
        </p:txBody>
      </p:sp>
      <p:sp>
        <p:nvSpPr>
          <p:cNvPr id="4" name="Rectangle 3"/>
          <p:cNvSpPr/>
          <p:nvPr/>
        </p:nvSpPr>
        <p:spPr bwMode="auto">
          <a:xfrm>
            <a:off x="533400" y="4832604"/>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8437" name="TextBox 4"/>
          <p:cNvSpPr txBox="1">
            <a:spLocks noChangeArrowheads="1"/>
          </p:cNvSpPr>
          <p:nvPr/>
        </p:nvSpPr>
        <p:spPr bwMode="auto">
          <a:xfrm>
            <a:off x="685800" y="5213604"/>
            <a:ext cx="110966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9064E"/>
                </a:solidFill>
                <a:latin typeface="Calibri" pitchFamily="34" charset="0"/>
                <a:cs typeface="Calibri" pitchFamily="34" charset="0"/>
              </a:rPr>
              <a:t>EXEC  SQL  …</a:t>
            </a:r>
          </a:p>
          <a:p>
            <a:pPr eaLnBrk="1" hangingPunct="1"/>
            <a:r>
              <a:rPr lang="en-US" sz="1400">
                <a:solidFill>
                  <a:srgbClr val="09064E"/>
                </a:solidFill>
                <a:latin typeface="Calibri" pitchFamily="34" charset="0"/>
                <a:cs typeface="Calibri" pitchFamily="34" charset="0"/>
              </a:rPr>
              <a:t>     SELECT …</a:t>
            </a:r>
          </a:p>
          <a:p>
            <a:pPr eaLnBrk="1" hangingPunct="1"/>
            <a:r>
              <a:rPr lang="en-US" sz="1400">
                <a:solidFill>
                  <a:srgbClr val="09064E"/>
                </a:solidFill>
                <a:latin typeface="Calibri" pitchFamily="34" charset="0"/>
                <a:cs typeface="Calibri" pitchFamily="34" charset="0"/>
              </a:rPr>
              <a:t>     FROM …</a:t>
            </a:r>
          </a:p>
          <a:p>
            <a:pPr eaLnBrk="1" hangingPunct="1"/>
            <a:r>
              <a:rPr lang="en-US" sz="1400">
                <a:solidFill>
                  <a:srgbClr val="09064E"/>
                </a:solidFill>
                <a:latin typeface="Calibri" pitchFamily="34" charset="0"/>
                <a:cs typeface="Calibri" pitchFamily="34" charset="0"/>
              </a:rPr>
              <a:t>     WHERE …</a:t>
            </a:r>
          </a:p>
        </p:txBody>
      </p:sp>
      <p:sp>
        <p:nvSpPr>
          <p:cNvPr id="6" name="Rectangle 5"/>
          <p:cNvSpPr/>
          <p:nvPr/>
        </p:nvSpPr>
        <p:spPr bwMode="auto">
          <a:xfrm>
            <a:off x="2743200" y="4985004"/>
            <a:ext cx="1295400" cy="609600"/>
          </a:xfrm>
          <a:prstGeom prst="rect">
            <a:avLst/>
          </a:prstGeom>
          <a:solidFill>
            <a:srgbClr val="FF5229"/>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1</a:t>
            </a:r>
          </a:p>
        </p:txBody>
      </p:sp>
      <p:sp>
        <p:nvSpPr>
          <p:cNvPr id="7" name="Rectangle 6"/>
          <p:cNvSpPr/>
          <p:nvPr/>
        </p:nvSpPr>
        <p:spPr bwMode="auto">
          <a:xfrm>
            <a:off x="4495800" y="4832604"/>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8442" name="TextBox 7"/>
          <p:cNvSpPr txBox="1">
            <a:spLocks noChangeArrowheads="1"/>
          </p:cNvSpPr>
          <p:nvPr/>
        </p:nvSpPr>
        <p:spPr bwMode="auto">
          <a:xfrm>
            <a:off x="4648200" y="5213604"/>
            <a:ext cx="992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9064E"/>
                </a:solidFill>
                <a:latin typeface="Calibri" pitchFamily="34" charset="0"/>
                <a:cs typeface="Calibri" pitchFamily="34" charset="0"/>
              </a:rPr>
              <a:t>API CALL …</a:t>
            </a:r>
          </a:p>
        </p:txBody>
      </p:sp>
      <p:sp>
        <p:nvSpPr>
          <p:cNvPr id="9" name="Right Arrow 8"/>
          <p:cNvSpPr/>
          <p:nvPr/>
        </p:nvSpPr>
        <p:spPr bwMode="auto">
          <a:xfrm>
            <a:off x="2286000" y="5137404"/>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0" name="Right Arrow 9"/>
          <p:cNvSpPr/>
          <p:nvPr/>
        </p:nvSpPr>
        <p:spPr bwMode="auto">
          <a:xfrm>
            <a:off x="4038600" y="5137404"/>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2" name="Rectangle 11"/>
          <p:cNvSpPr/>
          <p:nvPr/>
        </p:nvSpPr>
        <p:spPr bwMode="auto">
          <a:xfrm>
            <a:off x="6781800" y="5097399"/>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13" name="Flowchart: Magnetic Disk 12"/>
          <p:cNvSpPr/>
          <p:nvPr/>
        </p:nvSpPr>
        <p:spPr bwMode="auto">
          <a:xfrm>
            <a:off x="7011988" y="5823204"/>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18449" name="Up-Down Arrow 12"/>
          <p:cNvSpPr>
            <a:spLocks noChangeArrowheads="1"/>
          </p:cNvSpPr>
          <p:nvPr/>
        </p:nvSpPr>
        <p:spPr bwMode="auto">
          <a:xfrm>
            <a:off x="7467600" y="5554917"/>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5" name="Right Arrow 14"/>
          <p:cNvSpPr/>
          <p:nvPr/>
        </p:nvSpPr>
        <p:spPr bwMode="auto">
          <a:xfrm>
            <a:off x="5562600" y="5213604"/>
            <a:ext cx="1219200" cy="304800"/>
          </a:xfrm>
          <a:prstGeom prst="rightArrow">
            <a:avLst/>
          </a:prstGeom>
          <a:solidFill>
            <a:srgbClr val="FFFF0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6" name="Oval Callout 10"/>
          <p:cNvSpPr>
            <a:spLocks noChangeArrowheads="1"/>
          </p:cNvSpPr>
          <p:nvPr/>
        </p:nvSpPr>
        <p:spPr bwMode="auto">
          <a:xfrm>
            <a:off x="4777909" y="5670804"/>
            <a:ext cx="1295400" cy="609600"/>
          </a:xfrm>
          <a:prstGeom prst="wedgeEllipseCallout">
            <a:avLst>
              <a:gd name="adj1" fmla="val -33060"/>
              <a:gd name="adj2" fmla="val -83829"/>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18" name="Oval Callout 10"/>
          <p:cNvSpPr>
            <a:spLocks noChangeArrowheads="1"/>
          </p:cNvSpPr>
          <p:nvPr/>
        </p:nvSpPr>
        <p:spPr bwMode="auto">
          <a:xfrm>
            <a:off x="3390900" y="4375404"/>
            <a:ext cx="1295400" cy="609600"/>
          </a:xfrm>
          <a:prstGeom prst="wedgeEllipseCallout">
            <a:avLst>
              <a:gd name="adj1" fmla="val -34292"/>
              <a:gd name="adj2" fmla="val 60378"/>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5" name="Speech Bubble: Rectangle with Corners Rounded 4">
            <a:extLst>
              <a:ext uri="{FF2B5EF4-FFF2-40B4-BE49-F238E27FC236}">
                <a16:creationId xmlns:a16="http://schemas.microsoft.com/office/drawing/2014/main" id="{50EED834-9E93-47DD-ABDB-2E5CE916ABF1}"/>
              </a:ext>
            </a:extLst>
          </p:cNvPr>
          <p:cNvSpPr/>
          <p:nvPr/>
        </p:nvSpPr>
        <p:spPr>
          <a:xfrm>
            <a:off x="4267200" y="1523999"/>
            <a:ext cx="4572000" cy="2625885"/>
          </a:xfrm>
          <a:prstGeom prst="wedgeRoundRectCallout">
            <a:avLst>
              <a:gd name="adj1" fmla="val -33169"/>
              <a:gd name="adj2" fmla="val 91796"/>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ts val="2400"/>
              </a:lnSpc>
              <a:spcAft>
                <a:spcPts val="1200"/>
              </a:spcAft>
              <a:buFont typeface="+mj-lt"/>
              <a:buAutoNum type="arabicParenR"/>
            </a:pPr>
            <a:r>
              <a:rPr lang="en-US" sz="2400" dirty="0"/>
              <a:t>DBMS-specific preprocessor transform the Embedded SQL statements into function calls in the host language</a:t>
            </a:r>
          </a:p>
          <a:p>
            <a:pPr marL="457200" indent="-457200">
              <a:lnSpc>
                <a:spcPts val="2400"/>
              </a:lnSpc>
              <a:buFont typeface="+mj-lt"/>
              <a:buAutoNum type="arabicParenR"/>
            </a:pPr>
            <a:r>
              <a:rPr lang="en-US" sz="2400" dirty="0"/>
              <a:t>This translation varies across DBMS’s (API calls vary among different DBMS’s)</a:t>
            </a:r>
          </a:p>
        </p:txBody>
      </p:sp>
      <p:sp>
        <p:nvSpPr>
          <p:cNvPr id="17" name="Oval Callout 10"/>
          <p:cNvSpPr>
            <a:spLocks noChangeArrowheads="1"/>
          </p:cNvSpPr>
          <p:nvPr/>
        </p:nvSpPr>
        <p:spPr bwMode="auto">
          <a:xfrm>
            <a:off x="7507288" y="4299204"/>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8" name="Oval 7"/>
          <p:cNvSpPr/>
          <p:nvPr/>
        </p:nvSpPr>
        <p:spPr>
          <a:xfrm>
            <a:off x="2782909" y="4624641"/>
            <a:ext cx="457200" cy="4159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24" name="Oval 23"/>
          <p:cNvSpPr/>
          <p:nvPr/>
        </p:nvSpPr>
        <p:spPr>
          <a:xfrm>
            <a:off x="5723265" y="4913519"/>
            <a:ext cx="457200" cy="4159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205505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152400"/>
            <a:ext cx="7772400" cy="800100"/>
          </a:xfrm>
        </p:spPr>
        <p:txBody>
          <a:bodyPr/>
          <a:lstStyle/>
          <a:p>
            <a:r>
              <a:rPr lang="en-US" dirty="0"/>
              <a:t>Limitation of Embedded SQL</a:t>
            </a:r>
          </a:p>
        </p:txBody>
      </p:sp>
      <p:sp>
        <p:nvSpPr>
          <p:cNvPr id="4" name="Rectangle 3"/>
          <p:cNvSpPr/>
          <p:nvPr/>
        </p:nvSpPr>
        <p:spPr bwMode="auto">
          <a:xfrm>
            <a:off x="533400" y="4832604"/>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8437" name="TextBox 4"/>
          <p:cNvSpPr txBox="1">
            <a:spLocks noChangeArrowheads="1"/>
          </p:cNvSpPr>
          <p:nvPr/>
        </p:nvSpPr>
        <p:spPr bwMode="auto">
          <a:xfrm>
            <a:off x="685800" y="5213604"/>
            <a:ext cx="110966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9064E"/>
                </a:solidFill>
                <a:latin typeface="Calibri" pitchFamily="34" charset="0"/>
                <a:cs typeface="Calibri" pitchFamily="34" charset="0"/>
              </a:rPr>
              <a:t>EXEC  SQL  …</a:t>
            </a:r>
          </a:p>
          <a:p>
            <a:pPr eaLnBrk="1" hangingPunct="1"/>
            <a:r>
              <a:rPr lang="en-US" sz="1400">
                <a:solidFill>
                  <a:srgbClr val="09064E"/>
                </a:solidFill>
                <a:latin typeface="Calibri" pitchFamily="34" charset="0"/>
                <a:cs typeface="Calibri" pitchFamily="34" charset="0"/>
              </a:rPr>
              <a:t>     SELECT …</a:t>
            </a:r>
          </a:p>
          <a:p>
            <a:pPr eaLnBrk="1" hangingPunct="1"/>
            <a:r>
              <a:rPr lang="en-US" sz="1400">
                <a:solidFill>
                  <a:srgbClr val="09064E"/>
                </a:solidFill>
                <a:latin typeface="Calibri" pitchFamily="34" charset="0"/>
                <a:cs typeface="Calibri" pitchFamily="34" charset="0"/>
              </a:rPr>
              <a:t>     FROM …</a:t>
            </a:r>
          </a:p>
          <a:p>
            <a:pPr eaLnBrk="1" hangingPunct="1"/>
            <a:r>
              <a:rPr lang="en-US" sz="1400">
                <a:solidFill>
                  <a:srgbClr val="09064E"/>
                </a:solidFill>
                <a:latin typeface="Calibri" pitchFamily="34" charset="0"/>
                <a:cs typeface="Calibri" pitchFamily="34" charset="0"/>
              </a:rPr>
              <a:t>     WHERE …</a:t>
            </a:r>
          </a:p>
        </p:txBody>
      </p:sp>
      <p:sp>
        <p:nvSpPr>
          <p:cNvPr id="6" name="Rectangle 5"/>
          <p:cNvSpPr/>
          <p:nvPr/>
        </p:nvSpPr>
        <p:spPr bwMode="auto">
          <a:xfrm>
            <a:off x="2743200" y="4985004"/>
            <a:ext cx="1295400" cy="609600"/>
          </a:xfrm>
          <a:prstGeom prst="rect">
            <a:avLst/>
          </a:prstGeom>
          <a:solidFill>
            <a:srgbClr val="FF5229"/>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1</a:t>
            </a:r>
          </a:p>
        </p:txBody>
      </p:sp>
      <p:sp>
        <p:nvSpPr>
          <p:cNvPr id="7" name="Rectangle 6"/>
          <p:cNvSpPr/>
          <p:nvPr/>
        </p:nvSpPr>
        <p:spPr bwMode="auto">
          <a:xfrm>
            <a:off x="4495800" y="4832604"/>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8442" name="TextBox 7"/>
          <p:cNvSpPr txBox="1">
            <a:spLocks noChangeArrowheads="1"/>
          </p:cNvSpPr>
          <p:nvPr/>
        </p:nvSpPr>
        <p:spPr bwMode="auto">
          <a:xfrm>
            <a:off x="4648200" y="5213604"/>
            <a:ext cx="992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9064E"/>
                </a:solidFill>
                <a:latin typeface="Calibri" pitchFamily="34" charset="0"/>
                <a:cs typeface="Calibri" pitchFamily="34" charset="0"/>
              </a:rPr>
              <a:t>API CALL …</a:t>
            </a:r>
          </a:p>
        </p:txBody>
      </p:sp>
      <p:sp>
        <p:nvSpPr>
          <p:cNvPr id="9" name="Right Arrow 8"/>
          <p:cNvSpPr/>
          <p:nvPr/>
        </p:nvSpPr>
        <p:spPr bwMode="auto">
          <a:xfrm>
            <a:off x="2286000" y="5137404"/>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0" name="Right Arrow 9"/>
          <p:cNvSpPr/>
          <p:nvPr/>
        </p:nvSpPr>
        <p:spPr bwMode="auto">
          <a:xfrm>
            <a:off x="4038600" y="5137404"/>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2" name="Rectangle 11"/>
          <p:cNvSpPr/>
          <p:nvPr/>
        </p:nvSpPr>
        <p:spPr bwMode="auto">
          <a:xfrm>
            <a:off x="6781800" y="5097399"/>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13" name="Flowchart: Magnetic Disk 12"/>
          <p:cNvSpPr/>
          <p:nvPr/>
        </p:nvSpPr>
        <p:spPr bwMode="auto">
          <a:xfrm>
            <a:off x="7011988" y="5823204"/>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18449" name="Up-Down Arrow 12"/>
          <p:cNvSpPr>
            <a:spLocks noChangeArrowheads="1"/>
          </p:cNvSpPr>
          <p:nvPr/>
        </p:nvSpPr>
        <p:spPr bwMode="auto">
          <a:xfrm>
            <a:off x="7467600" y="5554917"/>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5" name="Right Arrow 14"/>
          <p:cNvSpPr/>
          <p:nvPr/>
        </p:nvSpPr>
        <p:spPr bwMode="auto">
          <a:xfrm>
            <a:off x="5562600" y="5213604"/>
            <a:ext cx="1219200" cy="304800"/>
          </a:xfrm>
          <a:prstGeom prst="rightArrow">
            <a:avLst/>
          </a:prstGeom>
          <a:solidFill>
            <a:srgbClr val="FFFF0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6" name="Oval Callout 10"/>
          <p:cNvSpPr>
            <a:spLocks noChangeArrowheads="1"/>
          </p:cNvSpPr>
          <p:nvPr/>
        </p:nvSpPr>
        <p:spPr bwMode="auto">
          <a:xfrm>
            <a:off x="4777909" y="5670804"/>
            <a:ext cx="1295400" cy="609600"/>
          </a:xfrm>
          <a:prstGeom prst="wedgeEllipseCallout">
            <a:avLst>
              <a:gd name="adj1" fmla="val -33060"/>
              <a:gd name="adj2" fmla="val -83829"/>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18" name="Oval Callout 10"/>
          <p:cNvSpPr>
            <a:spLocks noChangeArrowheads="1"/>
          </p:cNvSpPr>
          <p:nvPr/>
        </p:nvSpPr>
        <p:spPr bwMode="auto">
          <a:xfrm>
            <a:off x="3390900" y="4375404"/>
            <a:ext cx="1295400" cy="609600"/>
          </a:xfrm>
          <a:prstGeom prst="wedgeEllipseCallout">
            <a:avLst>
              <a:gd name="adj1" fmla="val -34292"/>
              <a:gd name="adj2" fmla="val 60378"/>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grpSp>
        <p:nvGrpSpPr>
          <p:cNvPr id="3" name="Group 2"/>
          <p:cNvGrpSpPr/>
          <p:nvPr/>
        </p:nvGrpSpPr>
        <p:grpSpPr>
          <a:xfrm>
            <a:off x="2286000" y="5670804"/>
            <a:ext cx="1752600" cy="1034796"/>
            <a:chOff x="2514600" y="5410200"/>
            <a:chExt cx="1752600" cy="1034796"/>
          </a:xfrm>
        </p:grpSpPr>
        <p:sp>
          <p:nvSpPr>
            <p:cNvPr id="19" name="Rectangle 18"/>
            <p:cNvSpPr/>
            <p:nvPr/>
          </p:nvSpPr>
          <p:spPr bwMode="auto">
            <a:xfrm>
              <a:off x="2971800" y="5410200"/>
              <a:ext cx="1295400" cy="609600"/>
            </a:xfrm>
            <a:prstGeom prst="rect">
              <a:avLst/>
            </a:prstGeom>
            <a:solidFill>
              <a:srgbClr val="7030A0"/>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2</a:t>
              </a:r>
            </a:p>
          </p:txBody>
        </p:sp>
        <p:sp>
          <p:nvSpPr>
            <p:cNvPr id="20" name="Right Arrow 19"/>
            <p:cNvSpPr/>
            <p:nvPr/>
          </p:nvSpPr>
          <p:spPr bwMode="auto">
            <a:xfrm>
              <a:off x="2514600" y="5562600"/>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2" name="Bent-Up Arrow 1"/>
            <p:cNvSpPr/>
            <p:nvPr/>
          </p:nvSpPr>
          <p:spPr bwMode="auto">
            <a:xfrm rot="5400000">
              <a:off x="3548634" y="5976366"/>
              <a:ext cx="425196" cy="512064"/>
            </a:xfrm>
            <a:prstGeom prst="bentUpArrow">
              <a:avLst>
                <a:gd name="adj1" fmla="val 36947"/>
                <a:gd name="adj2" fmla="val 28414"/>
                <a:gd name="adj3" fmla="val 43775"/>
              </a:avLst>
            </a:prstGeom>
            <a:solidFill>
              <a:srgbClr val="00B0F0"/>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7" name="Oval Callout 10"/>
          <p:cNvSpPr>
            <a:spLocks noChangeArrowheads="1"/>
          </p:cNvSpPr>
          <p:nvPr/>
        </p:nvSpPr>
        <p:spPr bwMode="auto">
          <a:xfrm>
            <a:off x="7507288" y="4299204"/>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8" name="Oval 7"/>
          <p:cNvSpPr/>
          <p:nvPr/>
        </p:nvSpPr>
        <p:spPr>
          <a:xfrm>
            <a:off x="2782909" y="4624641"/>
            <a:ext cx="457200" cy="4159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24" name="Oval 23"/>
          <p:cNvSpPr/>
          <p:nvPr/>
        </p:nvSpPr>
        <p:spPr>
          <a:xfrm>
            <a:off x="5723265" y="4913519"/>
            <a:ext cx="457200" cy="41592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25" name="Speech Bubble: Rectangle with Corners Rounded 24">
            <a:extLst>
              <a:ext uri="{FF2B5EF4-FFF2-40B4-BE49-F238E27FC236}">
                <a16:creationId xmlns:a16="http://schemas.microsoft.com/office/drawing/2014/main" id="{9A9BE2BE-017A-4CD5-8681-F262973F342C}"/>
              </a:ext>
            </a:extLst>
          </p:cNvPr>
          <p:cNvSpPr/>
          <p:nvPr/>
        </p:nvSpPr>
        <p:spPr>
          <a:xfrm>
            <a:off x="1812396" y="1293074"/>
            <a:ext cx="5620544" cy="2647053"/>
          </a:xfrm>
          <a:prstGeom prst="wedgeRoundRectCallout">
            <a:avLst>
              <a:gd name="adj1" fmla="val 7100"/>
              <a:gd name="adj2" fmla="val 99612"/>
              <a:gd name="adj3" fmla="val 16667"/>
            </a:avLst>
          </a:prstGeom>
          <a:solidFill>
            <a:schemeClr val="bg2">
              <a:lumMod val="2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rPr>
              <a:t>Even the source code can be compiled to work with different DBMS’s, the final executable works only with one specific DBMS.</a:t>
            </a:r>
          </a:p>
          <a:p>
            <a:pPr marL="230188" indent="-230188">
              <a:spcBef>
                <a:spcPts val="500"/>
              </a:spcBef>
              <a:buFont typeface="Wingdings" pitchFamily="2" charset="2"/>
              <a:buNone/>
            </a:pPr>
            <a:r>
              <a:rPr lang="en-US" sz="2400" dirty="0">
                <a:solidFill>
                  <a:srgbClr val="FFC000"/>
                </a:solidFill>
                <a:latin typeface="Times New Roman" pitchFamily="18" charset="0"/>
                <a:cs typeface="Times New Roman" pitchFamily="18" charset="0"/>
              </a:rPr>
              <a:t>→  </a:t>
            </a:r>
            <a:r>
              <a:rPr lang="en-US" sz="2400" dirty="0">
                <a:solidFill>
                  <a:srgbClr val="FFC000"/>
                </a:solidFill>
                <a:latin typeface="Calibri" pitchFamily="34" charset="0"/>
                <a:cs typeface="Times New Roman" pitchFamily="18" charset="0"/>
              </a:rPr>
              <a:t>DBMS-independent only at the source code level</a:t>
            </a:r>
            <a:endParaRPr lang="en-US" sz="2400" dirty="0">
              <a:solidFill>
                <a:srgbClr val="FFC000"/>
              </a:solidFill>
              <a:latin typeface="Calibri" pitchFamily="34" charset="0"/>
            </a:endParaRPr>
          </a:p>
        </p:txBody>
      </p:sp>
    </p:spTree>
    <p:extLst>
      <p:ext uri="{BB962C8B-B14F-4D97-AF65-F5344CB8AC3E}">
        <p14:creationId xmlns:p14="http://schemas.microsoft.com/office/powerpoint/2010/main" val="372749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421688" cy="800100"/>
          </a:xfrm>
        </p:spPr>
        <p:txBody>
          <a:bodyPr>
            <a:normAutofit/>
          </a:bodyPr>
          <a:lstStyle/>
          <a:p>
            <a:r>
              <a:rPr lang="en-US" dirty="0"/>
              <a:t>Another Approach:   Database API</a:t>
            </a:r>
          </a:p>
        </p:txBody>
      </p:sp>
      <p:sp>
        <p:nvSpPr>
          <p:cNvPr id="4" name="Rectangle 3"/>
          <p:cNvSpPr/>
          <p:nvPr/>
        </p:nvSpPr>
        <p:spPr bwMode="auto">
          <a:xfrm>
            <a:off x="533400" y="1788544"/>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8437" name="TextBox 4"/>
          <p:cNvSpPr txBox="1">
            <a:spLocks noChangeArrowheads="1"/>
          </p:cNvSpPr>
          <p:nvPr/>
        </p:nvSpPr>
        <p:spPr bwMode="auto">
          <a:xfrm>
            <a:off x="685800" y="2169544"/>
            <a:ext cx="110966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9064E"/>
                </a:solidFill>
                <a:latin typeface="Calibri" pitchFamily="34" charset="0"/>
                <a:cs typeface="Calibri" pitchFamily="34" charset="0"/>
              </a:rPr>
              <a:t>EXEC  SQL  …</a:t>
            </a:r>
          </a:p>
          <a:p>
            <a:pPr eaLnBrk="1" hangingPunct="1"/>
            <a:r>
              <a:rPr lang="en-US" sz="1400">
                <a:solidFill>
                  <a:srgbClr val="09064E"/>
                </a:solidFill>
                <a:latin typeface="Calibri" pitchFamily="34" charset="0"/>
                <a:cs typeface="Calibri" pitchFamily="34" charset="0"/>
              </a:rPr>
              <a:t>     SELECT …</a:t>
            </a:r>
          </a:p>
          <a:p>
            <a:pPr eaLnBrk="1" hangingPunct="1"/>
            <a:r>
              <a:rPr lang="en-US" sz="1400">
                <a:solidFill>
                  <a:srgbClr val="09064E"/>
                </a:solidFill>
                <a:latin typeface="Calibri" pitchFamily="34" charset="0"/>
                <a:cs typeface="Calibri" pitchFamily="34" charset="0"/>
              </a:rPr>
              <a:t>     FROM …</a:t>
            </a:r>
          </a:p>
          <a:p>
            <a:pPr eaLnBrk="1" hangingPunct="1"/>
            <a:r>
              <a:rPr lang="en-US" sz="1400">
                <a:solidFill>
                  <a:srgbClr val="09064E"/>
                </a:solidFill>
                <a:latin typeface="Calibri" pitchFamily="34" charset="0"/>
                <a:cs typeface="Calibri" pitchFamily="34" charset="0"/>
              </a:rPr>
              <a:t>     WHERE …</a:t>
            </a:r>
          </a:p>
        </p:txBody>
      </p:sp>
      <p:sp>
        <p:nvSpPr>
          <p:cNvPr id="6" name="Rectangle 5"/>
          <p:cNvSpPr/>
          <p:nvPr/>
        </p:nvSpPr>
        <p:spPr bwMode="auto">
          <a:xfrm>
            <a:off x="2743200" y="1940944"/>
            <a:ext cx="1295400" cy="609600"/>
          </a:xfrm>
          <a:prstGeom prst="rect">
            <a:avLst/>
          </a:prstGeom>
          <a:solidFill>
            <a:srgbClr val="FF5229"/>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a:t>
            </a:r>
          </a:p>
        </p:txBody>
      </p:sp>
      <p:sp>
        <p:nvSpPr>
          <p:cNvPr id="7" name="Rectangle 6"/>
          <p:cNvSpPr/>
          <p:nvPr/>
        </p:nvSpPr>
        <p:spPr bwMode="auto">
          <a:xfrm>
            <a:off x="4495800" y="1788544"/>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8442" name="TextBox 7"/>
          <p:cNvSpPr txBox="1">
            <a:spLocks noChangeArrowheads="1"/>
          </p:cNvSpPr>
          <p:nvPr/>
        </p:nvSpPr>
        <p:spPr bwMode="auto">
          <a:xfrm>
            <a:off x="4648200" y="2169544"/>
            <a:ext cx="992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a:solidFill>
                  <a:srgbClr val="09064E"/>
                </a:solidFill>
                <a:latin typeface="Calibri" pitchFamily="34" charset="0"/>
                <a:cs typeface="Calibri" pitchFamily="34" charset="0"/>
              </a:rPr>
              <a:t>API CALL …</a:t>
            </a:r>
          </a:p>
        </p:txBody>
      </p:sp>
      <p:sp>
        <p:nvSpPr>
          <p:cNvPr id="9" name="Right Arrow 8"/>
          <p:cNvSpPr/>
          <p:nvPr/>
        </p:nvSpPr>
        <p:spPr bwMode="auto">
          <a:xfrm>
            <a:off x="2286000" y="2093344"/>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0" name="Right Arrow 9"/>
          <p:cNvSpPr/>
          <p:nvPr/>
        </p:nvSpPr>
        <p:spPr bwMode="auto">
          <a:xfrm>
            <a:off x="4038600" y="2093344"/>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2" name="Rectangle 11"/>
          <p:cNvSpPr/>
          <p:nvPr/>
        </p:nvSpPr>
        <p:spPr bwMode="auto">
          <a:xfrm>
            <a:off x="6781800" y="2053339"/>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13" name="Flowchart: Magnetic Disk 12"/>
          <p:cNvSpPr/>
          <p:nvPr/>
        </p:nvSpPr>
        <p:spPr bwMode="auto">
          <a:xfrm>
            <a:off x="7011988" y="2779144"/>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18449" name="Up-Down Arrow 12"/>
          <p:cNvSpPr>
            <a:spLocks noChangeArrowheads="1"/>
          </p:cNvSpPr>
          <p:nvPr/>
        </p:nvSpPr>
        <p:spPr bwMode="auto">
          <a:xfrm>
            <a:off x="7467600" y="2510857"/>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5" name="Right Arrow 14"/>
          <p:cNvSpPr/>
          <p:nvPr/>
        </p:nvSpPr>
        <p:spPr bwMode="auto">
          <a:xfrm>
            <a:off x="5562600" y="2169544"/>
            <a:ext cx="1219200" cy="304800"/>
          </a:xfrm>
          <a:prstGeom prst="rightArrow">
            <a:avLst/>
          </a:prstGeom>
          <a:solidFill>
            <a:srgbClr val="FFFF0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6" name="Oval Callout 10"/>
          <p:cNvSpPr>
            <a:spLocks noChangeArrowheads="1"/>
          </p:cNvSpPr>
          <p:nvPr/>
        </p:nvSpPr>
        <p:spPr bwMode="auto">
          <a:xfrm>
            <a:off x="4777909" y="2626744"/>
            <a:ext cx="1295400" cy="609600"/>
          </a:xfrm>
          <a:prstGeom prst="wedgeEllipseCallout">
            <a:avLst>
              <a:gd name="adj1" fmla="val -33060"/>
              <a:gd name="adj2" fmla="val -83829"/>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18" name="Oval Callout 10"/>
          <p:cNvSpPr>
            <a:spLocks noChangeArrowheads="1"/>
          </p:cNvSpPr>
          <p:nvPr/>
        </p:nvSpPr>
        <p:spPr bwMode="auto">
          <a:xfrm>
            <a:off x="3023721" y="2693737"/>
            <a:ext cx="1295400" cy="609600"/>
          </a:xfrm>
          <a:prstGeom prst="wedgeEllipseCallout">
            <a:avLst>
              <a:gd name="adj1" fmla="val -22789"/>
              <a:gd name="adj2" fmla="val -81844"/>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17" name="Oval Callout 10"/>
          <p:cNvSpPr>
            <a:spLocks noChangeArrowheads="1"/>
          </p:cNvSpPr>
          <p:nvPr/>
        </p:nvSpPr>
        <p:spPr bwMode="auto">
          <a:xfrm>
            <a:off x="7507288" y="1255144"/>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26" name="Rectangle 25">
            <a:extLst>
              <a:ext uri="{FF2B5EF4-FFF2-40B4-BE49-F238E27FC236}">
                <a16:creationId xmlns:a16="http://schemas.microsoft.com/office/drawing/2014/main" id="{FF682185-02C1-473C-9FE4-6AA541A98B5E}"/>
              </a:ext>
            </a:extLst>
          </p:cNvPr>
          <p:cNvSpPr/>
          <p:nvPr/>
        </p:nvSpPr>
        <p:spPr bwMode="auto">
          <a:xfrm>
            <a:off x="533400" y="4730221"/>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7" name="TextBox 4">
            <a:extLst>
              <a:ext uri="{FF2B5EF4-FFF2-40B4-BE49-F238E27FC236}">
                <a16:creationId xmlns:a16="http://schemas.microsoft.com/office/drawing/2014/main" id="{DD168459-9107-4DB4-BC53-0527C0339E69}"/>
              </a:ext>
            </a:extLst>
          </p:cNvPr>
          <p:cNvSpPr txBox="1">
            <a:spLocks noChangeArrowheads="1"/>
          </p:cNvSpPr>
          <p:nvPr/>
        </p:nvSpPr>
        <p:spPr bwMode="auto">
          <a:xfrm>
            <a:off x="685800" y="5111221"/>
            <a:ext cx="110966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EXEC  SQL  …</a:t>
            </a:r>
          </a:p>
          <a:p>
            <a:pPr eaLnBrk="1" hangingPunct="1"/>
            <a:r>
              <a:rPr lang="en-US" sz="1400" dirty="0">
                <a:solidFill>
                  <a:srgbClr val="09064E"/>
                </a:solidFill>
                <a:latin typeface="Calibri" pitchFamily="34" charset="0"/>
                <a:cs typeface="Calibri" pitchFamily="34" charset="0"/>
              </a:rPr>
              <a:t>     SELECT …</a:t>
            </a:r>
          </a:p>
          <a:p>
            <a:pPr eaLnBrk="1" hangingPunct="1"/>
            <a:r>
              <a:rPr lang="en-US" sz="1400" dirty="0">
                <a:solidFill>
                  <a:srgbClr val="09064E"/>
                </a:solidFill>
                <a:latin typeface="Calibri" pitchFamily="34" charset="0"/>
                <a:cs typeface="Calibri" pitchFamily="34" charset="0"/>
              </a:rPr>
              <a:t>     FROM …</a:t>
            </a:r>
          </a:p>
          <a:p>
            <a:pPr eaLnBrk="1" hangingPunct="1"/>
            <a:r>
              <a:rPr lang="en-US" sz="1400" dirty="0">
                <a:solidFill>
                  <a:srgbClr val="09064E"/>
                </a:solidFill>
                <a:latin typeface="Calibri" pitchFamily="34" charset="0"/>
                <a:cs typeface="Calibri" pitchFamily="34" charset="0"/>
              </a:rPr>
              <a:t>     WHERE …</a:t>
            </a:r>
          </a:p>
        </p:txBody>
      </p:sp>
      <p:sp>
        <p:nvSpPr>
          <p:cNvPr id="33" name="Rectangle 32">
            <a:extLst>
              <a:ext uri="{FF2B5EF4-FFF2-40B4-BE49-F238E27FC236}">
                <a16:creationId xmlns:a16="http://schemas.microsoft.com/office/drawing/2014/main" id="{989AC8C7-BC28-476D-B105-F6F740A9F8B4}"/>
              </a:ext>
            </a:extLst>
          </p:cNvPr>
          <p:cNvSpPr/>
          <p:nvPr/>
        </p:nvSpPr>
        <p:spPr bwMode="auto">
          <a:xfrm>
            <a:off x="6781800" y="4995016"/>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34" name="Flowchart: Magnetic Disk 33">
            <a:extLst>
              <a:ext uri="{FF2B5EF4-FFF2-40B4-BE49-F238E27FC236}">
                <a16:creationId xmlns:a16="http://schemas.microsoft.com/office/drawing/2014/main" id="{C5B16FBD-9A96-419B-8D1C-A8807EE3A005}"/>
              </a:ext>
            </a:extLst>
          </p:cNvPr>
          <p:cNvSpPr/>
          <p:nvPr/>
        </p:nvSpPr>
        <p:spPr bwMode="auto">
          <a:xfrm>
            <a:off x="7011988" y="5720821"/>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35" name="Up-Down Arrow 12">
            <a:extLst>
              <a:ext uri="{FF2B5EF4-FFF2-40B4-BE49-F238E27FC236}">
                <a16:creationId xmlns:a16="http://schemas.microsoft.com/office/drawing/2014/main" id="{066C0CB3-B745-4B22-A853-6BD83874E787}"/>
              </a:ext>
            </a:extLst>
          </p:cNvPr>
          <p:cNvSpPr>
            <a:spLocks noChangeArrowheads="1"/>
          </p:cNvSpPr>
          <p:nvPr/>
        </p:nvSpPr>
        <p:spPr bwMode="auto">
          <a:xfrm>
            <a:off x="7467600" y="5452534"/>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grpSp>
        <p:nvGrpSpPr>
          <p:cNvPr id="5" name="Group 4">
            <a:extLst>
              <a:ext uri="{FF2B5EF4-FFF2-40B4-BE49-F238E27FC236}">
                <a16:creationId xmlns:a16="http://schemas.microsoft.com/office/drawing/2014/main" id="{C35710FE-7028-455C-8120-97E57277C701}"/>
              </a:ext>
            </a:extLst>
          </p:cNvPr>
          <p:cNvGrpSpPr/>
          <p:nvPr/>
        </p:nvGrpSpPr>
        <p:grpSpPr>
          <a:xfrm>
            <a:off x="2286000" y="4730221"/>
            <a:ext cx="4495800" cy="1676400"/>
            <a:chOff x="2286000" y="4730221"/>
            <a:chExt cx="4495800" cy="1676400"/>
          </a:xfrm>
        </p:grpSpPr>
        <p:sp>
          <p:nvSpPr>
            <p:cNvPr id="28" name="Rectangle 27">
              <a:extLst>
                <a:ext uri="{FF2B5EF4-FFF2-40B4-BE49-F238E27FC236}">
                  <a16:creationId xmlns:a16="http://schemas.microsoft.com/office/drawing/2014/main" id="{959A9038-C006-45FD-A2BF-CE58B61586AF}"/>
                </a:ext>
              </a:extLst>
            </p:cNvPr>
            <p:cNvSpPr/>
            <p:nvPr/>
          </p:nvSpPr>
          <p:spPr bwMode="auto">
            <a:xfrm>
              <a:off x="2743200" y="4882621"/>
              <a:ext cx="1295400" cy="609600"/>
            </a:xfrm>
            <a:prstGeom prst="rect">
              <a:avLst/>
            </a:prstGeom>
            <a:solidFill>
              <a:srgbClr val="FF5229"/>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a:t>
              </a:r>
            </a:p>
          </p:txBody>
        </p:sp>
        <p:sp>
          <p:nvSpPr>
            <p:cNvPr id="29" name="Rectangle 28">
              <a:extLst>
                <a:ext uri="{FF2B5EF4-FFF2-40B4-BE49-F238E27FC236}">
                  <a16:creationId xmlns:a16="http://schemas.microsoft.com/office/drawing/2014/main" id="{E415F3B8-12F3-4B5E-B7F0-BE67C730EDA5}"/>
                </a:ext>
              </a:extLst>
            </p:cNvPr>
            <p:cNvSpPr/>
            <p:nvPr/>
          </p:nvSpPr>
          <p:spPr bwMode="auto">
            <a:xfrm>
              <a:off x="4495800" y="4730221"/>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30" name="TextBox 7">
              <a:extLst>
                <a:ext uri="{FF2B5EF4-FFF2-40B4-BE49-F238E27FC236}">
                  <a16:creationId xmlns:a16="http://schemas.microsoft.com/office/drawing/2014/main" id="{25E3B4D2-CE98-4C75-854A-D8C85A1DBE4E}"/>
                </a:ext>
              </a:extLst>
            </p:cNvPr>
            <p:cNvSpPr txBox="1">
              <a:spLocks noChangeArrowheads="1"/>
            </p:cNvSpPr>
            <p:nvPr/>
          </p:nvSpPr>
          <p:spPr bwMode="auto">
            <a:xfrm>
              <a:off x="4648200" y="5111221"/>
              <a:ext cx="992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API CALL …</a:t>
              </a:r>
            </a:p>
          </p:txBody>
        </p:sp>
        <p:sp>
          <p:nvSpPr>
            <p:cNvPr id="31" name="Right Arrow 8">
              <a:extLst>
                <a:ext uri="{FF2B5EF4-FFF2-40B4-BE49-F238E27FC236}">
                  <a16:creationId xmlns:a16="http://schemas.microsoft.com/office/drawing/2014/main" id="{5BD275FE-5C98-478F-8F45-03DDDD8A1CB1}"/>
                </a:ext>
              </a:extLst>
            </p:cNvPr>
            <p:cNvSpPr/>
            <p:nvPr/>
          </p:nvSpPr>
          <p:spPr bwMode="auto">
            <a:xfrm>
              <a:off x="2286000" y="5035021"/>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32" name="Right Arrow 9">
              <a:extLst>
                <a:ext uri="{FF2B5EF4-FFF2-40B4-BE49-F238E27FC236}">
                  <a16:creationId xmlns:a16="http://schemas.microsoft.com/office/drawing/2014/main" id="{E62069C6-6E3B-4D2B-9C2F-838BF2CBCBAD}"/>
                </a:ext>
              </a:extLst>
            </p:cNvPr>
            <p:cNvSpPr/>
            <p:nvPr/>
          </p:nvSpPr>
          <p:spPr bwMode="auto">
            <a:xfrm>
              <a:off x="4038600" y="5035021"/>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36" name="Right Arrow 14">
              <a:extLst>
                <a:ext uri="{FF2B5EF4-FFF2-40B4-BE49-F238E27FC236}">
                  <a16:creationId xmlns:a16="http://schemas.microsoft.com/office/drawing/2014/main" id="{8D87289E-9E85-47F1-AB0B-A1432E6AEAE8}"/>
                </a:ext>
              </a:extLst>
            </p:cNvPr>
            <p:cNvSpPr/>
            <p:nvPr/>
          </p:nvSpPr>
          <p:spPr bwMode="auto">
            <a:xfrm>
              <a:off x="5562600" y="5111221"/>
              <a:ext cx="1219200" cy="304800"/>
            </a:xfrm>
            <a:prstGeom prst="rightArrow">
              <a:avLst/>
            </a:prstGeom>
            <a:solidFill>
              <a:srgbClr val="FFFF0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37" name="Oval Callout 10">
              <a:extLst>
                <a:ext uri="{FF2B5EF4-FFF2-40B4-BE49-F238E27FC236}">
                  <a16:creationId xmlns:a16="http://schemas.microsoft.com/office/drawing/2014/main" id="{48EEB98A-E6CF-424F-8751-7402889C2067}"/>
                </a:ext>
              </a:extLst>
            </p:cNvPr>
            <p:cNvSpPr>
              <a:spLocks noChangeArrowheads="1"/>
            </p:cNvSpPr>
            <p:nvPr/>
          </p:nvSpPr>
          <p:spPr bwMode="auto">
            <a:xfrm>
              <a:off x="4777909" y="5568421"/>
              <a:ext cx="1295400" cy="609600"/>
            </a:xfrm>
            <a:prstGeom prst="wedgeEllipseCallout">
              <a:avLst>
                <a:gd name="adj1" fmla="val -33060"/>
                <a:gd name="adj2" fmla="val -83829"/>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38" name="Oval Callout 10">
              <a:extLst>
                <a:ext uri="{FF2B5EF4-FFF2-40B4-BE49-F238E27FC236}">
                  <a16:creationId xmlns:a16="http://schemas.microsoft.com/office/drawing/2014/main" id="{8C4A90A4-D596-4E4D-8FC0-4303A3BCA6C8}"/>
                </a:ext>
              </a:extLst>
            </p:cNvPr>
            <p:cNvSpPr>
              <a:spLocks noChangeArrowheads="1"/>
            </p:cNvSpPr>
            <p:nvPr/>
          </p:nvSpPr>
          <p:spPr bwMode="auto">
            <a:xfrm>
              <a:off x="3023721" y="5635414"/>
              <a:ext cx="1295400" cy="609600"/>
            </a:xfrm>
            <a:prstGeom prst="wedgeEllipseCallout">
              <a:avLst>
                <a:gd name="adj1" fmla="val -22789"/>
                <a:gd name="adj2" fmla="val -81844"/>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grpSp>
      <p:sp>
        <p:nvSpPr>
          <p:cNvPr id="39" name="Oval Callout 10">
            <a:extLst>
              <a:ext uri="{FF2B5EF4-FFF2-40B4-BE49-F238E27FC236}">
                <a16:creationId xmlns:a16="http://schemas.microsoft.com/office/drawing/2014/main" id="{D2F97751-8C5E-48C9-8989-A323BE1D4843}"/>
              </a:ext>
            </a:extLst>
          </p:cNvPr>
          <p:cNvSpPr>
            <a:spLocks noChangeArrowheads="1"/>
          </p:cNvSpPr>
          <p:nvPr/>
        </p:nvSpPr>
        <p:spPr bwMode="auto">
          <a:xfrm>
            <a:off x="7507288" y="4196821"/>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40" name="TextBox 7">
            <a:extLst>
              <a:ext uri="{FF2B5EF4-FFF2-40B4-BE49-F238E27FC236}">
                <a16:creationId xmlns:a16="http://schemas.microsoft.com/office/drawing/2014/main" id="{21F19339-C27D-4380-854F-292E45BECB21}"/>
              </a:ext>
            </a:extLst>
          </p:cNvPr>
          <p:cNvSpPr txBox="1">
            <a:spLocks noChangeArrowheads="1"/>
          </p:cNvSpPr>
          <p:nvPr/>
        </p:nvSpPr>
        <p:spPr bwMode="auto">
          <a:xfrm>
            <a:off x="835024" y="5223616"/>
            <a:ext cx="9921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API CALL …</a:t>
            </a:r>
          </a:p>
        </p:txBody>
      </p:sp>
      <p:sp>
        <p:nvSpPr>
          <p:cNvPr id="14" name="Arrow: Curved Down 13">
            <a:extLst>
              <a:ext uri="{FF2B5EF4-FFF2-40B4-BE49-F238E27FC236}">
                <a16:creationId xmlns:a16="http://schemas.microsoft.com/office/drawing/2014/main" id="{63106C0D-4D2B-48B3-BE61-78C790524A97}"/>
              </a:ext>
            </a:extLst>
          </p:cNvPr>
          <p:cNvSpPr/>
          <p:nvPr/>
        </p:nvSpPr>
        <p:spPr>
          <a:xfrm rot="21440207">
            <a:off x="1161528" y="4268980"/>
            <a:ext cx="6434328" cy="843551"/>
          </a:xfrm>
          <a:prstGeom prst="curvedDown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A6E00527-CD29-4F13-AFAE-187445C52F78}"/>
              </a:ext>
            </a:extLst>
          </p:cNvPr>
          <p:cNvSpPr txBox="1"/>
          <p:nvPr/>
        </p:nvSpPr>
        <p:spPr>
          <a:xfrm>
            <a:off x="457200" y="1143000"/>
            <a:ext cx="2398413" cy="523220"/>
          </a:xfrm>
          <a:prstGeom prst="rect">
            <a:avLst/>
          </a:prstGeom>
          <a:noFill/>
        </p:spPr>
        <p:txBody>
          <a:bodyPr wrap="none" rtlCol="0">
            <a:spAutoFit/>
          </a:bodyPr>
          <a:lstStyle/>
          <a:p>
            <a:r>
              <a:rPr lang="en-US" sz="2800" dirty="0">
                <a:solidFill>
                  <a:srgbClr val="7030A0"/>
                </a:solidFill>
              </a:rPr>
              <a:t>Embedded SQL</a:t>
            </a:r>
          </a:p>
        </p:txBody>
      </p:sp>
      <p:sp>
        <p:nvSpPr>
          <p:cNvPr id="43" name="TextBox 42">
            <a:extLst>
              <a:ext uri="{FF2B5EF4-FFF2-40B4-BE49-F238E27FC236}">
                <a16:creationId xmlns:a16="http://schemas.microsoft.com/office/drawing/2014/main" id="{31147915-2DB1-4F15-A66B-019998DCC39D}"/>
              </a:ext>
            </a:extLst>
          </p:cNvPr>
          <p:cNvSpPr txBox="1"/>
          <p:nvPr/>
        </p:nvSpPr>
        <p:spPr>
          <a:xfrm>
            <a:off x="457200" y="3891022"/>
            <a:ext cx="2106987" cy="523220"/>
          </a:xfrm>
          <a:prstGeom prst="rect">
            <a:avLst/>
          </a:prstGeom>
          <a:noFill/>
        </p:spPr>
        <p:txBody>
          <a:bodyPr wrap="none" rtlCol="0">
            <a:spAutoFit/>
          </a:bodyPr>
          <a:lstStyle/>
          <a:p>
            <a:r>
              <a:rPr lang="en-US" sz="2800" dirty="0">
                <a:solidFill>
                  <a:srgbClr val="7030A0"/>
                </a:solidFill>
              </a:rPr>
              <a:t>Database API</a:t>
            </a:r>
          </a:p>
        </p:txBody>
      </p:sp>
      <p:sp>
        <p:nvSpPr>
          <p:cNvPr id="22" name="Oval 21">
            <a:extLst>
              <a:ext uri="{FF2B5EF4-FFF2-40B4-BE49-F238E27FC236}">
                <a16:creationId xmlns:a16="http://schemas.microsoft.com/office/drawing/2014/main" id="{C6249CB2-F624-4ED4-98C4-C544C893EE14}"/>
              </a:ext>
            </a:extLst>
          </p:cNvPr>
          <p:cNvSpPr/>
          <p:nvPr/>
        </p:nvSpPr>
        <p:spPr>
          <a:xfrm>
            <a:off x="3365944" y="4902656"/>
            <a:ext cx="2971802" cy="1141613"/>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Preprocessor not needed</a:t>
            </a:r>
          </a:p>
        </p:txBody>
      </p:sp>
    </p:spTree>
    <p:extLst>
      <p:ext uri="{BB962C8B-B14F-4D97-AF65-F5344CB8AC3E}">
        <p14:creationId xmlns:p14="http://schemas.microsoft.com/office/powerpoint/2010/main" val="39116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9" presetClass="exit" presetSubtype="0" fill="hold" grpId="0" nodeType="afterEffect">
                                  <p:stCondLst>
                                    <p:cond delay="0"/>
                                  </p:stCondLst>
                                  <p:childTnLst>
                                    <p:animEffect transition="out" filter="dissolve">
                                      <p:cBhvr>
                                        <p:cTn id="10" dur="500"/>
                                        <p:tgtEl>
                                          <p:spTgt spid="27"/>
                                        </p:tgtEl>
                                      </p:cBhvr>
                                    </p:animEffect>
                                    <p:set>
                                      <p:cBhvr>
                                        <p:cTn id="11" dur="1" fill="hold">
                                          <p:stCondLst>
                                            <p:cond delay="499"/>
                                          </p:stCondLst>
                                        </p:cTn>
                                        <p:tgtEl>
                                          <p:spTgt spid="27"/>
                                        </p:tgtEl>
                                        <p:attrNameLst>
                                          <p:attrName>style.visibility</p:attrName>
                                        </p:attrNameLst>
                                      </p:cBhvr>
                                      <p:to>
                                        <p:strVal val="hidden"/>
                                      </p:to>
                                    </p:se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ssolve">
                                      <p:cBhvr>
                                        <p:cTn id="15" dur="500"/>
                                        <p:tgtEl>
                                          <p:spTgt spid="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0" grpId="0"/>
      <p:bldP spid="14"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421688" cy="800100"/>
          </a:xfrm>
        </p:spPr>
        <p:txBody>
          <a:bodyPr>
            <a:normAutofit/>
          </a:bodyPr>
          <a:lstStyle/>
          <a:p>
            <a:r>
              <a:rPr lang="en-US" dirty="0"/>
              <a:t>A Potential Issue</a:t>
            </a:r>
          </a:p>
        </p:txBody>
      </p:sp>
      <p:grpSp>
        <p:nvGrpSpPr>
          <p:cNvPr id="2" name="Group 1">
            <a:extLst>
              <a:ext uri="{FF2B5EF4-FFF2-40B4-BE49-F238E27FC236}">
                <a16:creationId xmlns:a16="http://schemas.microsoft.com/office/drawing/2014/main" id="{FE141D43-6D92-4920-8B9F-9500FB55FB5B}"/>
              </a:ext>
            </a:extLst>
          </p:cNvPr>
          <p:cNvGrpSpPr/>
          <p:nvPr/>
        </p:nvGrpSpPr>
        <p:grpSpPr>
          <a:xfrm>
            <a:off x="457200" y="3962400"/>
            <a:ext cx="8345488" cy="2596621"/>
            <a:chOff x="457200" y="3962400"/>
            <a:chExt cx="8345488" cy="2596621"/>
          </a:xfrm>
        </p:grpSpPr>
        <p:sp>
          <p:nvSpPr>
            <p:cNvPr id="26" name="Rectangle 25">
              <a:extLst>
                <a:ext uri="{FF2B5EF4-FFF2-40B4-BE49-F238E27FC236}">
                  <a16:creationId xmlns:a16="http://schemas.microsoft.com/office/drawing/2014/main" id="{FF682185-02C1-473C-9FE4-6AA541A98B5E}"/>
                </a:ext>
              </a:extLst>
            </p:cNvPr>
            <p:cNvSpPr/>
            <p:nvPr/>
          </p:nvSpPr>
          <p:spPr bwMode="auto">
            <a:xfrm>
              <a:off x="533400" y="4730221"/>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33" name="Rectangle 32">
              <a:extLst>
                <a:ext uri="{FF2B5EF4-FFF2-40B4-BE49-F238E27FC236}">
                  <a16:creationId xmlns:a16="http://schemas.microsoft.com/office/drawing/2014/main" id="{989AC8C7-BC28-476D-B105-F6F740A9F8B4}"/>
                </a:ext>
              </a:extLst>
            </p:cNvPr>
            <p:cNvSpPr/>
            <p:nvPr/>
          </p:nvSpPr>
          <p:spPr bwMode="auto">
            <a:xfrm>
              <a:off x="6781800" y="4995016"/>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34" name="Flowchart: Magnetic Disk 33">
              <a:extLst>
                <a:ext uri="{FF2B5EF4-FFF2-40B4-BE49-F238E27FC236}">
                  <a16:creationId xmlns:a16="http://schemas.microsoft.com/office/drawing/2014/main" id="{C5B16FBD-9A96-419B-8D1C-A8807EE3A005}"/>
                </a:ext>
              </a:extLst>
            </p:cNvPr>
            <p:cNvSpPr/>
            <p:nvPr/>
          </p:nvSpPr>
          <p:spPr bwMode="auto">
            <a:xfrm>
              <a:off x="7011988" y="5720821"/>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35" name="Up-Down Arrow 12">
              <a:extLst>
                <a:ext uri="{FF2B5EF4-FFF2-40B4-BE49-F238E27FC236}">
                  <a16:creationId xmlns:a16="http://schemas.microsoft.com/office/drawing/2014/main" id="{066C0CB3-B745-4B22-A853-6BD83874E787}"/>
                </a:ext>
              </a:extLst>
            </p:cNvPr>
            <p:cNvSpPr>
              <a:spLocks noChangeArrowheads="1"/>
            </p:cNvSpPr>
            <p:nvPr/>
          </p:nvSpPr>
          <p:spPr bwMode="auto">
            <a:xfrm>
              <a:off x="7467600" y="5452534"/>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9" name="Oval Callout 10">
              <a:extLst>
                <a:ext uri="{FF2B5EF4-FFF2-40B4-BE49-F238E27FC236}">
                  <a16:creationId xmlns:a16="http://schemas.microsoft.com/office/drawing/2014/main" id="{D2F97751-8C5E-48C9-8989-A323BE1D4843}"/>
                </a:ext>
              </a:extLst>
            </p:cNvPr>
            <p:cNvSpPr>
              <a:spLocks noChangeArrowheads="1"/>
            </p:cNvSpPr>
            <p:nvPr/>
          </p:nvSpPr>
          <p:spPr bwMode="auto">
            <a:xfrm>
              <a:off x="7507288" y="4196821"/>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40" name="TextBox 7">
              <a:extLst>
                <a:ext uri="{FF2B5EF4-FFF2-40B4-BE49-F238E27FC236}">
                  <a16:creationId xmlns:a16="http://schemas.microsoft.com/office/drawing/2014/main" id="{21F19339-C27D-4380-854F-292E45BECB21}"/>
                </a:ext>
              </a:extLst>
            </p:cNvPr>
            <p:cNvSpPr txBox="1">
              <a:spLocks noChangeArrowheads="1"/>
            </p:cNvSpPr>
            <p:nvPr/>
          </p:nvSpPr>
          <p:spPr bwMode="auto">
            <a:xfrm>
              <a:off x="835024" y="5223616"/>
              <a:ext cx="9921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API CALL …</a:t>
              </a:r>
            </a:p>
          </p:txBody>
        </p:sp>
        <p:sp>
          <p:nvSpPr>
            <p:cNvPr id="14" name="Arrow: Curved Down 13">
              <a:extLst>
                <a:ext uri="{FF2B5EF4-FFF2-40B4-BE49-F238E27FC236}">
                  <a16:creationId xmlns:a16="http://schemas.microsoft.com/office/drawing/2014/main" id="{63106C0D-4D2B-48B3-BE61-78C790524A97}"/>
                </a:ext>
              </a:extLst>
            </p:cNvPr>
            <p:cNvSpPr/>
            <p:nvPr/>
          </p:nvSpPr>
          <p:spPr>
            <a:xfrm rot="21440207">
              <a:off x="1161528" y="4268980"/>
              <a:ext cx="6434328" cy="843551"/>
            </a:xfrm>
            <a:prstGeom prst="curvedDown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a:extLst>
                <a:ext uri="{FF2B5EF4-FFF2-40B4-BE49-F238E27FC236}">
                  <a16:creationId xmlns:a16="http://schemas.microsoft.com/office/drawing/2014/main" id="{31147915-2DB1-4F15-A66B-019998DCC39D}"/>
                </a:ext>
              </a:extLst>
            </p:cNvPr>
            <p:cNvSpPr txBox="1"/>
            <p:nvPr/>
          </p:nvSpPr>
          <p:spPr>
            <a:xfrm>
              <a:off x="457200" y="3962400"/>
              <a:ext cx="2106987" cy="523220"/>
            </a:xfrm>
            <a:prstGeom prst="rect">
              <a:avLst/>
            </a:prstGeom>
            <a:noFill/>
          </p:spPr>
          <p:txBody>
            <a:bodyPr wrap="none" rtlCol="0">
              <a:spAutoFit/>
            </a:bodyPr>
            <a:lstStyle/>
            <a:p>
              <a:r>
                <a:rPr lang="en-US" sz="2800" dirty="0">
                  <a:solidFill>
                    <a:srgbClr val="7030A0"/>
                  </a:solidFill>
                </a:rPr>
                <a:t>Database API</a:t>
              </a:r>
            </a:p>
          </p:txBody>
        </p:sp>
        <p:sp>
          <p:nvSpPr>
            <p:cNvPr id="22" name="Oval 21">
              <a:extLst>
                <a:ext uri="{FF2B5EF4-FFF2-40B4-BE49-F238E27FC236}">
                  <a16:creationId xmlns:a16="http://schemas.microsoft.com/office/drawing/2014/main" id="{C6249CB2-F624-4ED4-98C4-C544C893EE14}"/>
                </a:ext>
              </a:extLst>
            </p:cNvPr>
            <p:cNvSpPr/>
            <p:nvPr/>
          </p:nvSpPr>
          <p:spPr>
            <a:xfrm>
              <a:off x="3365944" y="4902656"/>
              <a:ext cx="2971802" cy="1141613"/>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Preprocessor not needed</a:t>
              </a:r>
            </a:p>
          </p:txBody>
        </p:sp>
      </p:grpSp>
      <p:grpSp>
        <p:nvGrpSpPr>
          <p:cNvPr id="8" name="Group 7">
            <a:extLst>
              <a:ext uri="{FF2B5EF4-FFF2-40B4-BE49-F238E27FC236}">
                <a16:creationId xmlns:a16="http://schemas.microsoft.com/office/drawing/2014/main" id="{FC7D3E5A-993A-4B3F-888F-37B6EA7AF5E6}"/>
              </a:ext>
            </a:extLst>
          </p:cNvPr>
          <p:cNvGrpSpPr/>
          <p:nvPr/>
        </p:nvGrpSpPr>
        <p:grpSpPr>
          <a:xfrm>
            <a:off x="609600" y="1401581"/>
            <a:ext cx="8269288" cy="2362200"/>
            <a:chOff x="609600" y="1401581"/>
            <a:chExt cx="8269288" cy="2362200"/>
          </a:xfrm>
        </p:grpSpPr>
        <p:sp>
          <p:nvSpPr>
            <p:cNvPr id="42" name="Rectangle 41">
              <a:extLst>
                <a:ext uri="{FF2B5EF4-FFF2-40B4-BE49-F238E27FC236}">
                  <a16:creationId xmlns:a16="http://schemas.microsoft.com/office/drawing/2014/main" id="{F6B2CBBE-BA4A-4E8E-9DDA-E9258A348ADE}"/>
                </a:ext>
              </a:extLst>
            </p:cNvPr>
            <p:cNvSpPr/>
            <p:nvPr/>
          </p:nvSpPr>
          <p:spPr bwMode="auto">
            <a:xfrm>
              <a:off x="609600" y="1934981"/>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44" name="Rectangle 43">
              <a:extLst>
                <a:ext uri="{FF2B5EF4-FFF2-40B4-BE49-F238E27FC236}">
                  <a16:creationId xmlns:a16="http://schemas.microsoft.com/office/drawing/2014/main" id="{192FE2BC-1F3F-42D2-B90C-13160E6050B1}"/>
                </a:ext>
              </a:extLst>
            </p:cNvPr>
            <p:cNvSpPr/>
            <p:nvPr/>
          </p:nvSpPr>
          <p:spPr bwMode="auto">
            <a:xfrm>
              <a:off x="6858000" y="2199776"/>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45" name="Flowchart: Magnetic Disk 44">
              <a:extLst>
                <a:ext uri="{FF2B5EF4-FFF2-40B4-BE49-F238E27FC236}">
                  <a16:creationId xmlns:a16="http://schemas.microsoft.com/office/drawing/2014/main" id="{7C09D60C-7698-44F3-AA0F-4B3C32E9496F}"/>
                </a:ext>
              </a:extLst>
            </p:cNvPr>
            <p:cNvSpPr/>
            <p:nvPr/>
          </p:nvSpPr>
          <p:spPr bwMode="auto">
            <a:xfrm>
              <a:off x="7088188" y="2925581"/>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err="1">
                  <a:latin typeface="Calibri" pitchFamily="34" charset="0"/>
                  <a:cs typeface="+mn-cs"/>
                </a:rPr>
                <a:t>AnotherDBMS</a:t>
              </a:r>
              <a:endParaRPr lang="en-US" sz="2000" dirty="0">
                <a:latin typeface="Calibri" pitchFamily="34" charset="0"/>
                <a:cs typeface="+mn-cs"/>
              </a:endParaRPr>
            </a:p>
          </p:txBody>
        </p:sp>
        <p:sp>
          <p:nvSpPr>
            <p:cNvPr id="46" name="Up-Down Arrow 12">
              <a:extLst>
                <a:ext uri="{FF2B5EF4-FFF2-40B4-BE49-F238E27FC236}">
                  <a16:creationId xmlns:a16="http://schemas.microsoft.com/office/drawing/2014/main" id="{BE0159FD-C12A-462A-B544-4B885E8E308D}"/>
                </a:ext>
              </a:extLst>
            </p:cNvPr>
            <p:cNvSpPr>
              <a:spLocks noChangeArrowheads="1"/>
            </p:cNvSpPr>
            <p:nvPr/>
          </p:nvSpPr>
          <p:spPr bwMode="auto">
            <a:xfrm>
              <a:off x="7543800" y="2657294"/>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47" name="Oval Callout 10">
              <a:extLst>
                <a:ext uri="{FF2B5EF4-FFF2-40B4-BE49-F238E27FC236}">
                  <a16:creationId xmlns:a16="http://schemas.microsoft.com/office/drawing/2014/main" id="{7868FFBE-FC08-40BE-B4AE-F4C521A53338}"/>
                </a:ext>
              </a:extLst>
            </p:cNvPr>
            <p:cNvSpPr>
              <a:spLocks noChangeArrowheads="1"/>
            </p:cNvSpPr>
            <p:nvPr/>
          </p:nvSpPr>
          <p:spPr bwMode="auto">
            <a:xfrm>
              <a:off x="7583488" y="1401581"/>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48" name="TextBox 7">
              <a:extLst>
                <a:ext uri="{FF2B5EF4-FFF2-40B4-BE49-F238E27FC236}">
                  <a16:creationId xmlns:a16="http://schemas.microsoft.com/office/drawing/2014/main" id="{3E44C6AB-0040-4776-8892-67B7A2FF790E}"/>
                </a:ext>
              </a:extLst>
            </p:cNvPr>
            <p:cNvSpPr txBox="1">
              <a:spLocks noChangeArrowheads="1"/>
            </p:cNvSpPr>
            <p:nvPr/>
          </p:nvSpPr>
          <p:spPr bwMode="auto">
            <a:xfrm>
              <a:off x="728224" y="2518379"/>
              <a:ext cx="145103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CALL </a:t>
              </a:r>
              <a:r>
                <a:rPr lang="en-US" sz="1400" b="1" u="sng" dirty="0">
                  <a:solidFill>
                    <a:srgbClr val="7030A0"/>
                  </a:solidFill>
                  <a:latin typeface="Calibri" pitchFamily="34" charset="0"/>
                  <a:cs typeface="Calibri" pitchFamily="34" charset="0"/>
                </a:rPr>
                <a:t>another</a:t>
              </a:r>
              <a:r>
                <a:rPr lang="en-US" sz="1400" dirty="0">
                  <a:solidFill>
                    <a:srgbClr val="09064E"/>
                  </a:solidFill>
                  <a:latin typeface="Calibri" pitchFamily="34" charset="0"/>
                  <a:cs typeface="Calibri" pitchFamily="34" charset="0"/>
                </a:rPr>
                <a:t> API</a:t>
              </a:r>
            </a:p>
            <a:p>
              <a:pPr eaLnBrk="1" hangingPunct="1"/>
              <a:r>
                <a:rPr lang="en-US" sz="1400" dirty="0">
                  <a:solidFill>
                    <a:srgbClr val="09064E"/>
                  </a:solidFill>
                  <a:latin typeface="Calibri" pitchFamily="34" charset="0"/>
                  <a:cs typeface="Calibri" pitchFamily="34" charset="0"/>
                </a:rPr>
                <a:t>…</a:t>
              </a:r>
            </a:p>
          </p:txBody>
        </p:sp>
        <p:sp>
          <p:nvSpPr>
            <p:cNvPr id="49" name="Arrow: Curved Down 48">
              <a:extLst>
                <a:ext uri="{FF2B5EF4-FFF2-40B4-BE49-F238E27FC236}">
                  <a16:creationId xmlns:a16="http://schemas.microsoft.com/office/drawing/2014/main" id="{5CF73432-8D06-4A13-B879-680CFA61E7D3}"/>
                </a:ext>
              </a:extLst>
            </p:cNvPr>
            <p:cNvSpPr/>
            <p:nvPr/>
          </p:nvSpPr>
          <p:spPr>
            <a:xfrm rot="21431266">
              <a:off x="1258506" y="1537170"/>
              <a:ext cx="6240371" cy="843551"/>
            </a:xfrm>
            <a:prstGeom prst="curvedDownArrow">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extBox 3">
            <a:extLst>
              <a:ext uri="{FF2B5EF4-FFF2-40B4-BE49-F238E27FC236}">
                <a16:creationId xmlns:a16="http://schemas.microsoft.com/office/drawing/2014/main" id="{06C00460-767C-4FB7-9C9F-BD84B09B1123}"/>
              </a:ext>
            </a:extLst>
          </p:cNvPr>
          <p:cNvSpPr txBox="1"/>
          <p:nvPr/>
        </p:nvSpPr>
        <p:spPr>
          <a:xfrm>
            <a:off x="3009900" y="2087820"/>
            <a:ext cx="3389312" cy="1477328"/>
          </a:xfrm>
          <a:prstGeom prst="rect">
            <a:avLst/>
          </a:prstGeom>
          <a:noFill/>
        </p:spPr>
        <p:txBody>
          <a:bodyPr wrap="square" rtlCol="0">
            <a:spAutoFit/>
          </a:bodyPr>
          <a:lstStyle/>
          <a:p>
            <a:pPr marL="173038" indent="-173038">
              <a:spcAft>
                <a:spcPts val="1200"/>
              </a:spcAft>
              <a:buFont typeface="Arial" panose="020B0604020202020204" pitchFamily="34" charset="0"/>
              <a:buChar char="•"/>
            </a:pPr>
            <a:r>
              <a:rPr lang="en-US" sz="2000" dirty="0"/>
              <a:t>Need to learn the different DBMS-specific APIs</a:t>
            </a:r>
          </a:p>
          <a:p>
            <a:pPr marL="173038" indent="-173038">
              <a:buFont typeface="Arial" panose="020B0604020202020204" pitchFamily="34" charset="0"/>
              <a:buChar char="•"/>
            </a:pPr>
            <a:r>
              <a:rPr lang="en-US" sz="2000" dirty="0"/>
              <a:t>Need to revise the application</a:t>
            </a:r>
          </a:p>
        </p:txBody>
      </p:sp>
      <p:pic>
        <p:nvPicPr>
          <p:cNvPr id="1026" name="Picture 2" descr="Emoji Cute Love Lol Followme Funny Follow Me Plz 💖 - Face Thumb Down Emoji  , Transparent Cartoon, Free Cliparts &amp;amp; Silhouettes - NetClipart">
            <a:extLst>
              <a:ext uri="{FF2B5EF4-FFF2-40B4-BE49-F238E27FC236}">
                <a16:creationId xmlns:a16="http://schemas.microsoft.com/office/drawing/2014/main" id="{908777E6-27B2-4113-804C-A7800DB201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446" y="2898070"/>
            <a:ext cx="907503" cy="85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ssolv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421688" cy="800100"/>
          </a:xfrm>
        </p:spPr>
        <p:txBody>
          <a:bodyPr>
            <a:normAutofit/>
          </a:bodyPr>
          <a:lstStyle/>
          <a:p>
            <a:r>
              <a:rPr lang="en-US" dirty="0"/>
              <a:t>Using Standard API</a:t>
            </a:r>
          </a:p>
        </p:txBody>
      </p:sp>
      <p:grpSp>
        <p:nvGrpSpPr>
          <p:cNvPr id="8" name="Group 7">
            <a:extLst>
              <a:ext uri="{FF2B5EF4-FFF2-40B4-BE49-F238E27FC236}">
                <a16:creationId xmlns:a16="http://schemas.microsoft.com/office/drawing/2014/main" id="{FC7D3E5A-993A-4B3F-888F-37B6EA7AF5E6}"/>
              </a:ext>
            </a:extLst>
          </p:cNvPr>
          <p:cNvGrpSpPr/>
          <p:nvPr/>
        </p:nvGrpSpPr>
        <p:grpSpPr>
          <a:xfrm>
            <a:off x="533400" y="1047690"/>
            <a:ext cx="8345488" cy="2716091"/>
            <a:chOff x="533400" y="1047690"/>
            <a:chExt cx="8345488" cy="2716091"/>
          </a:xfrm>
        </p:grpSpPr>
        <p:sp>
          <p:nvSpPr>
            <p:cNvPr id="52" name="Oval 51">
              <a:extLst>
                <a:ext uri="{FF2B5EF4-FFF2-40B4-BE49-F238E27FC236}">
                  <a16:creationId xmlns:a16="http://schemas.microsoft.com/office/drawing/2014/main" id="{F01E4981-C247-445A-A92E-B7013A7C833D}"/>
                </a:ext>
              </a:extLst>
            </p:cNvPr>
            <p:cNvSpPr/>
            <p:nvPr/>
          </p:nvSpPr>
          <p:spPr>
            <a:xfrm>
              <a:off x="3402668" y="2033141"/>
              <a:ext cx="2253012" cy="1570219"/>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3100"/>
                </a:lnSpc>
              </a:pPr>
              <a:r>
                <a:rPr lang="en-US" sz="2800" dirty="0">
                  <a:solidFill>
                    <a:schemeClr val="tx1"/>
                  </a:solidFill>
                </a:rPr>
                <a:t>Standard API</a:t>
              </a:r>
            </a:p>
          </p:txBody>
        </p:sp>
        <p:sp>
          <p:nvSpPr>
            <p:cNvPr id="42" name="Rectangle 41">
              <a:extLst>
                <a:ext uri="{FF2B5EF4-FFF2-40B4-BE49-F238E27FC236}">
                  <a16:creationId xmlns:a16="http://schemas.microsoft.com/office/drawing/2014/main" id="{F6B2CBBE-BA4A-4E8E-9DDA-E9258A348ADE}"/>
                </a:ext>
              </a:extLst>
            </p:cNvPr>
            <p:cNvSpPr/>
            <p:nvPr/>
          </p:nvSpPr>
          <p:spPr bwMode="auto">
            <a:xfrm>
              <a:off x="609600" y="1934981"/>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44" name="Rectangle 43">
              <a:extLst>
                <a:ext uri="{FF2B5EF4-FFF2-40B4-BE49-F238E27FC236}">
                  <a16:creationId xmlns:a16="http://schemas.microsoft.com/office/drawing/2014/main" id="{192FE2BC-1F3F-42D2-B90C-13160E6050B1}"/>
                </a:ext>
              </a:extLst>
            </p:cNvPr>
            <p:cNvSpPr/>
            <p:nvPr/>
          </p:nvSpPr>
          <p:spPr bwMode="auto">
            <a:xfrm>
              <a:off x="6858000" y="2199776"/>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45" name="Flowchart: Magnetic Disk 44">
              <a:extLst>
                <a:ext uri="{FF2B5EF4-FFF2-40B4-BE49-F238E27FC236}">
                  <a16:creationId xmlns:a16="http://schemas.microsoft.com/office/drawing/2014/main" id="{7C09D60C-7698-44F3-AA0F-4B3C32E9496F}"/>
                </a:ext>
              </a:extLst>
            </p:cNvPr>
            <p:cNvSpPr/>
            <p:nvPr/>
          </p:nvSpPr>
          <p:spPr bwMode="auto">
            <a:xfrm>
              <a:off x="7088188" y="2925581"/>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46" name="Up-Down Arrow 12">
              <a:extLst>
                <a:ext uri="{FF2B5EF4-FFF2-40B4-BE49-F238E27FC236}">
                  <a16:creationId xmlns:a16="http://schemas.microsoft.com/office/drawing/2014/main" id="{BE0159FD-C12A-462A-B544-4B885E8E308D}"/>
                </a:ext>
              </a:extLst>
            </p:cNvPr>
            <p:cNvSpPr>
              <a:spLocks noChangeArrowheads="1"/>
            </p:cNvSpPr>
            <p:nvPr/>
          </p:nvSpPr>
          <p:spPr bwMode="auto">
            <a:xfrm>
              <a:off x="7543800" y="2657294"/>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47" name="Oval Callout 10">
              <a:extLst>
                <a:ext uri="{FF2B5EF4-FFF2-40B4-BE49-F238E27FC236}">
                  <a16:creationId xmlns:a16="http://schemas.microsoft.com/office/drawing/2014/main" id="{7868FFBE-FC08-40BE-B4AE-F4C521A53338}"/>
                </a:ext>
              </a:extLst>
            </p:cNvPr>
            <p:cNvSpPr>
              <a:spLocks noChangeArrowheads="1"/>
            </p:cNvSpPr>
            <p:nvPr/>
          </p:nvSpPr>
          <p:spPr bwMode="auto">
            <a:xfrm>
              <a:off x="7583488" y="1401581"/>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48" name="TextBox 7">
              <a:extLst>
                <a:ext uri="{FF2B5EF4-FFF2-40B4-BE49-F238E27FC236}">
                  <a16:creationId xmlns:a16="http://schemas.microsoft.com/office/drawing/2014/main" id="{3E44C6AB-0040-4776-8892-67B7A2FF790E}"/>
                </a:ext>
              </a:extLst>
            </p:cNvPr>
            <p:cNvSpPr txBox="1">
              <a:spLocks noChangeArrowheads="1"/>
            </p:cNvSpPr>
            <p:nvPr/>
          </p:nvSpPr>
          <p:spPr bwMode="auto">
            <a:xfrm>
              <a:off x="728224" y="2518379"/>
              <a:ext cx="151535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CALL Standard API</a:t>
              </a:r>
            </a:p>
            <a:p>
              <a:pPr eaLnBrk="1" hangingPunct="1"/>
              <a:r>
                <a:rPr lang="en-US" sz="1400" dirty="0">
                  <a:solidFill>
                    <a:srgbClr val="09064E"/>
                  </a:solidFill>
                  <a:latin typeface="Calibri" pitchFamily="34" charset="0"/>
                  <a:cs typeface="Calibri" pitchFamily="34" charset="0"/>
                </a:rPr>
                <a:t>…</a:t>
              </a:r>
            </a:p>
          </p:txBody>
        </p:sp>
        <p:sp>
          <p:nvSpPr>
            <p:cNvPr id="50" name="TextBox 49">
              <a:extLst>
                <a:ext uri="{FF2B5EF4-FFF2-40B4-BE49-F238E27FC236}">
                  <a16:creationId xmlns:a16="http://schemas.microsoft.com/office/drawing/2014/main" id="{77375642-F780-4E82-A493-AC9CA1496E9F}"/>
                </a:ext>
              </a:extLst>
            </p:cNvPr>
            <p:cNvSpPr txBox="1"/>
            <p:nvPr/>
          </p:nvSpPr>
          <p:spPr>
            <a:xfrm>
              <a:off x="533400" y="1095782"/>
              <a:ext cx="2106987" cy="523220"/>
            </a:xfrm>
            <a:prstGeom prst="rect">
              <a:avLst/>
            </a:prstGeom>
            <a:noFill/>
          </p:spPr>
          <p:txBody>
            <a:bodyPr wrap="none" rtlCol="0">
              <a:spAutoFit/>
            </a:bodyPr>
            <a:lstStyle/>
            <a:p>
              <a:r>
                <a:rPr lang="en-US" sz="2800" dirty="0">
                  <a:solidFill>
                    <a:srgbClr val="7030A0"/>
                  </a:solidFill>
                </a:rPr>
                <a:t>Database API</a:t>
              </a:r>
            </a:p>
          </p:txBody>
        </p:sp>
        <p:sp>
          <p:nvSpPr>
            <p:cNvPr id="49" name="Arrow: Curved Down 48">
              <a:extLst>
                <a:ext uri="{FF2B5EF4-FFF2-40B4-BE49-F238E27FC236}">
                  <a16:creationId xmlns:a16="http://schemas.microsoft.com/office/drawing/2014/main" id="{5CF73432-8D06-4A13-B879-680CFA61E7D3}"/>
                </a:ext>
              </a:extLst>
            </p:cNvPr>
            <p:cNvSpPr/>
            <p:nvPr/>
          </p:nvSpPr>
          <p:spPr>
            <a:xfrm rot="21293751">
              <a:off x="1239438" y="1547286"/>
              <a:ext cx="3268682" cy="843551"/>
            </a:xfrm>
            <a:prstGeom prst="curvedDown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Curved Down 52">
              <a:extLst>
                <a:ext uri="{FF2B5EF4-FFF2-40B4-BE49-F238E27FC236}">
                  <a16:creationId xmlns:a16="http://schemas.microsoft.com/office/drawing/2014/main" id="{2EB5EA8A-42CC-473F-9004-0DD0310FAEDE}"/>
                </a:ext>
              </a:extLst>
            </p:cNvPr>
            <p:cNvSpPr/>
            <p:nvPr/>
          </p:nvSpPr>
          <p:spPr>
            <a:xfrm rot="171781">
              <a:off x="4581576" y="1403744"/>
              <a:ext cx="3268682" cy="843551"/>
            </a:xfrm>
            <a:prstGeom prst="curvedDown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BD4AF3D-1AA7-44AD-BF20-78EBB8AD209C}"/>
                </a:ext>
              </a:extLst>
            </p:cNvPr>
            <p:cNvSpPr txBox="1"/>
            <p:nvPr/>
          </p:nvSpPr>
          <p:spPr>
            <a:xfrm>
              <a:off x="5486400" y="1047690"/>
              <a:ext cx="1129796" cy="400110"/>
            </a:xfrm>
            <a:prstGeom prst="rect">
              <a:avLst/>
            </a:prstGeom>
            <a:noFill/>
          </p:spPr>
          <p:txBody>
            <a:bodyPr wrap="none" rtlCol="0">
              <a:spAutoFit/>
            </a:bodyPr>
            <a:lstStyle/>
            <a:p>
              <a:r>
                <a:rPr lang="en-US" sz="2000" dirty="0"/>
                <a:t>Translate</a:t>
              </a:r>
            </a:p>
          </p:txBody>
        </p:sp>
      </p:grpSp>
      <p:grpSp>
        <p:nvGrpSpPr>
          <p:cNvPr id="4" name="Group 3">
            <a:extLst>
              <a:ext uri="{FF2B5EF4-FFF2-40B4-BE49-F238E27FC236}">
                <a16:creationId xmlns:a16="http://schemas.microsoft.com/office/drawing/2014/main" id="{9B9A968E-90EB-4A0B-8164-90B7B8219FC3}"/>
              </a:ext>
            </a:extLst>
          </p:cNvPr>
          <p:cNvGrpSpPr/>
          <p:nvPr/>
        </p:nvGrpSpPr>
        <p:grpSpPr>
          <a:xfrm>
            <a:off x="6858000" y="4039688"/>
            <a:ext cx="2020888" cy="2362200"/>
            <a:chOff x="6858000" y="4039688"/>
            <a:chExt cx="2020888" cy="2362200"/>
          </a:xfrm>
        </p:grpSpPr>
        <p:sp>
          <p:nvSpPr>
            <p:cNvPr id="28" name="Rectangle 27">
              <a:extLst>
                <a:ext uri="{FF2B5EF4-FFF2-40B4-BE49-F238E27FC236}">
                  <a16:creationId xmlns:a16="http://schemas.microsoft.com/office/drawing/2014/main" id="{87B7805A-0032-4718-8EFA-ECE9507093EB}"/>
                </a:ext>
              </a:extLst>
            </p:cNvPr>
            <p:cNvSpPr/>
            <p:nvPr/>
          </p:nvSpPr>
          <p:spPr bwMode="auto">
            <a:xfrm>
              <a:off x="6858000" y="4837883"/>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29" name="Flowchart: Magnetic Disk 28">
              <a:extLst>
                <a:ext uri="{FF2B5EF4-FFF2-40B4-BE49-F238E27FC236}">
                  <a16:creationId xmlns:a16="http://schemas.microsoft.com/office/drawing/2014/main" id="{FE419892-F728-48ED-8832-0A5E46583698}"/>
                </a:ext>
              </a:extLst>
            </p:cNvPr>
            <p:cNvSpPr/>
            <p:nvPr/>
          </p:nvSpPr>
          <p:spPr bwMode="auto">
            <a:xfrm>
              <a:off x="7088188" y="5563688"/>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err="1">
                  <a:latin typeface="Calibri" pitchFamily="34" charset="0"/>
                  <a:cs typeface="+mn-cs"/>
                </a:rPr>
                <a:t>AnotherDBMS</a:t>
              </a:r>
              <a:endParaRPr lang="en-US" sz="2000" dirty="0">
                <a:latin typeface="Calibri" pitchFamily="34" charset="0"/>
                <a:cs typeface="+mn-cs"/>
              </a:endParaRPr>
            </a:p>
          </p:txBody>
        </p:sp>
        <p:sp>
          <p:nvSpPr>
            <p:cNvPr id="30" name="Up-Down Arrow 12">
              <a:extLst>
                <a:ext uri="{FF2B5EF4-FFF2-40B4-BE49-F238E27FC236}">
                  <a16:creationId xmlns:a16="http://schemas.microsoft.com/office/drawing/2014/main" id="{7D5D9A4E-C123-4463-A887-3BA974227862}"/>
                </a:ext>
              </a:extLst>
            </p:cNvPr>
            <p:cNvSpPr>
              <a:spLocks noChangeArrowheads="1"/>
            </p:cNvSpPr>
            <p:nvPr/>
          </p:nvSpPr>
          <p:spPr bwMode="auto">
            <a:xfrm>
              <a:off x="7543800" y="5295401"/>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1" name="Oval Callout 10">
              <a:extLst>
                <a:ext uri="{FF2B5EF4-FFF2-40B4-BE49-F238E27FC236}">
                  <a16:creationId xmlns:a16="http://schemas.microsoft.com/office/drawing/2014/main" id="{C122B27C-DD1A-4C1B-812C-6C372C4FE59E}"/>
                </a:ext>
              </a:extLst>
            </p:cNvPr>
            <p:cNvSpPr>
              <a:spLocks noChangeArrowheads="1"/>
            </p:cNvSpPr>
            <p:nvPr/>
          </p:nvSpPr>
          <p:spPr bwMode="auto">
            <a:xfrm>
              <a:off x="7583488" y="4039688"/>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grpSp>
      <p:sp>
        <p:nvSpPr>
          <p:cNvPr id="36" name="Arrow: Curved Down 35">
            <a:extLst>
              <a:ext uri="{FF2B5EF4-FFF2-40B4-BE49-F238E27FC236}">
                <a16:creationId xmlns:a16="http://schemas.microsoft.com/office/drawing/2014/main" id="{C5FC15FD-3721-4CF0-8F20-715FAEBADBCB}"/>
              </a:ext>
            </a:extLst>
          </p:cNvPr>
          <p:cNvSpPr/>
          <p:nvPr/>
        </p:nvSpPr>
        <p:spPr>
          <a:xfrm rot="1912662" flipV="1">
            <a:off x="3707657" y="4255606"/>
            <a:ext cx="3447166" cy="844347"/>
          </a:xfrm>
          <a:prstGeom prst="curvedDownArrow">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F2248998-E4CB-4397-B5A8-B14D903E0527}"/>
              </a:ext>
            </a:extLst>
          </p:cNvPr>
          <p:cNvSpPr txBox="1"/>
          <p:nvPr/>
        </p:nvSpPr>
        <p:spPr>
          <a:xfrm>
            <a:off x="3048000" y="4603476"/>
            <a:ext cx="1891994" cy="865365"/>
          </a:xfrm>
          <a:prstGeom prst="rect">
            <a:avLst/>
          </a:prstGeom>
          <a:noFill/>
        </p:spPr>
        <p:txBody>
          <a:bodyPr wrap="square" rtlCol="0">
            <a:spAutoFit/>
          </a:bodyPr>
          <a:lstStyle/>
          <a:p>
            <a:pPr>
              <a:lnSpc>
                <a:spcPts val="2000"/>
              </a:lnSpc>
            </a:pPr>
            <a:r>
              <a:rPr lang="en-US" sz="2000" dirty="0"/>
              <a:t>Translate for another DBMS-specific API</a:t>
            </a:r>
          </a:p>
        </p:txBody>
      </p:sp>
      <p:pic>
        <p:nvPicPr>
          <p:cNvPr id="2050" name="Picture 2" descr="Free Happy Thinking Cliparts, Download Free Happy Thinking Cliparts png  images, Free ClipArts on Clipart Library">
            <a:extLst>
              <a:ext uri="{FF2B5EF4-FFF2-40B4-BE49-F238E27FC236}">
                <a16:creationId xmlns:a16="http://schemas.microsoft.com/office/drawing/2014/main" id="{A49F49E1-9215-4894-8765-C8554FEA5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994" y="2486190"/>
            <a:ext cx="877897" cy="12181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045A487-2931-47B7-810E-924D6EA63BCE}"/>
              </a:ext>
            </a:extLst>
          </p:cNvPr>
          <p:cNvGrpSpPr/>
          <p:nvPr/>
        </p:nvGrpSpPr>
        <p:grpSpPr>
          <a:xfrm>
            <a:off x="3285871" y="1457001"/>
            <a:ext cx="2573591" cy="2582198"/>
            <a:chOff x="3285871" y="1457001"/>
            <a:chExt cx="2573591" cy="2582198"/>
          </a:xfrm>
        </p:grpSpPr>
        <p:pic>
          <p:nvPicPr>
            <p:cNvPr id="2052" name="Picture 4" descr="First Place Medal Badge Clipart Image | Clip art, Clipart images, Free clip  art">
              <a:extLst>
                <a:ext uri="{FF2B5EF4-FFF2-40B4-BE49-F238E27FC236}">
                  <a16:creationId xmlns:a16="http://schemas.microsoft.com/office/drawing/2014/main" id="{DB65A036-A3A0-4DF6-85F5-CC57C8BA7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871" y="1457001"/>
              <a:ext cx="2573591" cy="2582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3506FE-FA91-4A3E-8352-6306F4EFAD12}"/>
                </a:ext>
              </a:extLst>
            </p:cNvPr>
            <p:cNvSpPr/>
            <p:nvPr/>
          </p:nvSpPr>
          <p:spPr>
            <a:xfrm>
              <a:off x="3756870" y="2300587"/>
              <a:ext cx="160492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a:ln w="0"/>
                  <a:effectLst>
                    <a:outerShdw blurRad="38100" dist="19050" dir="2700000" algn="tl" rotWithShape="0">
                      <a:schemeClr val="dk1">
                        <a:alpha val="40000"/>
                      </a:schemeClr>
                    </a:outerShdw>
                  </a:effectLst>
                </a:rPr>
                <a:t>JDBC</a:t>
              </a:r>
            </a:p>
          </p:txBody>
        </p:sp>
      </p:grpSp>
      <p:sp>
        <p:nvSpPr>
          <p:cNvPr id="41" name="Rectangle 40">
            <a:extLst>
              <a:ext uri="{FF2B5EF4-FFF2-40B4-BE49-F238E27FC236}">
                <a16:creationId xmlns:a16="http://schemas.microsoft.com/office/drawing/2014/main" id="{DBD75CFC-7049-4E69-ACC8-777948ADA46D}"/>
              </a:ext>
            </a:extLst>
          </p:cNvPr>
          <p:cNvSpPr/>
          <p:nvPr/>
        </p:nvSpPr>
        <p:spPr>
          <a:xfrm>
            <a:off x="434711" y="5905939"/>
            <a:ext cx="4876800" cy="451406"/>
          </a:xfrm>
          <a:prstGeom prst="rect">
            <a:avLst/>
          </a:prstGeom>
          <a:solidFill>
            <a:schemeClr val="bg1">
              <a:lumMod val="90000"/>
            </a:schemeClr>
          </a:solidFill>
        </p:spPr>
        <p:txBody>
          <a:bodyPr>
            <a:spAutoFit/>
          </a:bodyPr>
          <a:lstStyle/>
          <a:p>
            <a:pPr>
              <a:lnSpc>
                <a:spcPts val="2800"/>
              </a:lnSpc>
              <a:spcBef>
                <a:spcPts val="275"/>
              </a:spcBef>
              <a:spcAft>
                <a:spcPts val="600"/>
              </a:spcAft>
              <a:buFont typeface="Wingdings" pitchFamily="2" charset="2"/>
              <a:buNone/>
              <a:defRPr/>
            </a:pPr>
            <a:r>
              <a:rPr lang="en-US" sz="2400" dirty="0">
                <a:latin typeface="Calibri" pitchFamily="34" charset="0"/>
              </a:rPr>
              <a:t>JDBC =    Java </a:t>
            </a:r>
            <a:r>
              <a:rPr lang="en-US" sz="2400" dirty="0" err="1">
                <a:latin typeface="Calibri" pitchFamily="34" charset="0"/>
              </a:rPr>
              <a:t>DataBase</a:t>
            </a:r>
            <a:r>
              <a:rPr lang="en-US" sz="2400" dirty="0">
                <a:latin typeface="Calibri" pitchFamily="34" charset="0"/>
              </a:rPr>
              <a:t> Connectivity</a:t>
            </a:r>
            <a:endParaRPr lang="en-US" sz="2400" i="1" dirty="0">
              <a:latin typeface="Calibri" pitchFamily="34" charset="0"/>
            </a:endParaRPr>
          </a:p>
        </p:txBody>
      </p:sp>
    </p:spTree>
    <p:extLst>
      <p:ext uri="{BB962C8B-B14F-4D97-AF65-F5344CB8AC3E}">
        <p14:creationId xmlns:p14="http://schemas.microsoft.com/office/powerpoint/2010/main" val="23959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ssolv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500"/>
                                        <p:tgtEl>
                                          <p:spTgt spid="3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80">
                                          <p:stCondLst>
                                            <p:cond delay="0"/>
                                          </p:stCondLst>
                                        </p:cTn>
                                        <p:tgtEl>
                                          <p:spTgt spid="7"/>
                                        </p:tgtEl>
                                      </p:cBhvr>
                                    </p:animEffect>
                                    <p:anim calcmode="lin" valueType="num">
                                      <p:cBhvr>
                                        <p:cTn id="2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4" dur="26">
                                          <p:stCondLst>
                                            <p:cond delay="650"/>
                                          </p:stCondLst>
                                        </p:cTn>
                                        <p:tgtEl>
                                          <p:spTgt spid="7"/>
                                        </p:tgtEl>
                                      </p:cBhvr>
                                      <p:to x="100000" y="60000"/>
                                    </p:animScale>
                                    <p:animScale>
                                      <p:cBhvr>
                                        <p:cTn id="35" dur="166" decel="50000">
                                          <p:stCondLst>
                                            <p:cond delay="67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421688" cy="800100"/>
          </a:xfrm>
        </p:spPr>
        <p:txBody>
          <a:bodyPr>
            <a:normAutofit/>
          </a:bodyPr>
          <a:lstStyle/>
          <a:p>
            <a:r>
              <a:rPr lang="en-US" dirty="0"/>
              <a:t>Using Standard API</a:t>
            </a:r>
          </a:p>
        </p:txBody>
      </p:sp>
      <p:grpSp>
        <p:nvGrpSpPr>
          <p:cNvPr id="2" name="Group 1">
            <a:extLst>
              <a:ext uri="{FF2B5EF4-FFF2-40B4-BE49-F238E27FC236}">
                <a16:creationId xmlns:a16="http://schemas.microsoft.com/office/drawing/2014/main" id="{28504ABD-22AA-4643-ABCD-6FF93D2609B0}"/>
              </a:ext>
            </a:extLst>
          </p:cNvPr>
          <p:cNvGrpSpPr/>
          <p:nvPr/>
        </p:nvGrpSpPr>
        <p:grpSpPr>
          <a:xfrm>
            <a:off x="533400" y="1047690"/>
            <a:ext cx="8345488" cy="5354198"/>
            <a:chOff x="533400" y="1047690"/>
            <a:chExt cx="8345488" cy="5354198"/>
          </a:xfrm>
        </p:grpSpPr>
        <p:grpSp>
          <p:nvGrpSpPr>
            <p:cNvPr id="8" name="Group 7">
              <a:extLst>
                <a:ext uri="{FF2B5EF4-FFF2-40B4-BE49-F238E27FC236}">
                  <a16:creationId xmlns:a16="http://schemas.microsoft.com/office/drawing/2014/main" id="{FC7D3E5A-993A-4B3F-888F-37B6EA7AF5E6}"/>
                </a:ext>
              </a:extLst>
            </p:cNvPr>
            <p:cNvGrpSpPr/>
            <p:nvPr/>
          </p:nvGrpSpPr>
          <p:grpSpPr>
            <a:xfrm>
              <a:off x="533400" y="1047690"/>
              <a:ext cx="8345488" cy="2716091"/>
              <a:chOff x="533400" y="1047690"/>
              <a:chExt cx="8345488" cy="2716091"/>
            </a:xfrm>
          </p:grpSpPr>
          <p:sp>
            <p:nvSpPr>
              <p:cNvPr id="52" name="Oval 51">
                <a:extLst>
                  <a:ext uri="{FF2B5EF4-FFF2-40B4-BE49-F238E27FC236}">
                    <a16:creationId xmlns:a16="http://schemas.microsoft.com/office/drawing/2014/main" id="{F01E4981-C247-445A-A92E-B7013A7C833D}"/>
                  </a:ext>
                </a:extLst>
              </p:cNvPr>
              <p:cNvSpPr/>
              <p:nvPr/>
            </p:nvSpPr>
            <p:spPr>
              <a:xfrm>
                <a:off x="3402668" y="2033141"/>
                <a:ext cx="2253012" cy="1570219"/>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3100"/>
                  </a:lnSpc>
                </a:pPr>
                <a:r>
                  <a:rPr lang="en-US" sz="2800" dirty="0">
                    <a:solidFill>
                      <a:schemeClr val="tx1"/>
                    </a:solidFill>
                  </a:rPr>
                  <a:t>Standard API</a:t>
                </a:r>
              </a:p>
            </p:txBody>
          </p:sp>
          <p:sp>
            <p:nvSpPr>
              <p:cNvPr id="42" name="Rectangle 41">
                <a:extLst>
                  <a:ext uri="{FF2B5EF4-FFF2-40B4-BE49-F238E27FC236}">
                    <a16:creationId xmlns:a16="http://schemas.microsoft.com/office/drawing/2014/main" id="{F6B2CBBE-BA4A-4E8E-9DDA-E9258A348ADE}"/>
                  </a:ext>
                </a:extLst>
              </p:cNvPr>
              <p:cNvSpPr/>
              <p:nvPr/>
            </p:nvSpPr>
            <p:spPr bwMode="auto">
              <a:xfrm>
                <a:off x="609600" y="1934981"/>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44" name="Rectangle 43">
                <a:extLst>
                  <a:ext uri="{FF2B5EF4-FFF2-40B4-BE49-F238E27FC236}">
                    <a16:creationId xmlns:a16="http://schemas.microsoft.com/office/drawing/2014/main" id="{192FE2BC-1F3F-42D2-B90C-13160E6050B1}"/>
                  </a:ext>
                </a:extLst>
              </p:cNvPr>
              <p:cNvSpPr/>
              <p:nvPr/>
            </p:nvSpPr>
            <p:spPr bwMode="auto">
              <a:xfrm>
                <a:off x="6858000" y="2199776"/>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45" name="Flowchart: Magnetic Disk 44">
                <a:extLst>
                  <a:ext uri="{FF2B5EF4-FFF2-40B4-BE49-F238E27FC236}">
                    <a16:creationId xmlns:a16="http://schemas.microsoft.com/office/drawing/2014/main" id="{7C09D60C-7698-44F3-AA0F-4B3C32E9496F}"/>
                  </a:ext>
                </a:extLst>
              </p:cNvPr>
              <p:cNvSpPr/>
              <p:nvPr/>
            </p:nvSpPr>
            <p:spPr bwMode="auto">
              <a:xfrm>
                <a:off x="7088188" y="2925581"/>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46" name="Up-Down Arrow 12">
                <a:extLst>
                  <a:ext uri="{FF2B5EF4-FFF2-40B4-BE49-F238E27FC236}">
                    <a16:creationId xmlns:a16="http://schemas.microsoft.com/office/drawing/2014/main" id="{BE0159FD-C12A-462A-B544-4B885E8E308D}"/>
                  </a:ext>
                </a:extLst>
              </p:cNvPr>
              <p:cNvSpPr>
                <a:spLocks noChangeArrowheads="1"/>
              </p:cNvSpPr>
              <p:nvPr/>
            </p:nvSpPr>
            <p:spPr bwMode="auto">
              <a:xfrm>
                <a:off x="7543800" y="2657294"/>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47" name="Oval Callout 10">
                <a:extLst>
                  <a:ext uri="{FF2B5EF4-FFF2-40B4-BE49-F238E27FC236}">
                    <a16:creationId xmlns:a16="http://schemas.microsoft.com/office/drawing/2014/main" id="{7868FFBE-FC08-40BE-B4AE-F4C521A53338}"/>
                  </a:ext>
                </a:extLst>
              </p:cNvPr>
              <p:cNvSpPr>
                <a:spLocks noChangeArrowheads="1"/>
              </p:cNvSpPr>
              <p:nvPr/>
            </p:nvSpPr>
            <p:spPr bwMode="auto">
              <a:xfrm>
                <a:off x="7583488" y="1401581"/>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sp>
            <p:nvSpPr>
              <p:cNvPr id="48" name="TextBox 7">
                <a:extLst>
                  <a:ext uri="{FF2B5EF4-FFF2-40B4-BE49-F238E27FC236}">
                    <a16:creationId xmlns:a16="http://schemas.microsoft.com/office/drawing/2014/main" id="{3E44C6AB-0040-4776-8892-67B7A2FF790E}"/>
                  </a:ext>
                </a:extLst>
              </p:cNvPr>
              <p:cNvSpPr txBox="1">
                <a:spLocks noChangeArrowheads="1"/>
              </p:cNvSpPr>
              <p:nvPr/>
            </p:nvSpPr>
            <p:spPr bwMode="auto">
              <a:xfrm>
                <a:off x="728224" y="2518379"/>
                <a:ext cx="151535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dirty="0">
                    <a:solidFill>
                      <a:srgbClr val="09064E"/>
                    </a:solidFill>
                    <a:latin typeface="Calibri" pitchFamily="34" charset="0"/>
                    <a:cs typeface="Calibri" pitchFamily="34" charset="0"/>
                  </a:rPr>
                  <a:t>CALL Standard API</a:t>
                </a:r>
              </a:p>
              <a:p>
                <a:pPr eaLnBrk="1" hangingPunct="1"/>
                <a:r>
                  <a:rPr lang="en-US" sz="1400" dirty="0">
                    <a:solidFill>
                      <a:srgbClr val="09064E"/>
                    </a:solidFill>
                    <a:latin typeface="Calibri" pitchFamily="34" charset="0"/>
                    <a:cs typeface="Calibri" pitchFamily="34" charset="0"/>
                  </a:rPr>
                  <a:t>…</a:t>
                </a:r>
              </a:p>
            </p:txBody>
          </p:sp>
          <p:sp>
            <p:nvSpPr>
              <p:cNvPr id="50" name="TextBox 49">
                <a:extLst>
                  <a:ext uri="{FF2B5EF4-FFF2-40B4-BE49-F238E27FC236}">
                    <a16:creationId xmlns:a16="http://schemas.microsoft.com/office/drawing/2014/main" id="{77375642-F780-4E82-A493-AC9CA1496E9F}"/>
                  </a:ext>
                </a:extLst>
              </p:cNvPr>
              <p:cNvSpPr txBox="1"/>
              <p:nvPr/>
            </p:nvSpPr>
            <p:spPr>
              <a:xfrm>
                <a:off x="533400" y="1095782"/>
                <a:ext cx="2106987" cy="523220"/>
              </a:xfrm>
              <a:prstGeom prst="rect">
                <a:avLst/>
              </a:prstGeom>
              <a:noFill/>
            </p:spPr>
            <p:txBody>
              <a:bodyPr wrap="none" rtlCol="0">
                <a:spAutoFit/>
              </a:bodyPr>
              <a:lstStyle/>
              <a:p>
                <a:r>
                  <a:rPr lang="en-US" sz="2800" dirty="0">
                    <a:solidFill>
                      <a:srgbClr val="7030A0"/>
                    </a:solidFill>
                  </a:rPr>
                  <a:t>Database API</a:t>
                </a:r>
              </a:p>
            </p:txBody>
          </p:sp>
          <p:sp>
            <p:nvSpPr>
              <p:cNvPr id="49" name="Arrow: Curved Down 48">
                <a:extLst>
                  <a:ext uri="{FF2B5EF4-FFF2-40B4-BE49-F238E27FC236}">
                    <a16:creationId xmlns:a16="http://schemas.microsoft.com/office/drawing/2014/main" id="{5CF73432-8D06-4A13-B879-680CFA61E7D3}"/>
                  </a:ext>
                </a:extLst>
              </p:cNvPr>
              <p:cNvSpPr/>
              <p:nvPr/>
            </p:nvSpPr>
            <p:spPr>
              <a:xfrm rot="21293751">
                <a:off x="1239438" y="1547286"/>
                <a:ext cx="3268682" cy="843551"/>
              </a:xfrm>
              <a:prstGeom prst="curvedDown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Arrow: Curved Down 52">
                <a:extLst>
                  <a:ext uri="{FF2B5EF4-FFF2-40B4-BE49-F238E27FC236}">
                    <a16:creationId xmlns:a16="http://schemas.microsoft.com/office/drawing/2014/main" id="{2EB5EA8A-42CC-473F-9004-0DD0310FAEDE}"/>
                  </a:ext>
                </a:extLst>
              </p:cNvPr>
              <p:cNvSpPr/>
              <p:nvPr/>
            </p:nvSpPr>
            <p:spPr>
              <a:xfrm rot="171781">
                <a:off x="4581576" y="1403744"/>
                <a:ext cx="3268682" cy="843551"/>
              </a:xfrm>
              <a:prstGeom prst="curvedDownArrow">
                <a:avLst/>
              </a:prstGeom>
              <a:solidFill>
                <a:srgbClr val="00B0F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BD4AF3D-1AA7-44AD-BF20-78EBB8AD209C}"/>
                  </a:ext>
                </a:extLst>
              </p:cNvPr>
              <p:cNvSpPr txBox="1"/>
              <p:nvPr/>
            </p:nvSpPr>
            <p:spPr>
              <a:xfrm>
                <a:off x="5486400" y="1047690"/>
                <a:ext cx="1129796" cy="400110"/>
              </a:xfrm>
              <a:prstGeom prst="rect">
                <a:avLst/>
              </a:prstGeom>
              <a:noFill/>
            </p:spPr>
            <p:txBody>
              <a:bodyPr wrap="none" rtlCol="0">
                <a:spAutoFit/>
              </a:bodyPr>
              <a:lstStyle/>
              <a:p>
                <a:r>
                  <a:rPr lang="en-US" sz="2000" dirty="0"/>
                  <a:t>Translate</a:t>
                </a:r>
              </a:p>
            </p:txBody>
          </p:sp>
        </p:grpSp>
        <p:grpSp>
          <p:nvGrpSpPr>
            <p:cNvPr id="4" name="Group 3">
              <a:extLst>
                <a:ext uri="{FF2B5EF4-FFF2-40B4-BE49-F238E27FC236}">
                  <a16:creationId xmlns:a16="http://schemas.microsoft.com/office/drawing/2014/main" id="{9B9A968E-90EB-4A0B-8164-90B7B8219FC3}"/>
                </a:ext>
              </a:extLst>
            </p:cNvPr>
            <p:cNvGrpSpPr/>
            <p:nvPr/>
          </p:nvGrpSpPr>
          <p:grpSpPr>
            <a:xfrm>
              <a:off x="6858000" y="4039688"/>
              <a:ext cx="2020888" cy="2362200"/>
              <a:chOff x="6858000" y="4039688"/>
              <a:chExt cx="2020888" cy="2362200"/>
            </a:xfrm>
          </p:grpSpPr>
          <p:sp>
            <p:nvSpPr>
              <p:cNvPr id="28" name="Rectangle 27">
                <a:extLst>
                  <a:ext uri="{FF2B5EF4-FFF2-40B4-BE49-F238E27FC236}">
                    <a16:creationId xmlns:a16="http://schemas.microsoft.com/office/drawing/2014/main" id="{87B7805A-0032-4718-8EFA-ECE9507093EB}"/>
                  </a:ext>
                </a:extLst>
              </p:cNvPr>
              <p:cNvSpPr/>
              <p:nvPr/>
            </p:nvSpPr>
            <p:spPr bwMode="auto">
              <a:xfrm>
                <a:off x="6858000" y="4837883"/>
                <a:ext cx="1524000" cy="4572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dirty="0">
                    <a:solidFill>
                      <a:srgbClr val="111111"/>
                    </a:solidFill>
                    <a:latin typeface="Calibri" pitchFamily="34" charset="0"/>
                  </a:rPr>
                  <a:t>Database</a:t>
                </a:r>
                <a:r>
                  <a:rPr lang="en-US" sz="2000" dirty="0">
                    <a:solidFill>
                      <a:srgbClr val="111111"/>
                    </a:solidFill>
                    <a:latin typeface="Calibri" pitchFamily="34" charset="0"/>
                    <a:cs typeface="+mn-cs"/>
                  </a:rPr>
                  <a:t> API </a:t>
                </a:r>
              </a:p>
            </p:txBody>
          </p:sp>
          <p:sp>
            <p:nvSpPr>
              <p:cNvPr id="29" name="Flowchart: Magnetic Disk 28">
                <a:extLst>
                  <a:ext uri="{FF2B5EF4-FFF2-40B4-BE49-F238E27FC236}">
                    <a16:creationId xmlns:a16="http://schemas.microsoft.com/office/drawing/2014/main" id="{FE419892-F728-48ED-8832-0A5E46583698}"/>
                  </a:ext>
                </a:extLst>
              </p:cNvPr>
              <p:cNvSpPr/>
              <p:nvPr/>
            </p:nvSpPr>
            <p:spPr bwMode="auto">
              <a:xfrm>
                <a:off x="7088188" y="5563688"/>
                <a:ext cx="1143000" cy="838200"/>
              </a:xfrm>
              <a:prstGeom prst="flowChartMagneticDisk">
                <a:avLst/>
              </a:prstGeom>
              <a:solidFill>
                <a:schemeClr val="accent5">
                  <a:lumMod val="60000"/>
                  <a:lumOff val="40000"/>
                </a:schemeClr>
              </a:solidFill>
              <a:ln w="12700" cap="flat" cmpd="sng" algn="ctr">
                <a:solidFill>
                  <a:srgbClr val="0070C0"/>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err="1">
                    <a:latin typeface="Calibri" pitchFamily="34" charset="0"/>
                    <a:cs typeface="+mn-cs"/>
                  </a:rPr>
                  <a:t>AnotherDBMS</a:t>
                </a:r>
                <a:endParaRPr lang="en-US" sz="2000" dirty="0">
                  <a:latin typeface="Calibri" pitchFamily="34" charset="0"/>
                  <a:cs typeface="+mn-cs"/>
                </a:endParaRPr>
              </a:p>
            </p:txBody>
          </p:sp>
          <p:sp>
            <p:nvSpPr>
              <p:cNvPr id="30" name="Up-Down Arrow 12">
                <a:extLst>
                  <a:ext uri="{FF2B5EF4-FFF2-40B4-BE49-F238E27FC236}">
                    <a16:creationId xmlns:a16="http://schemas.microsoft.com/office/drawing/2014/main" id="{7D5D9A4E-C123-4463-A887-3BA974227862}"/>
                  </a:ext>
                </a:extLst>
              </p:cNvPr>
              <p:cNvSpPr>
                <a:spLocks noChangeArrowheads="1"/>
              </p:cNvSpPr>
              <p:nvPr/>
            </p:nvSpPr>
            <p:spPr bwMode="auto">
              <a:xfrm>
                <a:off x="7543800" y="5295401"/>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1" name="Oval Callout 10">
                <a:extLst>
                  <a:ext uri="{FF2B5EF4-FFF2-40B4-BE49-F238E27FC236}">
                    <a16:creationId xmlns:a16="http://schemas.microsoft.com/office/drawing/2014/main" id="{C122B27C-DD1A-4C1B-812C-6C372C4FE59E}"/>
                  </a:ext>
                </a:extLst>
              </p:cNvPr>
              <p:cNvSpPr>
                <a:spLocks noChangeArrowheads="1"/>
              </p:cNvSpPr>
              <p:nvPr/>
            </p:nvSpPr>
            <p:spPr bwMode="auto">
              <a:xfrm>
                <a:off x="7583488" y="4039688"/>
                <a:ext cx="1295400" cy="609600"/>
              </a:xfrm>
              <a:prstGeom prst="wedgeEllipseCallout">
                <a:avLst>
                  <a:gd name="adj1" fmla="val -29530"/>
                  <a:gd name="adj2" fmla="val 93116"/>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700"/>
                  </a:lnSpc>
                  <a:defRPr/>
                </a:pPr>
                <a:r>
                  <a:rPr lang="en-US" sz="1800" dirty="0">
                    <a:solidFill>
                      <a:srgbClr val="F8F8F8"/>
                    </a:solidFill>
                    <a:latin typeface="Calibri" pitchFamily="34" charset="0"/>
                    <a:cs typeface="Calibri" pitchFamily="34" charset="0"/>
                  </a:rPr>
                  <a:t>Database specific</a:t>
                </a:r>
              </a:p>
            </p:txBody>
          </p:sp>
        </p:grpSp>
        <p:sp>
          <p:nvSpPr>
            <p:cNvPr id="36" name="Arrow: Curved Down 35">
              <a:extLst>
                <a:ext uri="{FF2B5EF4-FFF2-40B4-BE49-F238E27FC236}">
                  <a16:creationId xmlns:a16="http://schemas.microsoft.com/office/drawing/2014/main" id="{C5FC15FD-3721-4CF0-8F20-715FAEBADBCB}"/>
                </a:ext>
              </a:extLst>
            </p:cNvPr>
            <p:cNvSpPr/>
            <p:nvPr/>
          </p:nvSpPr>
          <p:spPr>
            <a:xfrm rot="1912662" flipV="1">
              <a:off x="3707657" y="4255606"/>
              <a:ext cx="3447166" cy="844347"/>
            </a:xfrm>
            <a:prstGeom prst="curvedDownArrow">
              <a:avLst/>
            </a:prstGeom>
            <a:solidFill>
              <a:srgbClr val="7030A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a:extLst>
                <a:ext uri="{FF2B5EF4-FFF2-40B4-BE49-F238E27FC236}">
                  <a16:creationId xmlns:a16="http://schemas.microsoft.com/office/drawing/2014/main" id="{F2248998-E4CB-4397-B5A8-B14D903E0527}"/>
                </a:ext>
              </a:extLst>
            </p:cNvPr>
            <p:cNvSpPr txBox="1"/>
            <p:nvPr/>
          </p:nvSpPr>
          <p:spPr>
            <a:xfrm>
              <a:off x="3048000" y="4603476"/>
              <a:ext cx="1891994" cy="865365"/>
            </a:xfrm>
            <a:prstGeom prst="rect">
              <a:avLst/>
            </a:prstGeom>
            <a:noFill/>
          </p:spPr>
          <p:txBody>
            <a:bodyPr wrap="square" rtlCol="0">
              <a:spAutoFit/>
            </a:bodyPr>
            <a:lstStyle/>
            <a:p>
              <a:pPr>
                <a:lnSpc>
                  <a:spcPts val="2000"/>
                </a:lnSpc>
              </a:pPr>
              <a:r>
                <a:rPr lang="en-US" sz="2000" dirty="0"/>
                <a:t>Translate for another DBMS-specific API</a:t>
              </a:r>
            </a:p>
          </p:txBody>
        </p:sp>
        <p:pic>
          <p:nvPicPr>
            <p:cNvPr id="2050" name="Picture 2" descr="Free Happy Thinking Cliparts, Download Free Happy Thinking Cliparts png  images, Free ClipArts on Clipart Library">
              <a:extLst>
                <a:ext uri="{FF2B5EF4-FFF2-40B4-BE49-F238E27FC236}">
                  <a16:creationId xmlns:a16="http://schemas.microsoft.com/office/drawing/2014/main" id="{A49F49E1-9215-4894-8765-C8554FEA52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994" y="2486190"/>
              <a:ext cx="877897" cy="1218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9045A487-2931-47B7-810E-924D6EA63BCE}"/>
              </a:ext>
            </a:extLst>
          </p:cNvPr>
          <p:cNvGrpSpPr/>
          <p:nvPr/>
        </p:nvGrpSpPr>
        <p:grpSpPr>
          <a:xfrm>
            <a:off x="3285871" y="1457001"/>
            <a:ext cx="2573591" cy="2582198"/>
            <a:chOff x="3285871" y="1457001"/>
            <a:chExt cx="2573591" cy="2582198"/>
          </a:xfrm>
        </p:grpSpPr>
        <p:pic>
          <p:nvPicPr>
            <p:cNvPr id="2052" name="Picture 4" descr="First Place Medal Badge Clipart Image | Clip art, Clipart images, Free clip  art">
              <a:extLst>
                <a:ext uri="{FF2B5EF4-FFF2-40B4-BE49-F238E27FC236}">
                  <a16:creationId xmlns:a16="http://schemas.microsoft.com/office/drawing/2014/main" id="{DB65A036-A3A0-4DF6-85F5-CC57C8BA7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871" y="1457001"/>
              <a:ext cx="2573591" cy="2582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3506FE-FA91-4A3E-8352-6306F4EFAD12}"/>
                </a:ext>
              </a:extLst>
            </p:cNvPr>
            <p:cNvSpPr/>
            <p:nvPr/>
          </p:nvSpPr>
          <p:spPr>
            <a:xfrm>
              <a:off x="3756870" y="2300587"/>
              <a:ext cx="160492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a:ln w="0"/>
                  <a:effectLst>
                    <a:outerShdw blurRad="38100" dist="19050" dir="2700000" algn="tl" rotWithShape="0">
                      <a:schemeClr val="dk1">
                        <a:alpha val="40000"/>
                      </a:schemeClr>
                    </a:outerShdw>
                  </a:effectLst>
                </a:rPr>
                <a:t>JDBC</a:t>
              </a:r>
            </a:p>
          </p:txBody>
        </p:sp>
      </p:grpSp>
    </p:spTree>
    <p:extLst>
      <p:ext uri="{BB962C8B-B14F-4D97-AF65-F5344CB8AC3E}">
        <p14:creationId xmlns:p14="http://schemas.microsoft.com/office/powerpoint/2010/main" val="405020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421688" cy="800100"/>
          </a:xfrm>
        </p:spPr>
        <p:txBody>
          <a:bodyPr>
            <a:normAutofit/>
          </a:bodyPr>
          <a:lstStyle/>
          <a:p>
            <a:r>
              <a:rPr lang="en-US" dirty="0"/>
              <a:t>Using Standard API</a:t>
            </a:r>
          </a:p>
        </p:txBody>
      </p:sp>
      <p:grpSp>
        <p:nvGrpSpPr>
          <p:cNvPr id="7" name="Group 6">
            <a:extLst>
              <a:ext uri="{FF2B5EF4-FFF2-40B4-BE49-F238E27FC236}">
                <a16:creationId xmlns:a16="http://schemas.microsoft.com/office/drawing/2014/main" id="{9045A487-2931-47B7-810E-924D6EA63BCE}"/>
              </a:ext>
            </a:extLst>
          </p:cNvPr>
          <p:cNvGrpSpPr/>
          <p:nvPr/>
        </p:nvGrpSpPr>
        <p:grpSpPr>
          <a:xfrm>
            <a:off x="3285871" y="1457001"/>
            <a:ext cx="2573591" cy="2582198"/>
            <a:chOff x="3285871" y="1457001"/>
            <a:chExt cx="2573591" cy="2582198"/>
          </a:xfrm>
        </p:grpSpPr>
        <p:pic>
          <p:nvPicPr>
            <p:cNvPr id="2052" name="Picture 4" descr="First Place Medal Badge Clipart Image | Clip art, Clipart images, Free clip  art">
              <a:extLst>
                <a:ext uri="{FF2B5EF4-FFF2-40B4-BE49-F238E27FC236}">
                  <a16:creationId xmlns:a16="http://schemas.microsoft.com/office/drawing/2014/main" id="{DB65A036-A3A0-4DF6-85F5-CC57C8BA7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871" y="1457001"/>
              <a:ext cx="2573591" cy="2582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3506FE-FA91-4A3E-8352-6306F4EFAD12}"/>
                </a:ext>
              </a:extLst>
            </p:cNvPr>
            <p:cNvSpPr/>
            <p:nvPr/>
          </p:nvSpPr>
          <p:spPr>
            <a:xfrm>
              <a:off x="3756870" y="2300587"/>
              <a:ext cx="160492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a:ln w="0"/>
                  <a:effectLst>
                    <a:outerShdw blurRad="38100" dist="19050" dir="2700000" algn="tl" rotWithShape="0">
                      <a:schemeClr val="dk1">
                        <a:alpha val="40000"/>
                      </a:schemeClr>
                    </a:outerShdw>
                  </a:effectLst>
                </a:rPr>
                <a:t>JDBC</a:t>
              </a:r>
            </a:p>
          </p:txBody>
        </p:sp>
      </p:grpSp>
      <p:sp>
        <p:nvSpPr>
          <p:cNvPr id="27" name="Content Placeholder 2">
            <a:extLst>
              <a:ext uri="{FF2B5EF4-FFF2-40B4-BE49-F238E27FC236}">
                <a16:creationId xmlns:a16="http://schemas.microsoft.com/office/drawing/2014/main" id="{797673EA-5847-4885-9FC4-DE276EF9E509}"/>
              </a:ext>
            </a:extLst>
          </p:cNvPr>
          <p:cNvSpPr>
            <a:spLocks noGrp="1"/>
          </p:cNvSpPr>
          <p:nvPr>
            <p:ph idx="1"/>
          </p:nvPr>
        </p:nvSpPr>
        <p:spPr>
          <a:xfrm>
            <a:off x="211206" y="1295400"/>
            <a:ext cx="3048000" cy="4419600"/>
          </a:xfrm>
        </p:spPr>
        <p:txBody>
          <a:bodyPr>
            <a:normAutofit/>
          </a:bodyPr>
          <a:lstStyle/>
          <a:p>
            <a:pPr>
              <a:spcAft>
                <a:spcPts val="600"/>
              </a:spcAft>
            </a:pPr>
            <a:r>
              <a:rPr lang="en-US" sz="2800" dirty="0">
                <a:latin typeface="Calibri" pitchFamily="34" charset="0"/>
              </a:rPr>
              <a:t>JDBC is </a:t>
            </a:r>
            <a:r>
              <a:rPr lang="en-US" sz="2800" dirty="0">
                <a:solidFill>
                  <a:srgbClr val="2042EE"/>
                </a:solidFill>
                <a:latin typeface="Calibri" pitchFamily="34" charset="0"/>
              </a:rPr>
              <a:t>a collection of Java classes and interface </a:t>
            </a:r>
            <a:r>
              <a:rPr lang="en-US" sz="2800" dirty="0">
                <a:latin typeface="Calibri" pitchFamily="34" charset="0"/>
              </a:rPr>
              <a:t>that enables database access</a:t>
            </a:r>
          </a:p>
        </p:txBody>
      </p:sp>
      <p:sp>
        <p:nvSpPr>
          <p:cNvPr id="32" name="Content Placeholder 2">
            <a:extLst>
              <a:ext uri="{FF2B5EF4-FFF2-40B4-BE49-F238E27FC236}">
                <a16:creationId xmlns:a16="http://schemas.microsoft.com/office/drawing/2014/main" id="{2CEC95F7-458C-4B08-A62D-838154302390}"/>
              </a:ext>
            </a:extLst>
          </p:cNvPr>
          <p:cNvSpPr txBox="1">
            <a:spLocks/>
          </p:cNvSpPr>
          <p:nvPr/>
        </p:nvSpPr>
        <p:spPr>
          <a:xfrm>
            <a:off x="5943600" y="1371600"/>
            <a:ext cx="30480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altLang="zh-TW" sz="2800" dirty="0">
                <a:latin typeface="Calibri" pitchFamily="34" charset="0"/>
              </a:rPr>
              <a:t>The classes and interfaces are part of the </a:t>
            </a:r>
            <a:r>
              <a:rPr lang="en-US" altLang="zh-TW" sz="2800" dirty="0" err="1">
                <a:solidFill>
                  <a:srgbClr val="2042EE"/>
                </a:solidFill>
                <a:latin typeface="Calibri" pitchFamily="34" charset="0"/>
              </a:rPr>
              <a:t>java.sql</a:t>
            </a:r>
            <a:r>
              <a:rPr lang="en-US" altLang="zh-TW" sz="2800" dirty="0">
                <a:latin typeface="Calibri" pitchFamily="34" charset="0"/>
              </a:rPr>
              <a:t> package</a:t>
            </a:r>
            <a:endParaRPr lang="en-US" sz="2800" dirty="0">
              <a:latin typeface="Calibri" pitchFamily="34" charset="0"/>
            </a:endParaRPr>
          </a:p>
        </p:txBody>
      </p:sp>
      <p:sp>
        <p:nvSpPr>
          <p:cNvPr id="33" name="Content Placeholder 2">
            <a:extLst>
              <a:ext uri="{FF2B5EF4-FFF2-40B4-BE49-F238E27FC236}">
                <a16:creationId xmlns:a16="http://schemas.microsoft.com/office/drawing/2014/main" id="{5C1A2609-3722-4ACE-89C2-FDA2E2AEDF9F}"/>
              </a:ext>
            </a:extLst>
          </p:cNvPr>
          <p:cNvSpPr txBox="1">
            <a:spLocks/>
          </p:cNvSpPr>
          <p:nvPr/>
        </p:nvSpPr>
        <p:spPr>
          <a:xfrm>
            <a:off x="211206" y="4410399"/>
            <a:ext cx="4572000" cy="1981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latin typeface="Calibri" pitchFamily="34" charset="0"/>
              </a:rPr>
              <a:t>JDBC contains methods for</a:t>
            </a:r>
          </a:p>
          <a:p>
            <a:pPr lvl="1">
              <a:spcBef>
                <a:spcPts val="0"/>
              </a:spcBef>
            </a:pPr>
            <a:r>
              <a:rPr lang="en-US" sz="2600" dirty="0">
                <a:latin typeface="Calibri" pitchFamily="34" charset="0"/>
              </a:rPr>
              <a:t>connecting to a remote data source,</a:t>
            </a:r>
          </a:p>
          <a:p>
            <a:pPr lvl="1">
              <a:spcBef>
                <a:spcPts val="0"/>
              </a:spcBef>
            </a:pPr>
            <a:r>
              <a:rPr lang="en-US" sz="2600" dirty="0">
                <a:latin typeface="Calibri" pitchFamily="34" charset="0"/>
              </a:rPr>
              <a:t>executing SQL statements,</a:t>
            </a:r>
          </a:p>
          <a:p>
            <a:pPr lvl="1">
              <a:spcBef>
                <a:spcPts val="0"/>
              </a:spcBef>
            </a:pPr>
            <a:r>
              <a:rPr lang="en-US" sz="2600" dirty="0">
                <a:latin typeface="Calibri" pitchFamily="34" charset="0"/>
              </a:rPr>
              <a:t>receiving SQL results</a:t>
            </a:r>
          </a:p>
        </p:txBody>
      </p:sp>
      <p:sp>
        <p:nvSpPr>
          <p:cNvPr id="34" name="Content Placeholder 2">
            <a:extLst>
              <a:ext uri="{FF2B5EF4-FFF2-40B4-BE49-F238E27FC236}">
                <a16:creationId xmlns:a16="http://schemas.microsoft.com/office/drawing/2014/main" id="{F51F7192-4B75-4B1A-9A11-C2782D39BE1A}"/>
              </a:ext>
            </a:extLst>
          </p:cNvPr>
          <p:cNvSpPr txBox="1">
            <a:spLocks/>
          </p:cNvSpPr>
          <p:nvPr/>
        </p:nvSpPr>
        <p:spPr>
          <a:xfrm>
            <a:off x="4559334" y="4941898"/>
            <a:ext cx="4350810" cy="108900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0"/>
              </a:spcBef>
            </a:pPr>
            <a:r>
              <a:rPr lang="en-US" sz="2600" dirty="0">
                <a:latin typeface="Calibri" pitchFamily="34" charset="0"/>
              </a:rPr>
              <a:t>transaction management, and</a:t>
            </a:r>
          </a:p>
          <a:p>
            <a:pPr lvl="1">
              <a:spcBef>
                <a:spcPts val="0"/>
              </a:spcBef>
              <a:spcAft>
                <a:spcPts val="600"/>
              </a:spcAft>
            </a:pPr>
            <a:r>
              <a:rPr lang="en-US" sz="2600" dirty="0">
                <a:latin typeface="Calibri" pitchFamily="34" charset="0"/>
              </a:rPr>
              <a:t>exception handling</a:t>
            </a:r>
          </a:p>
        </p:txBody>
      </p:sp>
    </p:spTree>
    <p:extLst>
      <p:ext uri="{BB962C8B-B14F-4D97-AF65-F5344CB8AC3E}">
        <p14:creationId xmlns:p14="http://schemas.microsoft.com/office/powerpoint/2010/main" val="30680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left)">
                                      <p:cBhvr>
                                        <p:cTn id="7" dur="500"/>
                                        <p:tgtEl>
                                          <p:spTgt spid="3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wipe(left)">
                                      <p:cBhvr>
                                        <p:cTn id="10" dur="500"/>
                                        <p:tgtEl>
                                          <p:spTgt spid="3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Effect transition="in" filter="wipe(left)">
                                      <p:cBhvr>
                                        <p:cTn id="13" dur="500"/>
                                        <p:tgtEl>
                                          <p:spTgt spid="3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xEl>
                                              <p:pRg st="3" end="3"/>
                                            </p:txEl>
                                          </p:spTgt>
                                        </p:tgtEl>
                                        <p:attrNameLst>
                                          <p:attrName>style.visibility</p:attrName>
                                        </p:attrNameLst>
                                      </p:cBhvr>
                                      <p:to>
                                        <p:strVal val="visible"/>
                                      </p:to>
                                    </p:set>
                                    <p:animEffect transition="in" filter="wipe(left)">
                                      <p:cBhvr>
                                        <p:cTn id="16" dur="500"/>
                                        <p:tgtEl>
                                          <p:spTgt spid="33">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wipe(left)">
                                      <p:cBhvr>
                                        <p:cTn id="2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68362"/>
          </a:xfrm>
        </p:spPr>
        <p:txBody>
          <a:bodyPr/>
          <a:lstStyle/>
          <a:p>
            <a:r>
              <a:rPr lang="en-US" dirty="0"/>
              <a:t>Ad Hoc Query</a:t>
            </a:r>
          </a:p>
        </p:txBody>
      </p:sp>
      <p:graphicFrame>
        <p:nvGraphicFramePr>
          <p:cNvPr id="4" name="Table 3">
            <a:extLst>
              <a:ext uri="{FF2B5EF4-FFF2-40B4-BE49-F238E27FC236}">
                <a16:creationId xmlns:a16="http://schemas.microsoft.com/office/drawing/2014/main" id="{EE9FCE1A-8432-45E6-8284-CFD0DCFD7169}"/>
              </a:ext>
            </a:extLst>
          </p:cNvPr>
          <p:cNvGraphicFramePr>
            <a:graphicFrameLocks noGrp="1"/>
          </p:cNvGraphicFramePr>
          <p:nvPr>
            <p:extLst>
              <p:ext uri="{D42A27DB-BD31-4B8C-83A1-F6EECF244321}">
                <p14:modId xmlns:p14="http://schemas.microsoft.com/office/powerpoint/2010/main" val="1209851467"/>
              </p:ext>
            </p:extLst>
          </p:nvPr>
        </p:nvGraphicFramePr>
        <p:xfrm>
          <a:off x="5181600" y="4482254"/>
          <a:ext cx="3657600" cy="2057400"/>
        </p:xfrm>
        <a:graphic>
          <a:graphicData uri="http://schemas.openxmlformats.org/drawingml/2006/table">
            <a:tbl>
              <a:tblPr firstRow="1" bandRow="1">
                <a:tableStyleId>{5C22544A-7EE6-4342-B048-85BDC9FD1C3A}</a:tableStyleId>
              </a:tblPr>
              <a:tblGrid>
                <a:gridCol w="698500">
                  <a:extLst>
                    <a:ext uri="{9D8B030D-6E8A-4147-A177-3AD203B41FA5}">
                      <a16:colId xmlns:a16="http://schemas.microsoft.com/office/drawing/2014/main" val="2734849084"/>
                    </a:ext>
                  </a:extLst>
                </a:gridCol>
                <a:gridCol w="1282700">
                  <a:extLst>
                    <a:ext uri="{9D8B030D-6E8A-4147-A177-3AD203B41FA5}">
                      <a16:colId xmlns:a16="http://schemas.microsoft.com/office/drawing/2014/main" val="1720491007"/>
                    </a:ext>
                  </a:extLst>
                </a:gridCol>
                <a:gridCol w="914400">
                  <a:extLst>
                    <a:ext uri="{9D8B030D-6E8A-4147-A177-3AD203B41FA5}">
                      <a16:colId xmlns:a16="http://schemas.microsoft.com/office/drawing/2014/main" val="146589011"/>
                    </a:ext>
                  </a:extLst>
                </a:gridCol>
                <a:gridCol w="762000">
                  <a:extLst>
                    <a:ext uri="{9D8B030D-6E8A-4147-A177-3AD203B41FA5}">
                      <a16:colId xmlns:a16="http://schemas.microsoft.com/office/drawing/2014/main" val="2094591823"/>
                    </a:ext>
                  </a:extLst>
                </a:gridCol>
              </a:tblGrid>
              <a:tr h="370840">
                <a:tc>
                  <a:txBody>
                    <a:bodyPr/>
                    <a:lstStyle/>
                    <a:p>
                      <a:pPr algn="ctr"/>
                      <a:r>
                        <a:rPr lang="en-US" sz="2400" dirty="0" err="1">
                          <a:solidFill>
                            <a:schemeClr val="bg1"/>
                          </a:solidFill>
                        </a:rPr>
                        <a:t>sid</a:t>
                      </a:r>
                      <a:endParaRPr lang="en-US" sz="2400" dirty="0">
                        <a:solidFill>
                          <a:schemeClr val="bg1"/>
                        </a:solidFill>
                      </a:endParaRPr>
                    </a:p>
                  </a:txBody>
                  <a:tcPr marL="0" marR="0" marT="0" anchor="ctr" anchorCtr="1"/>
                </a:tc>
                <a:tc>
                  <a:txBody>
                    <a:bodyPr/>
                    <a:lstStyle/>
                    <a:p>
                      <a:pPr algn="ctr"/>
                      <a:r>
                        <a:rPr lang="en-US" sz="2400" dirty="0" err="1"/>
                        <a:t>sname</a:t>
                      </a:r>
                      <a:endParaRPr lang="en-US" sz="2400" dirty="0"/>
                    </a:p>
                  </a:txBody>
                  <a:tcPr marL="0" marR="0" marT="0" anchor="ctr" anchorCtr="1"/>
                </a:tc>
                <a:tc>
                  <a:txBody>
                    <a:bodyPr/>
                    <a:lstStyle/>
                    <a:p>
                      <a:pPr algn="ctr"/>
                      <a:r>
                        <a:rPr lang="en-US" sz="2400" dirty="0"/>
                        <a:t>rating</a:t>
                      </a:r>
                    </a:p>
                  </a:txBody>
                  <a:tcPr marL="0" marR="0" marT="0" anchor="ctr" anchorCtr="1"/>
                </a:tc>
                <a:tc>
                  <a:txBody>
                    <a:bodyPr/>
                    <a:lstStyle/>
                    <a:p>
                      <a:pPr algn="ctr"/>
                      <a:r>
                        <a:rPr lang="en-US" sz="2400" dirty="0"/>
                        <a:t>age</a:t>
                      </a:r>
                    </a:p>
                  </a:txBody>
                  <a:tcPr marL="0" marR="0" marT="0" anchor="ctr" anchorCtr="1"/>
                </a:tc>
                <a:extLst>
                  <a:ext uri="{0D108BD9-81ED-4DB2-BD59-A6C34878D82A}">
                    <a16:rowId xmlns:a16="http://schemas.microsoft.com/office/drawing/2014/main" val="415739074"/>
                  </a:ext>
                </a:extLst>
              </a:tr>
              <a:tr h="370840">
                <a:tc>
                  <a:txBody>
                    <a:bodyPr/>
                    <a:lstStyle/>
                    <a:p>
                      <a:r>
                        <a:rPr lang="en-US" sz="2400" dirty="0"/>
                        <a:t>12</a:t>
                      </a:r>
                    </a:p>
                  </a:txBody>
                  <a:tcPr marT="0" anchor="ctr" anchorCtr="1"/>
                </a:tc>
                <a:tc>
                  <a:txBody>
                    <a:bodyPr/>
                    <a:lstStyle/>
                    <a:p>
                      <a:r>
                        <a:rPr lang="en-US" sz="2400" dirty="0" err="1"/>
                        <a:t>dustin</a:t>
                      </a:r>
                      <a:endParaRPr lang="en-US" sz="2400" dirty="0"/>
                    </a:p>
                  </a:txBody>
                  <a:tcPr marT="0" anchor="ctr" anchorCtr="1"/>
                </a:tc>
                <a:tc>
                  <a:txBody>
                    <a:bodyPr/>
                    <a:lstStyle/>
                    <a:p>
                      <a:r>
                        <a:rPr lang="en-US" sz="2400" dirty="0"/>
                        <a:t>9</a:t>
                      </a:r>
                    </a:p>
                  </a:txBody>
                  <a:tcPr marT="0" anchor="ctr" anchorCtr="1"/>
                </a:tc>
                <a:tc>
                  <a:txBody>
                    <a:bodyPr/>
                    <a:lstStyle/>
                    <a:p>
                      <a:r>
                        <a:rPr lang="en-US" sz="2400" dirty="0"/>
                        <a:t>19</a:t>
                      </a:r>
                    </a:p>
                  </a:txBody>
                  <a:tcPr marT="0" anchor="ctr" anchorCtr="1"/>
                </a:tc>
                <a:extLst>
                  <a:ext uri="{0D108BD9-81ED-4DB2-BD59-A6C34878D82A}">
                    <a16:rowId xmlns:a16="http://schemas.microsoft.com/office/drawing/2014/main" val="244358299"/>
                  </a:ext>
                </a:extLst>
              </a:tr>
              <a:tr h="370840">
                <a:tc>
                  <a:txBody>
                    <a:bodyPr/>
                    <a:lstStyle/>
                    <a:p>
                      <a:r>
                        <a:rPr lang="en-US" sz="2400" dirty="0"/>
                        <a:t>24</a:t>
                      </a:r>
                    </a:p>
                  </a:txBody>
                  <a:tcPr marT="0" anchor="ctr" anchorCtr="1"/>
                </a:tc>
                <a:tc>
                  <a:txBody>
                    <a:bodyPr/>
                    <a:lstStyle/>
                    <a:p>
                      <a:r>
                        <a:rPr lang="en-US" sz="2400" dirty="0" err="1"/>
                        <a:t>brandon</a:t>
                      </a:r>
                      <a:endParaRPr lang="en-US" sz="2400" dirty="0"/>
                    </a:p>
                  </a:txBody>
                  <a:tcPr marT="0" anchor="ctr" anchorCtr="1"/>
                </a:tc>
                <a:tc>
                  <a:txBody>
                    <a:bodyPr/>
                    <a:lstStyle/>
                    <a:p>
                      <a:r>
                        <a:rPr lang="en-US" sz="2400" dirty="0"/>
                        <a:t>6</a:t>
                      </a:r>
                    </a:p>
                  </a:txBody>
                  <a:tcPr marT="0" anchor="ctr" anchorCtr="1"/>
                </a:tc>
                <a:tc>
                  <a:txBody>
                    <a:bodyPr/>
                    <a:lstStyle/>
                    <a:p>
                      <a:r>
                        <a:rPr lang="en-US" sz="2400" dirty="0"/>
                        <a:t>27</a:t>
                      </a:r>
                    </a:p>
                  </a:txBody>
                  <a:tcPr marT="0" anchor="ctr" anchorCtr="1"/>
                </a:tc>
                <a:extLst>
                  <a:ext uri="{0D108BD9-81ED-4DB2-BD59-A6C34878D82A}">
                    <a16:rowId xmlns:a16="http://schemas.microsoft.com/office/drawing/2014/main" val="4089663197"/>
                  </a:ext>
                </a:extLst>
              </a:tr>
              <a:tr h="370840">
                <a:tc>
                  <a:txBody>
                    <a:bodyPr/>
                    <a:lstStyle/>
                    <a:p>
                      <a:r>
                        <a:rPr lang="en-US" sz="2400" dirty="0"/>
                        <a:t>36</a:t>
                      </a:r>
                    </a:p>
                  </a:txBody>
                  <a:tcPr marT="0" anchor="ctr" anchorCtr="1"/>
                </a:tc>
                <a:tc>
                  <a:txBody>
                    <a:bodyPr/>
                    <a:lstStyle/>
                    <a:p>
                      <a:r>
                        <a:rPr lang="en-US" sz="2400" dirty="0" err="1"/>
                        <a:t>emily</a:t>
                      </a:r>
                      <a:endParaRPr lang="en-US" sz="2400" dirty="0"/>
                    </a:p>
                  </a:txBody>
                  <a:tcPr marT="0" anchor="ctr" anchorCtr="1"/>
                </a:tc>
                <a:tc>
                  <a:txBody>
                    <a:bodyPr/>
                    <a:lstStyle/>
                    <a:p>
                      <a:r>
                        <a:rPr lang="en-US" sz="2400" dirty="0"/>
                        <a:t>7</a:t>
                      </a:r>
                    </a:p>
                  </a:txBody>
                  <a:tcPr marT="0" anchor="ctr" anchorCtr="1"/>
                </a:tc>
                <a:tc>
                  <a:txBody>
                    <a:bodyPr/>
                    <a:lstStyle/>
                    <a:p>
                      <a:r>
                        <a:rPr lang="en-US" sz="2400" dirty="0"/>
                        <a:t>32</a:t>
                      </a:r>
                    </a:p>
                  </a:txBody>
                  <a:tcPr marT="0" anchor="ctr" anchorCtr="1"/>
                </a:tc>
                <a:extLst>
                  <a:ext uri="{0D108BD9-81ED-4DB2-BD59-A6C34878D82A}">
                    <a16:rowId xmlns:a16="http://schemas.microsoft.com/office/drawing/2014/main" val="3776204754"/>
                  </a:ext>
                </a:extLst>
              </a:tr>
              <a:tr h="370840">
                <a:tc>
                  <a:txBody>
                    <a:bodyPr/>
                    <a:lstStyle/>
                    <a:p>
                      <a:r>
                        <a:rPr lang="en-US" sz="2400" dirty="0"/>
                        <a:t>45</a:t>
                      </a:r>
                    </a:p>
                  </a:txBody>
                  <a:tcPr marT="0" anchor="ctr" anchorCtr="1"/>
                </a:tc>
                <a:tc>
                  <a:txBody>
                    <a:bodyPr/>
                    <a:lstStyle/>
                    <a:p>
                      <a:r>
                        <a:rPr lang="en-US" sz="2400" dirty="0" err="1"/>
                        <a:t>trevor</a:t>
                      </a:r>
                      <a:endParaRPr lang="en-US" sz="2400" dirty="0"/>
                    </a:p>
                  </a:txBody>
                  <a:tcPr marT="0" anchor="ctr" anchorCtr="1"/>
                </a:tc>
                <a:tc>
                  <a:txBody>
                    <a:bodyPr/>
                    <a:lstStyle/>
                    <a:p>
                      <a:r>
                        <a:rPr lang="en-US" sz="2400" dirty="0"/>
                        <a:t>6</a:t>
                      </a:r>
                    </a:p>
                  </a:txBody>
                  <a:tcPr marT="0" anchor="ctr" anchorCtr="1"/>
                </a:tc>
                <a:tc>
                  <a:txBody>
                    <a:bodyPr/>
                    <a:lstStyle/>
                    <a:p>
                      <a:r>
                        <a:rPr lang="en-US" sz="2400" dirty="0"/>
                        <a:t>21</a:t>
                      </a:r>
                    </a:p>
                  </a:txBody>
                  <a:tcPr marT="0" anchor="ctr" anchorCtr="1"/>
                </a:tc>
                <a:extLst>
                  <a:ext uri="{0D108BD9-81ED-4DB2-BD59-A6C34878D82A}">
                    <a16:rowId xmlns:a16="http://schemas.microsoft.com/office/drawing/2014/main" val="1765007009"/>
                  </a:ext>
                </a:extLst>
              </a:tr>
            </a:tbl>
          </a:graphicData>
        </a:graphic>
      </p:graphicFrame>
      <p:sp>
        <p:nvSpPr>
          <p:cNvPr id="5" name="TextBox 4">
            <a:extLst>
              <a:ext uri="{FF2B5EF4-FFF2-40B4-BE49-F238E27FC236}">
                <a16:creationId xmlns:a16="http://schemas.microsoft.com/office/drawing/2014/main" id="{547A8F30-51BA-43CE-8411-D5FA4F3ED053}"/>
              </a:ext>
            </a:extLst>
          </p:cNvPr>
          <p:cNvSpPr txBox="1"/>
          <p:nvPr/>
        </p:nvSpPr>
        <p:spPr>
          <a:xfrm>
            <a:off x="3950548" y="6096000"/>
            <a:ext cx="1133900" cy="523220"/>
          </a:xfrm>
          <a:prstGeom prst="rect">
            <a:avLst/>
          </a:prstGeom>
          <a:noFill/>
        </p:spPr>
        <p:txBody>
          <a:bodyPr wrap="square" rtlCol="0">
            <a:spAutoFit/>
          </a:bodyPr>
          <a:lstStyle/>
          <a:p>
            <a:r>
              <a:rPr lang="en-US" sz="2800" i="1" dirty="0"/>
              <a:t>Sailors</a:t>
            </a:r>
          </a:p>
        </p:txBody>
      </p:sp>
      <p:sp>
        <p:nvSpPr>
          <p:cNvPr id="7" name="Rectangle 6">
            <a:extLst>
              <a:ext uri="{FF2B5EF4-FFF2-40B4-BE49-F238E27FC236}">
                <a16:creationId xmlns:a16="http://schemas.microsoft.com/office/drawing/2014/main" id="{E0E3E003-4AFB-4680-8BCC-408B3B1EAF7A}"/>
              </a:ext>
            </a:extLst>
          </p:cNvPr>
          <p:cNvSpPr/>
          <p:nvPr/>
        </p:nvSpPr>
        <p:spPr>
          <a:xfrm>
            <a:off x="5562600" y="2819400"/>
            <a:ext cx="3048000" cy="855619"/>
          </a:xfrm>
          <a:prstGeom prst="rect">
            <a:avLst/>
          </a:prstGeom>
        </p:spPr>
        <p:txBody>
          <a:bodyPr wrap="square">
            <a:spAutoFit/>
          </a:bodyPr>
          <a:lstStyle/>
          <a:p>
            <a:pPr marL="342900" lvl="0" indent="-342900">
              <a:lnSpc>
                <a:spcPct val="90000"/>
              </a:lnSpc>
              <a:spcBef>
                <a:spcPct val="20000"/>
              </a:spcBef>
              <a:defRPr/>
            </a:pPr>
            <a:r>
              <a:rPr lang="en-US" sz="1600" b="1" dirty="0">
                <a:solidFill>
                  <a:prstClr val="black"/>
                </a:solidFill>
                <a:latin typeface="Arial Unicode MS" pitchFamily="34" charset="-128"/>
              </a:rPr>
              <a:t>SELECT </a:t>
            </a:r>
            <a:r>
              <a:rPr lang="en-US" sz="1600" b="1" dirty="0" err="1">
                <a:solidFill>
                  <a:prstClr val="black"/>
                </a:solidFill>
                <a:latin typeface="Arial Unicode MS" pitchFamily="34" charset="-128"/>
              </a:rPr>
              <a:t>S.sname</a:t>
            </a:r>
            <a:r>
              <a:rPr lang="en-US" sz="1600" b="1" dirty="0">
                <a:solidFill>
                  <a:prstClr val="black"/>
                </a:solidFill>
                <a:latin typeface="Arial Unicode MS" pitchFamily="34" charset="-128"/>
              </a:rPr>
              <a:t>, </a:t>
            </a:r>
            <a:r>
              <a:rPr lang="en-US" sz="1600" b="1" dirty="0" err="1">
                <a:solidFill>
                  <a:prstClr val="black"/>
                </a:solidFill>
                <a:latin typeface="Arial Unicode MS" pitchFamily="34" charset="-128"/>
              </a:rPr>
              <a:t>S.age</a:t>
            </a:r>
            <a:endParaRPr lang="en-US" sz="1600" b="1" dirty="0">
              <a:solidFill>
                <a:prstClr val="black"/>
              </a:solidFill>
              <a:latin typeface="Arial Unicode MS" pitchFamily="34" charset="-128"/>
            </a:endParaRPr>
          </a:p>
          <a:p>
            <a:pPr marL="342900" lvl="0" indent="-342900">
              <a:lnSpc>
                <a:spcPct val="90000"/>
              </a:lnSpc>
              <a:spcBef>
                <a:spcPct val="20000"/>
              </a:spcBef>
              <a:defRPr/>
            </a:pPr>
            <a:r>
              <a:rPr lang="en-US" sz="1600" b="1" dirty="0">
                <a:solidFill>
                  <a:prstClr val="black"/>
                </a:solidFill>
                <a:latin typeface="Arial Unicode MS" pitchFamily="34" charset="-128"/>
              </a:rPr>
              <a:t>FROM Sailors S</a:t>
            </a:r>
          </a:p>
          <a:p>
            <a:pPr marL="342900" lvl="0" indent="-342900">
              <a:lnSpc>
                <a:spcPct val="90000"/>
              </a:lnSpc>
              <a:spcBef>
                <a:spcPct val="20000"/>
              </a:spcBef>
              <a:defRPr/>
            </a:pPr>
            <a:r>
              <a:rPr lang="en-US" sz="1600" b="1" dirty="0">
                <a:solidFill>
                  <a:prstClr val="black"/>
                </a:solidFill>
                <a:latin typeface="Arial Unicode MS" pitchFamily="34" charset="-128"/>
              </a:rPr>
              <a:t>WHERE </a:t>
            </a:r>
            <a:r>
              <a:rPr lang="en-US" sz="1600" b="1" dirty="0" err="1">
                <a:solidFill>
                  <a:prstClr val="black"/>
                </a:solidFill>
                <a:latin typeface="Arial Unicode MS" pitchFamily="34" charset="-128"/>
              </a:rPr>
              <a:t>S.rating</a:t>
            </a:r>
            <a:r>
              <a:rPr lang="en-US" sz="1600" b="1" dirty="0">
                <a:solidFill>
                  <a:prstClr val="black"/>
                </a:solidFill>
                <a:latin typeface="Arial Unicode MS" pitchFamily="34" charset="-128"/>
              </a:rPr>
              <a:t> &gt; 6 </a:t>
            </a:r>
            <a:endParaRPr lang="en-US" sz="1600" b="1" dirty="0"/>
          </a:p>
        </p:txBody>
      </p:sp>
    </p:spTree>
    <p:extLst>
      <p:ext uri="{BB962C8B-B14F-4D97-AF65-F5344CB8AC3E}">
        <p14:creationId xmlns:p14="http://schemas.microsoft.com/office/powerpoint/2010/main" val="4030882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152400"/>
            <a:ext cx="8421688" cy="800100"/>
          </a:xfrm>
        </p:spPr>
        <p:txBody>
          <a:bodyPr>
            <a:normAutofit/>
          </a:bodyPr>
          <a:lstStyle/>
          <a:p>
            <a:r>
              <a:rPr lang="en-US" dirty="0"/>
              <a:t>Using Standard API</a:t>
            </a:r>
          </a:p>
        </p:txBody>
      </p:sp>
      <p:grpSp>
        <p:nvGrpSpPr>
          <p:cNvPr id="7" name="Group 6">
            <a:extLst>
              <a:ext uri="{FF2B5EF4-FFF2-40B4-BE49-F238E27FC236}">
                <a16:creationId xmlns:a16="http://schemas.microsoft.com/office/drawing/2014/main" id="{9045A487-2931-47B7-810E-924D6EA63BCE}"/>
              </a:ext>
            </a:extLst>
          </p:cNvPr>
          <p:cNvGrpSpPr/>
          <p:nvPr/>
        </p:nvGrpSpPr>
        <p:grpSpPr>
          <a:xfrm>
            <a:off x="3285871" y="1457001"/>
            <a:ext cx="2573591" cy="2582198"/>
            <a:chOff x="3285871" y="1457001"/>
            <a:chExt cx="2573591" cy="2582198"/>
          </a:xfrm>
        </p:grpSpPr>
        <p:pic>
          <p:nvPicPr>
            <p:cNvPr id="2052" name="Picture 4" descr="First Place Medal Badge Clipart Image | Clip art, Clipart images, Free clip  art">
              <a:extLst>
                <a:ext uri="{FF2B5EF4-FFF2-40B4-BE49-F238E27FC236}">
                  <a16:creationId xmlns:a16="http://schemas.microsoft.com/office/drawing/2014/main" id="{DB65A036-A3A0-4DF6-85F5-CC57C8BA7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871" y="1457001"/>
              <a:ext cx="2573591" cy="25821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F3506FE-FA91-4A3E-8352-6306F4EFAD12}"/>
                </a:ext>
              </a:extLst>
            </p:cNvPr>
            <p:cNvSpPr/>
            <p:nvPr/>
          </p:nvSpPr>
          <p:spPr>
            <a:xfrm>
              <a:off x="3756870" y="2300587"/>
              <a:ext cx="160492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dirty="0">
                  <a:ln w="0"/>
                  <a:effectLst>
                    <a:outerShdw blurRad="38100" dist="19050" dir="2700000" algn="tl" rotWithShape="0">
                      <a:schemeClr val="dk1">
                        <a:alpha val="40000"/>
                      </a:schemeClr>
                    </a:outerShdw>
                  </a:effectLst>
                </a:rPr>
                <a:t>JDBC</a:t>
              </a:r>
            </a:p>
          </p:txBody>
        </p:sp>
      </p:grpSp>
      <p:sp>
        <p:nvSpPr>
          <p:cNvPr id="27" name="Content Placeholder 2">
            <a:extLst>
              <a:ext uri="{FF2B5EF4-FFF2-40B4-BE49-F238E27FC236}">
                <a16:creationId xmlns:a16="http://schemas.microsoft.com/office/drawing/2014/main" id="{797673EA-5847-4885-9FC4-DE276EF9E509}"/>
              </a:ext>
            </a:extLst>
          </p:cNvPr>
          <p:cNvSpPr>
            <a:spLocks noGrp="1"/>
          </p:cNvSpPr>
          <p:nvPr>
            <p:ph idx="1"/>
          </p:nvPr>
        </p:nvSpPr>
        <p:spPr>
          <a:xfrm>
            <a:off x="211206" y="1295400"/>
            <a:ext cx="3048000" cy="4419600"/>
          </a:xfrm>
        </p:spPr>
        <p:txBody>
          <a:bodyPr>
            <a:normAutofit/>
          </a:bodyPr>
          <a:lstStyle/>
          <a:p>
            <a:pPr>
              <a:spcAft>
                <a:spcPts val="600"/>
              </a:spcAft>
            </a:pPr>
            <a:r>
              <a:rPr lang="en-US" sz="2800" dirty="0">
                <a:latin typeface="Calibri" pitchFamily="34" charset="0"/>
              </a:rPr>
              <a:t>JDBC is </a:t>
            </a:r>
            <a:r>
              <a:rPr lang="en-US" sz="2800" dirty="0">
                <a:solidFill>
                  <a:srgbClr val="2042EE"/>
                </a:solidFill>
                <a:latin typeface="Calibri" pitchFamily="34" charset="0"/>
              </a:rPr>
              <a:t>a collection of Java classes and interface </a:t>
            </a:r>
            <a:r>
              <a:rPr lang="en-US" sz="2800" dirty="0">
                <a:latin typeface="Calibri" pitchFamily="34" charset="0"/>
              </a:rPr>
              <a:t>that enables database access</a:t>
            </a:r>
          </a:p>
        </p:txBody>
      </p:sp>
      <p:sp>
        <p:nvSpPr>
          <p:cNvPr id="10" name="Rectangle 9">
            <a:extLst>
              <a:ext uri="{FF2B5EF4-FFF2-40B4-BE49-F238E27FC236}">
                <a16:creationId xmlns:a16="http://schemas.microsoft.com/office/drawing/2014/main" id="{F4042CD7-DA4C-497A-8300-F496FD4FE03F}"/>
              </a:ext>
            </a:extLst>
          </p:cNvPr>
          <p:cNvSpPr/>
          <p:nvPr/>
        </p:nvSpPr>
        <p:spPr bwMode="auto">
          <a:xfrm>
            <a:off x="6400800" y="38862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11" name="Rectangle 10">
            <a:extLst>
              <a:ext uri="{FF2B5EF4-FFF2-40B4-BE49-F238E27FC236}">
                <a16:creationId xmlns:a16="http://schemas.microsoft.com/office/drawing/2014/main" id="{B7222073-89C8-4E34-9885-4547600D3AB3}"/>
              </a:ext>
            </a:extLst>
          </p:cNvPr>
          <p:cNvSpPr/>
          <p:nvPr/>
        </p:nvSpPr>
        <p:spPr bwMode="auto">
          <a:xfrm>
            <a:off x="6400800" y="44958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defRPr/>
            </a:pPr>
            <a:r>
              <a:rPr lang="en-US" dirty="0">
                <a:latin typeface="Calibri" pitchFamily="34" charset="0"/>
                <a:cs typeface="+mn-cs"/>
              </a:rPr>
              <a:t>JDBC API</a:t>
            </a:r>
          </a:p>
        </p:txBody>
      </p:sp>
      <p:sp>
        <p:nvSpPr>
          <p:cNvPr id="12" name="Rectangle 11">
            <a:extLst>
              <a:ext uri="{FF2B5EF4-FFF2-40B4-BE49-F238E27FC236}">
                <a16:creationId xmlns:a16="http://schemas.microsoft.com/office/drawing/2014/main" id="{42D4CCA2-E60F-4D68-AA87-F30B2EB09E1A}"/>
              </a:ext>
            </a:extLst>
          </p:cNvPr>
          <p:cNvSpPr/>
          <p:nvPr/>
        </p:nvSpPr>
        <p:spPr bwMode="auto">
          <a:xfrm>
            <a:off x="6553200" y="51054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JDBC Driver </a:t>
            </a:r>
          </a:p>
        </p:txBody>
      </p:sp>
      <p:sp>
        <p:nvSpPr>
          <p:cNvPr id="13" name="Flowchart: Magnetic Disk 12">
            <a:extLst>
              <a:ext uri="{FF2B5EF4-FFF2-40B4-BE49-F238E27FC236}">
                <a16:creationId xmlns:a16="http://schemas.microsoft.com/office/drawing/2014/main" id="{5EEA60FF-E42A-44A3-9CCF-72DD41BCDC0B}"/>
              </a:ext>
            </a:extLst>
          </p:cNvPr>
          <p:cNvSpPr/>
          <p:nvPr/>
        </p:nvSpPr>
        <p:spPr bwMode="auto">
          <a:xfrm>
            <a:off x="6629400" y="5943600"/>
            <a:ext cx="1143000" cy="685800"/>
          </a:xfrm>
          <a:prstGeom prst="flowChartMagneticDisk">
            <a:avLst/>
          </a:prstGeom>
          <a:solidFill>
            <a:schemeClr val="accent5">
              <a:lumMod val="60000"/>
              <a:lumOff val="4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defRPr/>
            </a:pPr>
            <a:r>
              <a:rPr lang="en-US" sz="2000" dirty="0">
                <a:latin typeface="Calibri" pitchFamily="34" charset="0"/>
                <a:cs typeface="+mn-cs"/>
              </a:rPr>
              <a:t>DBMS</a:t>
            </a:r>
          </a:p>
        </p:txBody>
      </p:sp>
      <p:sp>
        <p:nvSpPr>
          <p:cNvPr id="14" name="Up-Down Arrow 11">
            <a:extLst>
              <a:ext uri="{FF2B5EF4-FFF2-40B4-BE49-F238E27FC236}">
                <a16:creationId xmlns:a16="http://schemas.microsoft.com/office/drawing/2014/main" id="{05A30872-1A4E-438C-BC36-6D6CB23D7FF8}"/>
              </a:ext>
            </a:extLst>
          </p:cNvPr>
          <p:cNvSpPr>
            <a:spLocks noChangeArrowheads="1"/>
          </p:cNvSpPr>
          <p:nvPr/>
        </p:nvSpPr>
        <p:spPr bwMode="auto">
          <a:xfrm>
            <a:off x="7010400" y="4800600"/>
            <a:ext cx="228600" cy="3048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5" name="Up-Down Arrow 16">
            <a:extLst>
              <a:ext uri="{FF2B5EF4-FFF2-40B4-BE49-F238E27FC236}">
                <a16:creationId xmlns:a16="http://schemas.microsoft.com/office/drawing/2014/main" id="{F607E976-E555-4E3F-B23A-5B7D2926F212}"/>
              </a:ext>
            </a:extLst>
          </p:cNvPr>
          <p:cNvSpPr>
            <a:spLocks noChangeArrowheads="1"/>
          </p:cNvSpPr>
          <p:nvPr/>
        </p:nvSpPr>
        <p:spPr bwMode="auto">
          <a:xfrm>
            <a:off x="7086600" y="5715000"/>
            <a:ext cx="228600" cy="361950"/>
          </a:xfrm>
          <a:prstGeom prst="upDownArrow">
            <a:avLst>
              <a:gd name="adj1" fmla="val 50000"/>
              <a:gd name="adj2" fmla="val 49934"/>
            </a:avLst>
          </a:prstGeom>
          <a:solidFill>
            <a:schemeClr val="bg1"/>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6" name="Oval Callout 10">
            <a:extLst>
              <a:ext uri="{FF2B5EF4-FFF2-40B4-BE49-F238E27FC236}">
                <a16:creationId xmlns:a16="http://schemas.microsoft.com/office/drawing/2014/main" id="{55298F9C-DEE9-4F11-A800-B80B1E986365}"/>
              </a:ext>
            </a:extLst>
          </p:cNvPr>
          <p:cNvSpPr>
            <a:spLocks noChangeArrowheads="1"/>
          </p:cNvSpPr>
          <p:nvPr/>
        </p:nvSpPr>
        <p:spPr bwMode="auto">
          <a:xfrm>
            <a:off x="7848600" y="4038600"/>
            <a:ext cx="990600" cy="460375"/>
          </a:xfrm>
          <a:prstGeom prst="wedgeEllipseCallout">
            <a:avLst>
              <a:gd name="adj1" fmla="val -71491"/>
              <a:gd name="adj2" fmla="val 86727"/>
            </a:avLst>
          </a:prstGeom>
          <a:solidFill>
            <a:srgbClr val="2042E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anchor="ctr"/>
          <a:lstStyle/>
          <a:p>
            <a:pPr algn="ctr" eaLnBrk="0" hangingPunct="0">
              <a:defRPr/>
            </a:pPr>
            <a:r>
              <a:rPr lang="en-US" sz="1800" dirty="0">
                <a:solidFill>
                  <a:srgbClr val="F8F8F8"/>
                </a:solidFill>
                <a:latin typeface="Calibri" pitchFamily="34" charset="0"/>
                <a:cs typeface="Calibri" pitchFamily="34" charset="0"/>
              </a:rPr>
              <a:t>java.sql</a:t>
            </a:r>
          </a:p>
        </p:txBody>
      </p:sp>
      <p:sp>
        <p:nvSpPr>
          <p:cNvPr id="17" name="Oval Callout 10">
            <a:extLst>
              <a:ext uri="{FF2B5EF4-FFF2-40B4-BE49-F238E27FC236}">
                <a16:creationId xmlns:a16="http://schemas.microsoft.com/office/drawing/2014/main" id="{86B49413-E964-451C-BBCA-6AD15A168CED}"/>
              </a:ext>
            </a:extLst>
          </p:cNvPr>
          <p:cNvSpPr>
            <a:spLocks noChangeArrowheads="1"/>
          </p:cNvSpPr>
          <p:nvPr/>
        </p:nvSpPr>
        <p:spPr bwMode="auto">
          <a:xfrm>
            <a:off x="5219700" y="4953000"/>
            <a:ext cx="1104900" cy="762000"/>
          </a:xfrm>
          <a:prstGeom prst="wedgeEllipseCallout">
            <a:avLst>
              <a:gd name="adj1" fmla="val 83605"/>
              <a:gd name="adj2" fmla="val 18283"/>
            </a:avLst>
          </a:prstGeom>
          <a:solidFill>
            <a:srgbClr val="2042E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0" tIns="0" rIns="0" anchor="ctr"/>
          <a:lstStyle/>
          <a:p>
            <a:pPr algn="ctr" eaLnBrk="0" hangingPunct="0">
              <a:defRPr/>
            </a:pPr>
            <a:r>
              <a:rPr lang="en-US" dirty="0">
                <a:solidFill>
                  <a:srgbClr val="F8F8F8"/>
                </a:solidFill>
                <a:latin typeface="Calibri" pitchFamily="34" charset="0"/>
                <a:cs typeface="Calibri" pitchFamily="34" charset="0"/>
              </a:rPr>
              <a:t>DBMS specific</a:t>
            </a:r>
            <a:endParaRPr lang="en-US" sz="1800" dirty="0">
              <a:solidFill>
                <a:srgbClr val="F8F8F8"/>
              </a:solidFill>
              <a:latin typeface="Calibri" pitchFamily="34" charset="0"/>
              <a:cs typeface="Calibri" pitchFamily="34" charset="0"/>
            </a:endParaRPr>
          </a:p>
        </p:txBody>
      </p:sp>
      <p:pic>
        <p:nvPicPr>
          <p:cNvPr id="18" name="Picture 2" descr="Download Classic Color Scissor Paper Rock Battle Highlight HQ PNG Image |  FreePNGImg">
            <a:extLst>
              <a:ext uri="{FF2B5EF4-FFF2-40B4-BE49-F238E27FC236}">
                <a16:creationId xmlns:a16="http://schemas.microsoft.com/office/drawing/2014/main" id="{A54D2318-EDD9-4713-A7BE-F92C984DF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300" y="2743200"/>
            <a:ext cx="2685900" cy="29718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3399722-4B3C-4DA4-8D1C-1B3C8969A941}"/>
              </a:ext>
            </a:extLst>
          </p:cNvPr>
          <p:cNvGrpSpPr/>
          <p:nvPr/>
        </p:nvGrpSpPr>
        <p:grpSpPr>
          <a:xfrm>
            <a:off x="1304279" y="4405293"/>
            <a:ext cx="4715521" cy="1384995"/>
            <a:chOff x="1304279" y="4405293"/>
            <a:chExt cx="4715521" cy="1384995"/>
          </a:xfrm>
        </p:grpSpPr>
        <p:sp>
          <p:nvSpPr>
            <p:cNvPr id="20" name="TextBox 19">
              <a:extLst>
                <a:ext uri="{FF2B5EF4-FFF2-40B4-BE49-F238E27FC236}">
                  <a16:creationId xmlns:a16="http://schemas.microsoft.com/office/drawing/2014/main" id="{C1E9D1F1-EF42-4126-8239-546A1742C74F}"/>
                </a:ext>
              </a:extLst>
            </p:cNvPr>
            <p:cNvSpPr txBox="1"/>
            <p:nvPr/>
          </p:nvSpPr>
          <p:spPr>
            <a:xfrm>
              <a:off x="1304279" y="4405293"/>
              <a:ext cx="3115321" cy="1384995"/>
            </a:xfrm>
            <a:prstGeom prst="rect">
              <a:avLst/>
            </a:prstGeom>
            <a:noFill/>
          </p:spPr>
          <p:txBody>
            <a:bodyPr wrap="square" rtlCol="0">
              <a:spAutoFit/>
            </a:bodyPr>
            <a:lstStyle/>
            <a:p>
              <a:r>
                <a:rPr lang="en-US" sz="2800" dirty="0"/>
                <a:t>This executable works with any DBMS</a:t>
              </a:r>
            </a:p>
          </p:txBody>
        </p:sp>
        <p:cxnSp>
          <p:nvCxnSpPr>
            <p:cNvPr id="21" name="Straight Arrow Connector 20">
              <a:extLst>
                <a:ext uri="{FF2B5EF4-FFF2-40B4-BE49-F238E27FC236}">
                  <a16:creationId xmlns:a16="http://schemas.microsoft.com/office/drawing/2014/main" id="{7B6592E5-A552-4E95-8FAF-4D62AD73D8B9}"/>
                </a:ext>
              </a:extLst>
            </p:cNvPr>
            <p:cNvCxnSpPr>
              <a:cxnSpLocks/>
            </p:cNvCxnSpPr>
            <p:nvPr/>
          </p:nvCxnSpPr>
          <p:spPr>
            <a:xfrm flipV="1">
              <a:off x="3810000" y="4495800"/>
              <a:ext cx="2209800" cy="4572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Free Thumbs Up Images, Download Free Thumbs Up Images png ...">
            <a:extLst>
              <a:ext uri="{FF2B5EF4-FFF2-40B4-BE49-F238E27FC236}">
                <a16:creationId xmlns:a16="http://schemas.microsoft.com/office/drawing/2014/main" id="{B44175FA-B136-4F04-1AC8-E132D22CB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334000"/>
            <a:ext cx="131445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500"/>
                                        <p:tgtEl>
                                          <p:spTgt spid="1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1485"/>
            <a:ext cx="8001000" cy="927418"/>
          </a:xfrm>
        </p:spPr>
        <p:txBody>
          <a:bodyPr/>
          <a:lstStyle/>
          <a:p>
            <a:r>
              <a:rPr lang="en-US" sz="3600" dirty="0"/>
              <a:t>Advantage of API Approach</a:t>
            </a:r>
          </a:p>
        </p:txBody>
      </p:sp>
      <p:sp>
        <p:nvSpPr>
          <p:cNvPr id="78851" name="Rectangle 3"/>
          <p:cNvSpPr>
            <a:spLocks noGrp="1" noChangeArrowheads="1"/>
          </p:cNvSpPr>
          <p:nvPr>
            <p:ph idx="1"/>
          </p:nvPr>
        </p:nvSpPr>
        <p:spPr>
          <a:xfrm>
            <a:off x="679665" y="890915"/>
            <a:ext cx="8128000" cy="886959"/>
          </a:xfrm>
        </p:spPr>
        <p:txBody>
          <a:bodyPr/>
          <a:lstStyle/>
          <a:p>
            <a:pPr marL="0" indent="0">
              <a:lnSpc>
                <a:spcPts val="2600"/>
              </a:lnSpc>
              <a:spcAft>
                <a:spcPts val="900"/>
              </a:spcAft>
              <a:buNone/>
            </a:pPr>
            <a:r>
              <a:rPr lang="en-US" sz="2400" b="1" dirty="0">
                <a:solidFill>
                  <a:srgbClr val="00B050"/>
                </a:solidFill>
                <a:latin typeface="Calibri" pitchFamily="34" charset="0"/>
              </a:rPr>
              <a:t>Applications using ODBC or JDBC are DBMS-independent at the source code level and at the level of the executable</a:t>
            </a:r>
          </a:p>
        </p:txBody>
      </p:sp>
      <p:sp>
        <p:nvSpPr>
          <p:cNvPr id="9" name="Rectangle 8"/>
          <p:cNvSpPr/>
          <p:nvPr/>
        </p:nvSpPr>
        <p:spPr>
          <a:xfrm>
            <a:off x="3478735" y="3743993"/>
            <a:ext cx="3079663" cy="2372957"/>
          </a:xfrm>
          <a:prstGeom prst="rect">
            <a:avLst/>
          </a:prstGeom>
        </p:spPr>
        <p:txBody>
          <a:bodyPr wrap="square">
            <a:spAutoFit/>
          </a:bodyPr>
          <a:lstStyle/>
          <a:p>
            <a:pPr>
              <a:lnSpc>
                <a:spcPct val="90000"/>
              </a:lnSpc>
              <a:spcAft>
                <a:spcPts val="900"/>
              </a:spcAft>
            </a:pPr>
            <a:r>
              <a:rPr lang="en-US" dirty="0">
                <a:latin typeface="Calibri" pitchFamily="34" charset="0"/>
              </a:rPr>
              <a:t>Introducing an extra level of indirection (i.e., JDBC Driver):</a:t>
            </a:r>
            <a:endParaRPr lang="en-US" dirty="0">
              <a:solidFill>
                <a:srgbClr val="09064E"/>
              </a:solidFill>
              <a:latin typeface="Calibri" pitchFamily="34" charset="0"/>
            </a:endParaRPr>
          </a:p>
          <a:p>
            <a:pPr marL="174625" lvl="1">
              <a:lnSpc>
                <a:spcPct val="90000"/>
              </a:lnSpc>
              <a:spcAft>
                <a:spcPts val="900"/>
              </a:spcAft>
              <a:buSzPct val="75000"/>
            </a:pPr>
            <a:r>
              <a:rPr lang="en-US" sz="1600" dirty="0">
                <a:solidFill>
                  <a:srgbClr val="09064E"/>
                </a:solidFill>
                <a:latin typeface="Calibri" pitchFamily="34" charset="0"/>
              </a:rPr>
              <a:t>A DBMS-specific “driver” </a:t>
            </a:r>
            <a:r>
              <a:rPr lang="en-US" sz="1600" b="1" dirty="0">
                <a:solidFill>
                  <a:srgbClr val="00B050"/>
                </a:solidFill>
                <a:latin typeface="Calibri" pitchFamily="34" charset="0"/>
              </a:rPr>
              <a:t>traps</a:t>
            </a:r>
            <a:r>
              <a:rPr lang="en-US" sz="1600" dirty="0">
                <a:solidFill>
                  <a:srgbClr val="09064E"/>
                </a:solidFill>
                <a:latin typeface="Calibri" pitchFamily="34" charset="0"/>
              </a:rPr>
              <a:t> the calls and translates them into DBMS-specific code</a:t>
            </a:r>
          </a:p>
          <a:p>
            <a:pPr marL="174625" lvl="1">
              <a:lnSpc>
                <a:spcPct val="90000"/>
              </a:lnSpc>
              <a:spcAft>
                <a:spcPts val="300"/>
              </a:spcAft>
              <a:buSzPct val="75000"/>
            </a:pPr>
            <a:r>
              <a:rPr lang="en-US" sz="1600" dirty="0">
                <a:solidFill>
                  <a:srgbClr val="09064E"/>
                </a:solidFill>
                <a:latin typeface="Calibri" pitchFamily="34" charset="0"/>
              </a:rPr>
              <a:t>No preprocessor.  </a:t>
            </a:r>
            <a:r>
              <a:rPr lang="en-US" sz="1600" b="1" dirty="0">
                <a:solidFill>
                  <a:srgbClr val="09064E"/>
                </a:solidFill>
                <a:latin typeface="Calibri" pitchFamily="34" charset="0"/>
              </a:rPr>
              <a:t>Same executable works on different DBMSs without recompiling </a:t>
            </a:r>
            <a:r>
              <a:rPr lang="en-US" sz="1600" dirty="0">
                <a:solidFill>
                  <a:srgbClr val="09064E"/>
                </a:solidFill>
                <a:latin typeface="Calibri" pitchFamily="34" charset="0"/>
              </a:rPr>
              <a:t>(</a:t>
            </a:r>
            <a:r>
              <a:rPr lang="en-US" sz="1600" dirty="0">
                <a:solidFill>
                  <a:schemeClr val="accent2">
                    <a:lumMod val="50000"/>
                  </a:schemeClr>
                </a:solidFill>
                <a:latin typeface="Calibri" pitchFamily="34" charset="0"/>
              </a:rPr>
              <a:t>need proper drivers</a:t>
            </a:r>
            <a:r>
              <a:rPr lang="en-US" sz="1600" dirty="0">
                <a:solidFill>
                  <a:srgbClr val="09064E"/>
                </a:solidFill>
                <a:latin typeface="Calibri" pitchFamily="34" charset="0"/>
              </a:rPr>
              <a:t>)</a:t>
            </a:r>
          </a:p>
        </p:txBody>
      </p:sp>
      <p:grpSp>
        <p:nvGrpSpPr>
          <p:cNvPr id="13" name="Group 12"/>
          <p:cNvGrpSpPr/>
          <p:nvPr/>
        </p:nvGrpSpPr>
        <p:grpSpPr>
          <a:xfrm>
            <a:off x="5133409" y="1722834"/>
            <a:ext cx="3724345" cy="4534152"/>
            <a:chOff x="5133409" y="1722834"/>
            <a:chExt cx="3724345" cy="4534152"/>
          </a:xfrm>
        </p:grpSpPr>
        <p:grpSp>
          <p:nvGrpSpPr>
            <p:cNvPr id="4" name="Group 3"/>
            <p:cNvGrpSpPr/>
            <p:nvPr/>
          </p:nvGrpSpPr>
          <p:grpSpPr>
            <a:xfrm>
              <a:off x="5133409" y="2066858"/>
              <a:ext cx="3526936" cy="4190128"/>
              <a:chOff x="892664" y="2286872"/>
              <a:chExt cx="3526936" cy="4190128"/>
            </a:xfrm>
          </p:grpSpPr>
          <p:sp>
            <p:nvSpPr>
              <p:cNvPr id="21" name="Rectangle 20"/>
              <p:cNvSpPr/>
              <p:nvPr/>
            </p:nvSpPr>
            <p:spPr bwMode="auto">
              <a:xfrm>
                <a:off x="892664" y="2286872"/>
                <a:ext cx="1476832" cy="1249452"/>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3" name="TextBox 4"/>
              <p:cNvSpPr txBox="1">
                <a:spLocks noChangeArrowheads="1"/>
              </p:cNvSpPr>
              <p:nvPr/>
            </p:nvSpPr>
            <p:spPr bwMode="auto">
              <a:xfrm>
                <a:off x="936618" y="2311433"/>
                <a:ext cx="140384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b="1" dirty="0">
                    <a:solidFill>
                      <a:srgbClr val="09064E"/>
                    </a:solidFill>
                    <a:latin typeface="Calibri" pitchFamily="34" charset="0"/>
                    <a:cs typeface="Calibri" pitchFamily="34" charset="0"/>
                  </a:rPr>
                  <a:t>Computer program</a:t>
                </a:r>
              </a:p>
              <a:p>
                <a:pPr eaLnBrk="1" hangingPunct="1"/>
                <a:endParaRPr lang="en-US" sz="1200" dirty="0">
                  <a:solidFill>
                    <a:srgbClr val="09064E"/>
                  </a:solidFill>
                  <a:latin typeface="Calibri" pitchFamily="34" charset="0"/>
                  <a:cs typeface="Calibri" pitchFamily="34" charset="0"/>
                </a:endParaRPr>
              </a:p>
              <a:p>
                <a:pPr eaLnBrk="1" hangingPunct="1"/>
                <a:r>
                  <a:rPr lang="en-US" sz="1200" dirty="0">
                    <a:solidFill>
                      <a:srgbClr val="09064E"/>
                    </a:solidFill>
                    <a:latin typeface="Calibri" pitchFamily="34" charset="0"/>
                    <a:cs typeface="Calibri" pitchFamily="34" charset="0"/>
                  </a:rPr>
                  <a:t>EXEC  SQL  …</a:t>
                </a:r>
              </a:p>
              <a:p>
                <a:pPr eaLnBrk="1" hangingPunct="1"/>
                <a:r>
                  <a:rPr lang="en-US" sz="1200" dirty="0">
                    <a:solidFill>
                      <a:srgbClr val="09064E"/>
                    </a:solidFill>
                    <a:latin typeface="Calibri" pitchFamily="34" charset="0"/>
                    <a:cs typeface="Calibri" pitchFamily="34" charset="0"/>
                  </a:rPr>
                  <a:t>     SELECT …</a:t>
                </a:r>
              </a:p>
              <a:p>
                <a:pPr eaLnBrk="1" hangingPunct="1"/>
                <a:r>
                  <a:rPr lang="en-US" sz="1200" dirty="0">
                    <a:solidFill>
                      <a:srgbClr val="09064E"/>
                    </a:solidFill>
                    <a:latin typeface="Calibri" pitchFamily="34" charset="0"/>
                    <a:cs typeface="Calibri" pitchFamily="34" charset="0"/>
                  </a:rPr>
                  <a:t>     FROM …</a:t>
                </a:r>
              </a:p>
              <a:p>
                <a:pPr eaLnBrk="1" hangingPunct="1"/>
                <a:r>
                  <a:rPr lang="en-US" sz="1200" dirty="0">
                    <a:solidFill>
                      <a:srgbClr val="09064E"/>
                    </a:solidFill>
                    <a:latin typeface="Calibri" pitchFamily="34" charset="0"/>
                    <a:cs typeface="Calibri" pitchFamily="34" charset="0"/>
                  </a:rPr>
                  <a:t>     WHERE …</a:t>
                </a:r>
              </a:p>
            </p:txBody>
          </p:sp>
          <p:sp>
            <p:nvSpPr>
              <p:cNvPr id="24" name="Rectangle 23"/>
              <p:cNvSpPr/>
              <p:nvPr/>
            </p:nvSpPr>
            <p:spPr bwMode="auto">
              <a:xfrm>
                <a:off x="2844800" y="2582237"/>
                <a:ext cx="1295400" cy="609600"/>
              </a:xfrm>
              <a:prstGeom prst="rect">
                <a:avLst/>
              </a:prstGeom>
              <a:solidFill>
                <a:srgbClr val="FF5229"/>
              </a:solidFill>
              <a:ln w="12700" cap="flat" cmpd="sng" algn="ctr">
                <a:no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a:t>
                </a:r>
              </a:p>
            </p:txBody>
          </p:sp>
          <p:sp>
            <p:nvSpPr>
              <p:cNvPr id="25" name="Rectangle 24"/>
              <p:cNvSpPr/>
              <p:nvPr/>
            </p:nvSpPr>
            <p:spPr bwMode="auto">
              <a:xfrm>
                <a:off x="2667000" y="3536324"/>
                <a:ext cx="1752600" cy="1014412"/>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6" name="TextBox 7"/>
              <p:cNvSpPr txBox="1">
                <a:spLocks noChangeArrowheads="1"/>
              </p:cNvSpPr>
              <p:nvPr/>
            </p:nvSpPr>
            <p:spPr bwMode="auto">
              <a:xfrm>
                <a:off x="2755900" y="3612524"/>
                <a:ext cx="16002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Aft>
                    <a:spcPts val="600"/>
                  </a:spcAft>
                </a:pPr>
                <a:r>
                  <a:rPr lang="en-US" sz="1400" b="1" dirty="0">
                    <a:solidFill>
                      <a:srgbClr val="09064E"/>
                    </a:solidFill>
                    <a:latin typeface="Calibri" pitchFamily="34" charset="0"/>
                    <a:cs typeface="Calibri" pitchFamily="34" charset="0"/>
                  </a:rPr>
                  <a:t>Computer program</a:t>
                </a:r>
              </a:p>
              <a:p>
                <a:pPr eaLnBrk="1" hangingPunct="1"/>
                <a:r>
                  <a:rPr lang="en-US" sz="1400" dirty="0">
                    <a:solidFill>
                      <a:srgbClr val="09064E"/>
                    </a:solidFill>
                    <a:latin typeface="Calibri" pitchFamily="34" charset="0"/>
                    <a:cs typeface="Calibri" pitchFamily="34" charset="0"/>
                  </a:rPr>
                  <a:t>API CALL …</a:t>
                </a:r>
              </a:p>
            </p:txBody>
          </p:sp>
          <p:sp>
            <p:nvSpPr>
              <p:cNvPr id="27" name="Right Arrow 26"/>
              <p:cNvSpPr/>
              <p:nvPr/>
            </p:nvSpPr>
            <p:spPr bwMode="auto">
              <a:xfrm>
                <a:off x="2302694" y="2739117"/>
                <a:ext cx="542106"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28" name="Right Arrow 27"/>
              <p:cNvSpPr/>
              <p:nvPr/>
            </p:nvSpPr>
            <p:spPr bwMode="auto">
              <a:xfrm rot="5400000">
                <a:off x="3285644" y="3202731"/>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29" name="Rectangle 28"/>
              <p:cNvSpPr/>
              <p:nvPr/>
            </p:nvSpPr>
            <p:spPr bwMode="auto">
              <a:xfrm>
                <a:off x="2794000" y="4912995"/>
                <a:ext cx="1524000" cy="457200"/>
              </a:xfrm>
              <a:prstGeom prst="rect">
                <a:avLst/>
              </a:prstGeom>
              <a:solidFill>
                <a:schemeClr val="tx1">
                  <a:lumMod val="10000"/>
                  <a:lumOff val="90000"/>
                </a:schemeClr>
              </a:solidFill>
              <a:ln w="12700" cap="flat" cmpd="sng" algn="ctr">
                <a:solidFill>
                  <a:schemeClr val="accent1">
                    <a:lumMod val="75000"/>
                  </a:schemeClr>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coolSlant"/>
              </a:sp3d>
            </p:spPr>
            <p:txBody>
              <a:bodyPr tIns="91440" bIns="0"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30" name="Flowchart: Magnetic Disk 29"/>
              <p:cNvSpPr/>
              <p:nvPr/>
            </p:nvSpPr>
            <p:spPr bwMode="auto">
              <a:xfrm>
                <a:off x="3024188" y="5638800"/>
                <a:ext cx="1143000" cy="838200"/>
              </a:xfrm>
              <a:prstGeom prst="flowChartMagneticDisk">
                <a:avLst/>
              </a:prstGeom>
              <a:solidFill>
                <a:schemeClr val="accent5">
                  <a:lumMod val="60000"/>
                  <a:lumOff val="40000"/>
                </a:schemeClr>
              </a:solidFill>
              <a:ln w="12700" cap="flat" cmpd="sng" algn="ctr">
                <a:solidFill>
                  <a:schemeClr val="accent1">
                    <a:lumMod val="75000"/>
                  </a:schemeClr>
                </a:solidFill>
                <a:prstDash val="solid"/>
                <a:round/>
                <a:headEnd type="none" w="sm" len="sm"/>
                <a:tailEnd type="none" w="sm" len="sm"/>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31" name="Up-Down Arrow 12"/>
              <p:cNvSpPr>
                <a:spLocks noChangeArrowheads="1"/>
              </p:cNvSpPr>
              <p:nvPr/>
            </p:nvSpPr>
            <p:spPr bwMode="auto">
              <a:xfrm>
                <a:off x="3479800" y="5370513"/>
                <a:ext cx="228600" cy="457200"/>
              </a:xfrm>
              <a:prstGeom prst="upDownArrow">
                <a:avLst>
                  <a:gd name="adj1" fmla="val 50000"/>
                  <a:gd name="adj2" fmla="val 50000"/>
                </a:avLst>
              </a:prstGeom>
              <a:solidFill>
                <a:srgbClr val="00B0F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 name="Bent Arrow 2"/>
              <p:cNvSpPr/>
              <p:nvPr/>
            </p:nvSpPr>
            <p:spPr>
              <a:xfrm rot="5400000">
                <a:off x="3479070" y="4194279"/>
                <a:ext cx="917448" cy="458788"/>
              </a:xfrm>
              <a:prstGeom prst="bentArrow">
                <a:avLst>
                  <a:gd name="adj1" fmla="val 32443"/>
                  <a:gd name="adj2" fmla="val 27941"/>
                  <a:gd name="adj3" fmla="val 25000"/>
                  <a:gd name="adj4" fmla="val 25504"/>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Oval Callout 10"/>
              <p:cNvSpPr>
                <a:spLocks noChangeArrowheads="1"/>
              </p:cNvSpPr>
              <p:nvPr/>
            </p:nvSpPr>
            <p:spPr bwMode="auto">
              <a:xfrm>
                <a:off x="2792927" y="4243286"/>
                <a:ext cx="990600" cy="551402"/>
              </a:xfrm>
              <a:prstGeom prst="wedgeEllipseCallout">
                <a:avLst>
                  <a:gd name="adj1" fmla="val 75513"/>
                  <a:gd name="adj2" fmla="val 22524"/>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400"/>
                  </a:lnSpc>
                  <a:defRPr/>
                </a:pPr>
                <a:r>
                  <a:rPr lang="en-US" sz="1400" dirty="0">
                    <a:solidFill>
                      <a:srgbClr val="F8F8F8"/>
                    </a:solidFill>
                    <a:latin typeface="Calibri" pitchFamily="34" charset="0"/>
                    <a:cs typeface="Calibri" pitchFamily="34" charset="0"/>
                  </a:rPr>
                  <a:t>Database specific</a:t>
                </a:r>
              </a:p>
            </p:txBody>
          </p:sp>
        </p:grpSp>
        <p:sp>
          <p:nvSpPr>
            <p:cNvPr id="10" name="TextBox 9"/>
            <p:cNvSpPr txBox="1"/>
            <p:nvPr/>
          </p:nvSpPr>
          <p:spPr>
            <a:xfrm>
              <a:off x="6775133" y="1722834"/>
              <a:ext cx="2082621" cy="461665"/>
            </a:xfrm>
            <a:prstGeom prst="rect">
              <a:avLst/>
            </a:prstGeom>
            <a:noFill/>
            <a:ln w="28575">
              <a:solidFill>
                <a:schemeClr val="accent4">
                  <a:lumMod val="60000"/>
                  <a:lumOff val="40000"/>
                </a:schemeClr>
              </a:solidFill>
            </a:ln>
          </p:spPr>
          <p:txBody>
            <a:bodyPr wrap="none" rtlCol="0">
              <a:spAutoFit/>
            </a:bodyPr>
            <a:lstStyle/>
            <a:p>
              <a:r>
                <a:rPr lang="en-US" sz="2400" dirty="0">
                  <a:solidFill>
                    <a:srgbClr val="7030A0"/>
                  </a:solidFill>
                </a:rPr>
                <a:t>Embedded SQL</a:t>
              </a:r>
            </a:p>
          </p:txBody>
        </p:sp>
      </p:grpSp>
      <p:grpSp>
        <p:nvGrpSpPr>
          <p:cNvPr id="15" name="Group 14"/>
          <p:cNvGrpSpPr/>
          <p:nvPr/>
        </p:nvGrpSpPr>
        <p:grpSpPr>
          <a:xfrm>
            <a:off x="288962" y="1681119"/>
            <a:ext cx="3825838" cy="4942487"/>
            <a:chOff x="288962" y="1681119"/>
            <a:chExt cx="3825838" cy="4942487"/>
          </a:xfrm>
        </p:grpSpPr>
        <p:grpSp>
          <p:nvGrpSpPr>
            <p:cNvPr id="2" name="Group 1">
              <a:extLst>
                <a:ext uri="{FF2B5EF4-FFF2-40B4-BE49-F238E27FC236}">
                  <a16:creationId xmlns:a16="http://schemas.microsoft.com/office/drawing/2014/main" id="{8431D0CE-6297-4BBA-9A18-AE2BF7B709A5}"/>
                </a:ext>
              </a:extLst>
            </p:cNvPr>
            <p:cNvGrpSpPr/>
            <p:nvPr/>
          </p:nvGrpSpPr>
          <p:grpSpPr>
            <a:xfrm>
              <a:off x="288962" y="1681119"/>
              <a:ext cx="3825838" cy="4942487"/>
              <a:chOff x="288962" y="1681119"/>
              <a:chExt cx="3825838" cy="4942487"/>
            </a:xfrm>
          </p:grpSpPr>
          <p:grpSp>
            <p:nvGrpSpPr>
              <p:cNvPr id="14" name="Group 13"/>
              <p:cNvGrpSpPr/>
              <p:nvPr/>
            </p:nvGrpSpPr>
            <p:grpSpPr>
              <a:xfrm>
                <a:off x="288962" y="2282267"/>
                <a:ext cx="3825838" cy="4341339"/>
                <a:chOff x="288962" y="2282267"/>
                <a:chExt cx="3825838" cy="4341339"/>
              </a:xfrm>
            </p:grpSpPr>
            <p:grpSp>
              <p:nvGrpSpPr>
                <p:cNvPr id="7" name="Group 6"/>
                <p:cNvGrpSpPr/>
                <p:nvPr/>
              </p:nvGrpSpPr>
              <p:grpSpPr>
                <a:xfrm>
                  <a:off x="288962" y="2282267"/>
                  <a:ext cx="3825838" cy="4341339"/>
                  <a:chOff x="5073167" y="2129867"/>
                  <a:chExt cx="3825838" cy="4341339"/>
                </a:xfrm>
              </p:grpSpPr>
              <p:grpSp>
                <p:nvGrpSpPr>
                  <p:cNvPr id="20484" name="Group 16"/>
                  <p:cNvGrpSpPr>
                    <a:grpSpLocks/>
                  </p:cNvGrpSpPr>
                  <p:nvPr/>
                </p:nvGrpSpPr>
                <p:grpSpPr bwMode="auto">
                  <a:xfrm>
                    <a:off x="5208262" y="2129867"/>
                    <a:ext cx="2780038" cy="4341339"/>
                    <a:chOff x="5754362" y="1748867"/>
                    <a:chExt cx="2780038" cy="4341339"/>
                  </a:xfrm>
                </p:grpSpPr>
                <p:sp>
                  <p:nvSpPr>
                    <p:cNvPr id="20495" name="Rectangle 10"/>
                    <p:cNvSpPr>
                      <a:spLocks noChangeArrowheads="1"/>
                    </p:cNvSpPr>
                    <p:nvPr/>
                  </p:nvSpPr>
                  <p:spPr bwMode="auto">
                    <a:xfrm>
                      <a:off x="6184900" y="1748867"/>
                      <a:ext cx="2349500" cy="3280333"/>
                    </a:xfrm>
                    <a:prstGeom prst="rect">
                      <a:avLst/>
                    </a:prstGeom>
                    <a:solidFill>
                      <a:srgbClr val="89E0FF"/>
                    </a:solidFill>
                    <a:ln w="12700" algn="ctr">
                      <a:solidFill>
                        <a:schemeClr val="tx1"/>
                      </a:solidFill>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relaxedInset"/>
                    </a:sp3d>
                  </p:spPr>
                  <p:txBody>
                    <a:bodyPr/>
                    <a:lstStyle/>
                    <a:p>
                      <a:pPr eaLnBrk="0" hangingPunct="0"/>
                      <a:endParaRPr lang="en-US"/>
                    </a:p>
                  </p:txBody>
                </p:sp>
                <p:sp>
                  <p:nvSpPr>
                    <p:cNvPr id="5" name="Rectangle 4"/>
                    <p:cNvSpPr/>
                    <p:nvPr/>
                  </p:nvSpPr>
                  <p:spPr bwMode="auto">
                    <a:xfrm>
                      <a:off x="6642100" y="18288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65100" prst="coolSlant"/>
                    </a:sp3d>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6642100" y="24384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w="165100" prst="coolSlant"/>
                    </a:sp3d>
                  </p:spPr>
                  <p:txBody>
                    <a:bodyPr anchor="ctr"/>
                    <a:lstStyle/>
                    <a:p>
                      <a:pPr algn="ctr" eaLnBrk="0" hangingPunct="0">
                        <a:defRPr/>
                      </a:pPr>
                      <a:r>
                        <a:rPr lang="en-US" dirty="0">
                          <a:latin typeface="Calibri" pitchFamily="34" charset="0"/>
                          <a:cs typeface="+mn-cs"/>
                        </a:rPr>
                        <a:t>JDBC API</a:t>
                      </a:r>
                    </a:p>
                  </p:txBody>
                </p:sp>
                <p:sp>
                  <p:nvSpPr>
                    <p:cNvPr id="8" name="Rectangle 7"/>
                    <p:cNvSpPr/>
                    <p:nvPr/>
                  </p:nvSpPr>
                  <p:spPr bwMode="auto">
                    <a:xfrm>
                      <a:off x="7162800" y="4191000"/>
                      <a:ext cx="1219200" cy="609600"/>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JDBC Driver </a:t>
                      </a:r>
                    </a:p>
                  </p:txBody>
                </p:sp>
                <p:sp>
                  <p:nvSpPr>
                    <p:cNvPr id="11" name="Flowchart: Magnetic Disk 10"/>
                    <p:cNvSpPr/>
                    <p:nvPr/>
                  </p:nvSpPr>
                  <p:spPr bwMode="auto">
                    <a:xfrm>
                      <a:off x="5754362" y="5219853"/>
                      <a:ext cx="1143000" cy="870353"/>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Oracle</a:t>
                      </a:r>
                    </a:p>
                  </p:txBody>
                </p:sp>
                <p:sp>
                  <p:nvSpPr>
                    <p:cNvPr id="20500" name="Up-Down Arrow 11"/>
                    <p:cNvSpPr>
                      <a:spLocks noChangeArrowheads="1"/>
                    </p:cNvSpPr>
                    <p:nvPr/>
                  </p:nvSpPr>
                  <p:spPr bwMode="auto">
                    <a:xfrm>
                      <a:off x="7391400" y="2743200"/>
                      <a:ext cx="228600" cy="1447800"/>
                    </a:xfrm>
                    <a:prstGeom prst="upDownArrow">
                      <a:avLst>
                        <a:gd name="adj1" fmla="val 50000"/>
                        <a:gd name="adj2" fmla="val 49992"/>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20501" name="Up-Down Arrow 16"/>
                    <p:cNvSpPr>
                      <a:spLocks noChangeArrowheads="1"/>
                    </p:cNvSpPr>
                    <p:nvPr/>
                  </p:nvSpPr>
                  <p:spPr bwMode="auto">
                    <a:xfrm>
                      <a:off x="7696200" y="4800600"/>
                      <a:ext cx="228600" cy="583888"/>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grpSp>
              <p:sp>
                <p:nvSpPr>
                  <p:cNvPr id="20485" name="Oval Callout 17"/>
                  <p:cNvSpPr>
                    <a:spLocks noChangeArrowheads="1"/>
                  </p:cNvSpPr>
                  <p:nvPr/>
                </p:nvSpPr>
                <p:spPr bwMode="auto">
                  <a:xfrm>
                    <a:off x="5556084" y="3451959"/>
                    <a:ext cx="1143000" cy="685800"/>
                  </a:xfrm>
                  <a:prstGeom prst="wedgeEllipseCallout">
                    <a:avLst>
                      <a:gd name="adj1" fmla="val 73515"/>
                      <a:gd name="adj2" fmla="val 71793"/>
                    </a:avLst>
                  </a:prstGeom>
                  <a:solidFill>
                    <a:srgbClr val="3857F0"/>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eaLnBrk="0" hangingPunct="0">
                      <a:lnSpc>
                        <a:spcPts val="1700"/>
                      </a:lnSpc>
                      <a:defRPr/>
                    </a:pPr>
                    <a:r>
                      <a:rPr lang="en-US" sz="1600" b="1" dirty="0">
                        <a:solidFill>
                          <a:srgbClr val="F8F8F8"/>
                        </a:solidFill>
                        <a:latin typeface="Calibri" pitchFamily="34" charset="0"/>
                        <a:cs typeface="Calibri" pitchFamily="34" charset="0"/>
                      </a:rPr>
                      <a:t>Industry Standard</a:t>
                    </a:r>
                  </a:p>
                </p:txBody>
              </p:sp>
              <p:sp>
                <p:nvSpPr>
                  <p:cNvPr id="20" name="Curved Left Arrow 19"/>
                  <p:cNvSpPr/>
                  <p:nvPr/>
                </p:nvSpPr>
                <p:spPr bwMode="auto">
                  <a:xfrm rot="21048257">
                    <a:off x="7534626" y="2878930"/>
                    <a:ext cx="538230" cy="2008642"/>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0489" name="TextBox 15"/>
                  <p:cNvSpPr txBox="1">
                    <a:spLocks noChangeArrowheads="1"/>
                  </p:cNvSpPr>
                  <p:nvPr/>
                </p:nvSpPr>
                <p:spPr bwMode="auto">
                  <a:xfrm>
                    <a:off x="7264400" y="3274407"/>
                    <a:ext cx="622300"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lnSpc>
                        <a:spcPts val="1600"/>
                      </a:lnSpc>
                    </a:pPr>
                    <a:r>
                      <a:rPr lang="en-US" sz="1600" dirty="0">
                        <a:solidFill>
                          <a:srgbClr val="09064E"/>
                        </a:solidFill>
                        <a:latin typeface="Calibri" pitchFamily="34" charset="0"/>
                        <a:cs typeface="Calibri" pitchFamily="34" charset="0"/>
                      </a:rPr>
                      <a:t>JDBC call</a:t>
                    </a:r>
                  </a:p>
                </p:txBody>
              </p:sp>
              <p:sp>
                <p:nvSpPr>
                  <p:cNvPr id="22" name="Curved Left Arrow 21"/>
                  <p:cNvSpPr/>
                  <p:nvPr/>
                </p:nvSpPr>
                <p:spPr bwMode="auto">
                  <a:xfrm>
                    <a:off x="7759700" y="4953000"/>
                    <a:ext cx="457200" cy="1216025"/>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0491" name="TextBox 16"/>
                  <p:cNvSpPr txBox="1">
                    <a:spLocks noChangeArrowheads="1"/>
                  </p:cNvSpPr>
                  <p:nvPr/>
                </p:nvSpPr>
                <p:spPr bwMode="auto">
                  <a:xfrm>
                    <a:off x="7848600" y="6019800"/>
                    <a:ext cx="1050405" cy="451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400"/>
                      </a:lnSpc>
                    </a:pPr>
                    <a:r>
                      <a:rPr lang="en-US" sz="1400" dirty="0">
                        <a:solidFill>
                          <a:srgbClr val="09064E"/>
                        </a:solidFill>
                        <a:latin typeface="Calibri" pitchFamily="34" charset="0"/>
                        <a:cs typeface="Calibri" pitchFamily="34" charset="0"/>
                      </a:rPr>
                      <a:t>Database specific call</a:t>
                    </a:r>
                  </a:p>
                </p:txBody>
              </p:sp>
              <p:sp>
                <p:nvSpPr>
                  <p:cNvPr id="17" name="Oval Callout 17"/>
                  <p:cNvSpPr>
                    <a:spLocks noChangeArrowheads="1"/>
                  </p:cNvSpPr>
                  <p:nvPr/>
                </p:nvSpPr>
                <p:spPr bwMode="auto">
                  <a:xfrm>
                    <a:off x="5073167" y="4204547"/>
                    <a:ext cx="1371600" cy="990600"/>
                  </a:xfrm>
                  <a:prstGeom prst="wedgeEllipseCallout">
                    <a:avLst>
                      <a:gd name="adj1" fmla="val 73280"/>
                      <a:gd name="adj2" fmla="val 15545"/>
                    </a:avLst>
                  </a:prstGeom>
                  <a:solidFill>
                    <a:srgbClr val="FF5229"/>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lnSpc>
                        <a:spcPts val="1500"/>
                      </a:lnSpc>
                      <a:defRPr/>
                    </a:pPr>
                    <a:r>
                      <a:rPr lang="en-US" sz="1600" b="1" dirty="0">
                        <a:solidFill>
                          <a:srgbClr val="F8F8F8"/>
                        </a:solidFill>
                        <a:latin typeface="Calibri" pitchFamily="34" charset="0"/>
                        <a:cs typeface="Calibri" pitchFamily="34" charset="0"/>
                      </a:rPr>
                      <a:t>Database specific hidden in lower level</a:t>
                    </a:r>
                  </a:p>
                </p:txBody>
              </p:sp>
            </p:grpSp>
            <p:sp>
              <p:nvSpPr>
                <p:cNvPr id="39" name="Rectangle 38"/>
                <p:cNvSpPr/>
                <p:nvPr/>
              </p:nvSpPr>
              <p:spPr bwMode="auto">
                <a:xfrm>
                  <a:off x="1989893" y="5917888"/>
                  <a:ext cx="905707" cy="579431"/>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Native API</a:t>
                  </a:r>
                </a:p>
              </p:txBody>
            </p:sp>
            <p:sp>
              <p:nvSpPr>
                <p:cNvPr id="40" name="Up-Down Arrow 16"/>
                <p:cNvSpPr>
                  <a:spLocks noChangeArrowheads="1"/>
                </p:cNvSpPr>
                <p:nvPr/>
              </p:nvSpPr>
              <p:spPr bwMode="auto">
                <a:xfrm rot="16200000">
                  <a:off x="1669853" y="5915181"/>
                  <a:ext cx="228600" cy="583888"/>
                </a:xfrm>
                <a:prstGeom prst="upDownArrow">
                  <a:avLst>
                    <a:gd name="adj1" fmla="val 50000"/>
                    <a:gd name="adj2" fmla="val 50000"/>
                  </a:avLst>
                </a:prstGeom>
                <a:solidFill>
                  <a:srgbClr val="00B0F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grpSp>
          <p:sp>
            <p:nvSpPr>
              <p:cNvPr id="42" name="TextBox 41"/>
              <p:cNvSpPr txBox="1"/>
              <p:nvPr/>
            </p:nvSpPr>
            <p:spPr>
              <a:xfrm>
                <a:off x="870700" y="1681119"/>
                <a:ext cx="1872500" cy="461665"/>
              </a:xfrm>
              <a:prstGeom prst="rect">
                <a:avLst/>
              </a:prstGeom>
              <a:noFill/>
              <a:ln w="28575">
                <a:solidFill>
                  <a:schemeClr val="accent4">
                    <a:lumMod val="60000"/>
                    <a:lumOff val="40000"/>
                  </a:schemeClr>
                </a:solidFill>
              </a:ln>
            </p:spPr>
            <p:txBody>
              <a:bodyPr wrap="none" rtlCol="0">
                <a:spAutoFit/>
              </a:bodyPr>
              <a:lstStyle/>
              <a:p>
                <a:r>
                  <a:rPr lang="en-US" sz="2400" dirty="0">
                    <a:solidFill>
                      <a:srgbClr val="7030A0"/>
                    </a:solidFill>
                  </a:rPr>
                  <a:t>API Approach</a:t>
                </a:r>
              </a:p>
            </p:txBody>
          </p:sp>
          <p:pic>
            <p:nvPicPr>
              <p:cNvPr id="2052" name="Picture 4" descr="http://www.lukystav.sk/images/54b4d953d06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4532" y="3478635"/>
                <a:ext cx="623869" cy="811332"/>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Oval Callout 10">
                <a:extLst>
                  <a:ext uri="{FF2B5EF4-FFF2-40B4-BE49-F238E27FC236}">
                    <a16:creationId xmlns:a16="http://schemas.microsoft.com/office/drawing/2014/main" id="{8572B55A-CE17-4633-92B8-8DE44E0389EE}"/>
                  </a:ext>
                </a:extLst>
              </p:cNvPr>
              <p:cNvSpPr>
                <a:spLocks noChangeArrowheads="1"/>
              </p:cNvSpPr>
              <p:nvPr/>
            </p:nvSpPr>
            <p:spPr bwMode="auto">
              <a:xfrm>
                <a:off x="1074190" y="5353439"/>
                <a:ext cx="990600" cy="551402"/>
              </a:xfrm>
              <a:prstGeom prst="wedgeEllipseCallout">
                <a:avLst>
                  <a:gd name="adj1" fmla="val 87137"/>
                  <a:gd name="adj2" fmla="val 7783"/>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400"/>
                  </a:lnSpc>
                  <a:defRPr/>
                </a:pPr>
                <a:r>
                  <a:rPr lang="en-US" sz="1400" dirty="0">
                    <a:solidFill>
                      <a:srgbClr val="F8F8F8"/>
                    </a:solidFill>
                    <a:latin typeface="Calibri" pitchFamily="34" charset="0"/>
                    <a:cs typeface="Calibri" pitchFamily="34" charset="0"/>
                  </a:rPr>
                  <a:t>Database specific</a:t>
                </a:r>
              </a:p>
            </p:txBody>
          </p:sp>
        </p:grpSp>
        <p:sp>
          <p:nvSpPr>
            <p:cNvPr id="12" name="TextBox 11"/>
            <p:cNvSpPr txBox="1"/>
            <p:nvPr/>
          </p:nvSpPr>
          <p:spPr>
            <a:xfrm>
              <a:off x="2266580" y="3937787"/>
              <a:ext cx="883315" cy="584775"/>
            </a:xfrm>
            <a:prstGeom prst="rect">
              <a:avLst/>
            </a:prstGeom>
            <a:noFill/>
          </p:spPr>
          <p:txBody>
            <a:bodyPr wrap="square" rtlCol="0">
              <a:spAutoFit/>
            </a:bodyPr>
            <a:lstStyle/>
            <a:p>
              <a:r>
                <a:rPr lang="en-US" sz="1600" b="1" dirty="0">
                  <a:solidFill>
                    <a:schemeClr val="accent5">
                      <a:lumMod val="75000"/>
                    </a:schemeClr>
                  </a:solidFill>
                  <a:latin typeface="Segoe Script" panose="030B0504020000000003" pitchFamily="66" charset="0"/>
                </a:rPr>
                <a:t>All in Java</a:t>
              </a:r>
            </a:p>
          </p:txBody>
        </p:sp>
      </p:grpSp>
      <p:sp>
        <p:nvSpPr>
          <p:cNvPr id="16" name="Speech Bubble: Rectangle with Corners Rounded 15">
            <a:extLst>
              <a:ext uri="{FF2B5EF4-FFF2-40B4-BE49-F238E27FC236}">
                <a16:creationId xmlns:a16="http://schemas.microsoft.com/office/drawing/2014/main" id="{9B1FC823-8CF6-458D-BE8B-6B870C937D5E}"/>
              </a:ext>
            </a:extLst>
          </p:cNvPr>
          <p:cNvSpPr/>
          <p:nvPr/>
        </p:nvSpPr>
        <p:spPr>
          <a:xfrm>
            <a:off x="3058634" y="2133600"/>
            <a:ext cx="1970566" cy="1209007"/>
          </a:xfrm>
          <a:prstGeom prst="wedgeRoundRectCallout">
            <a:avLst>
              <a:gd name="adj1" fmla="val -63979"/>
              <a:gd name="adj2" fmla="val 24021"/>
              <a:gd name="adj3" fmla="val 16667"/>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dirty="0" err="1"/>
              <a:t>Java.sql</a:t>
            </a:r>
            <a:r>
              <a:rPr lang="en-US" dirty="0"/>
              <a:t> provides a standard call-level API for database access</a:t>
            </a:r>
          </a:p>
        </p:txBody>
      </p:sp>
    </p:spTree>
    <p:extLst>
      <p:ext uri="{BB962C8B-B14F-4D97-AF65-F5344CB8AC3E}">
        <p14:creationId xmlns:p14="http://schemas.microsoft.com/office/powerpoint/2010/main" val="37876867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8851">
                                            <p:txEl>
                                              <p:pRg st="0" end="0"/>
                                            </p:txEl>
                                          </p:spTgt>
                                        </p:tgtEl>
                                        <p:attrNameLst>
                                          <p:attrName>style.visibility</p:attrName>
                                        </p:attrNameLst>
                                      </p:cBhvr>
                                      <p:to>
                                        <p:strVal val="visible"/>
                                      </p:to>
                                    </p:set>
                                    <p:animEffect transition="in" filter="wipe(left)">
                                      <p:cBhvr>
                                        <p:cTn id="21" dur="500"/>
                                        <p:tgtEl>
                                          <p:spTgt spid="78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9"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81000"/>
            <a:ext cx="8001000" cy="838200"/>
          </a:xfrm>
        </p:spPr>
        <p:txBody>
          <a:bodyPr/>
          <a:lstStyle/>
          <a:p>
            <a:r>
              <a:rPr lang="en-US" sz="3600" dirty="0"/>
              <a:t>Driver Manager</a:t>
            </a:r>
          </a:p>
        </p:txBody>
      </p:sp>
      <p:sp>
        <p:nvSpPr>
          <p:cNvPr id="78851" name="Rectangle 3"/>
          <p:cNvSpPr>
            <a:spLocks noGrp="1" noChangeArrowheads="1"/>
          </p:cNvSpPr>
          <p:nvPr>
            <p:ph idx="1"/>
          </p:nvPr>
        </p:nvSpPr>
        <p:spPr>
          <a:xfrm>
            <a:off x="228600" y="1676400"/>
            <a:ext cx="5257800" cy="2514600"/>
          </a:xfrm>
        </p:spPr>
        <p:txBody>
          <a:bodyPr/>
          <a:lstStyle/>
          <a:p>
            <a:pPr marL="342900" lvl="1" indent="-342900">
              <a:lnSpc>
                <a:spcPts val="2800"/>
              </a:lnSpc>
              <a:spcAft>
                <a:spcPts val="300"/>
              </a:spcAft>
              <a:buSzPct val="75000"/>
              <a:buFont typeface="Wingdings" pitchFamily="2" charset="2"/>
              <a:buChar char="v"/>
              <a:defRPr/>
            </a:pPr>
            <a:r>
              <a:rPr lang="en-US" dirty="0">
                <a:solidFill>
                  <a:schemeClr val="accent1">
                    <a:lumMod val="50000"/>
                  </a:schemeClr>
                </a:solidFill>
                <a:latin typeface="Calibri" pitchFamily="34" charset="0"/>
              </a:rPr>
              <a:t>Drivers are registered with a </a:t>
            </a:r>
            <a:r>
              <a:rPr lang="en-US" b="1" dirty="0">
                <a:solidFill>
                  <a:schemeClr val="accent1">
                    <a:lumMod val="50000"/>
                  </a:schemeClr>
                </a:solidFill>
                <a:latin typeface="Calibri" pitchFamily="34" charset="0"/>
              </a:rPr>
              <a:t>driver manager</a:t>
            </a:r>
            <a:endParaRPr lang="en-US" dirty="0">
              <a:solidFill>
                <a:schemeClr val="accent1">
                  <a:lumMod val="50000"/>
                </a:schemeClr>
              </a:solidFill>
              <a:latin typeface="Calibri" pitchFamily="34" charset="0"/>
            </a:endParaRPr>
          </a:p>
          <a:p>
            <a:pPr lvl="1">
              <a:lnSpc>
                <a:spcPts val="2700"/>
              </a:lnSpc>
              <a:spcAft>
                <a:spcPts val="300"/>
              </a:spcAft>
              <a:buSzPct val="75000"/>
              <a:defRPr/>
            </a:pPr>
            <a:r>
              <a:rPr lang="en-US" sz="2200" dirty="0">
                <a:solidFill>
                  <a:srgbClr val="09064E"/>
                </a:solidFill>
                <a:latin typeface="Calibri" pitchFamily="34" charset="0"/>
              </a:rPr>
              <a:t>Drivers are loaded dynamically on demand </a:t>
            </a:r>
            <a:endParaRPr lang="en-US" sz="2200" b="1" dirty="0">
              <a:solidFill>
                <a:srgbClr val="09064E"/>
              </a:solidFill>
              <a:latin typeface="Calibri" pitchFamily="34" charset="0"/>
            </a:endParaRPr>
          </a:p>
          <a:p>
            <a:pPr lvl="1">
              <a:lnSpc>
                <a:spcPts val="2700"/>
              </a:lnSpc>
              <a:buSzPct val="75000"/>
              <a:defRPr/>
            </a:pPr>
            <a:r>
              <a:rPr lang="en-US" sz="2200" dirty="0">
                <a:solidFill>
                  <a:srgbClr val="09064E"/>
                </a:solidFill>
                <a:latin typeface="Calibri" pitchFamily="34" charset="0"/>
              </a:rPr>
              <a:t>The application can access several different DBMS’s simultaneously</a:t>
            </a:r>
          </a:p>
        </p:txBody>
      </p:sp>
      <p:sp>
        <p:nvSpPr>
          <p:cNvPr id="21508" name="Rectangle 10"/>
          <p:cNvSpPr>
            <a:spLocks noChangeArrowheads="1"/>
          </p:cNvSpPr>
          <p:nvPr/>
        </p:nvSpPr>
        <p:spPr bwMode="auto">
          <a:xfrm>
            <a:off x="5638800" y="2209800"/>
            <a:ext cx="2895600" cy="2438400"/>
          </a:xfrm>
          <a:prstGeom prst="rect">
            <a:avLst/>
          </a:prstGeom>
          <a:solidFill>
            <a:srgbClr val="89E0FF"/>
          </a:solidFill>
          <a:ln w="12700" algn="ctr">
            <a:solidFill>
              <a:schemeClr val="tx1"/>
            </a:solidFill>
            <a:round/>
            <a:headEnd type="none" w="sm" len="sm"/>
            <a:tailEnd type="none" w="sm" len="sm"/>
          </a:ln>
          <a:scene3d>
            <a:camera prst="orthographicFront"/>
            <a:lightRig rig="threePt" dir="t"/>
          </a:scene3d>
          <a:sp3d>
            <a:bevelT prst="slope"/>
          </a:sp3d>
        </p:spPr>
        <p:txBody>
          <a:bodyPr/>
          <a:lstStyle/>
          <a:p>
            <a:pPr eaLnBrk="0" hangingPunct="0"/>
            <a:endParaRPr lang="en-US"/>
          </a:p>
        </p:txBody>
      </p:sp>
      <p:sp>
        <p:nvSpPr>
          <p:cNvPr id="5" name="Rectangle 4"/>
          <p:cNvSpPr/>
          <p:nvPr/>
        </p:nvSpPr>
        <p:spPr bwMode="auto">
          <a:xfrm>
            <a:off x="6324600" y="14478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6324600" y="20574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defRPr/>
            </a:pPr>
            <a:r>
              <a:rPr lang="en-US" dirty="0">
                <a:latin typeface="Calibri" pitchFamily="34" charset="0"/>
                <a:cs typeface="+mn-cs"/>
              </a:rPr>
              <a:t>JDBC API</a:t>
            </a:r>
          </a:p>
        </p:txBody>
      </p:sp>
      <p:sp>
        <p:nvSpPr>
          <p:cNvPr id="7" name="Rectangle 6"/>
          <p:cNvSpPr/>
          <p:nvPr/>
        </p:nvSpPr>
        <p:spPr bwMode="auto">
          <a:xfrm>
            <a:off x="6324600" y="2743200"/>
            <a:ext cx="1524000" cy="609600"/>
          </a:xfrm>
          <a:prstGeom prst="rect">
            <a:avLst/>
          </a:prstGeom>
          <a:solidFill>
            <a:srgbClr val="DDDDDD"/>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C00000"/>
                </a:solidFill>
                <a:latin typeface="Calibri" pitchFamily="34" charset="0"/>
                <a:cs typeface="+mn-cs"/>
              </a:rPr>
              <a:t>JDBC Driver Manager</a:t>
            </a:r>
          </a:p>
        </p:txBody>
      </p:sp>
      <p:sp>
        <p:nvSpPr>
          <p:cNvPr id="8" name="Rectangle 7"/>
          <p:cNvSpPr/>
          <p:nvPr/>
        </p:nvSpPr>
        <p:spPr bwMode="auto">
          <a:xfrm>
            <a:off x="7162800" y="38100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JDBC Driver 2 </a:t>
            </a:r>
          </a:p>
        </p:txBody>
      </p:sp>
      <p:sp>
        <p:nvSpPr>
          <p:cNvPr id="9" name="Rectangle 8"/>
          <p:cNvSpPr/>
          <p:nvPr/>
        </p:nvSpPr>
        <p:spPr bwMode="auto">
          <a:xfrm>
            <a:off x="5791200" y="38100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nchor="ctr"/>
          <a:lstStyle/>
          <a:p>
            <a:pPr algn="ctr" eaLnBrk="0" hangingPunct="0">
              <a:lnSpc>
                <a:spcPts val="2000"/>
              </a:lnSpc>
              <a:defRPr/>
            </a:pPr>
            <a:r>
              <a:rPr lang="en-US" sz="2000" dirty="0">
                <a:solidFill>
                  <a:srgbClr val="111111"/>
                </a:solidFill>
                <a:latin typeface="Calibri" pitchFamily="34" charset="0"/>
                <a:cs typeface="+mn-cs"/>
              </a:rPr>
              <a:t>JDBC Driver 1</a:t>
            </a:r>
          </a:p>
        </p:txBody>
      </p:sp>
      <p:sp>
        <p:nvSpPr>
          <p:cNvPr id="10" name="Flowchart: Magnetic Disk 9"/>
          <p:cNvSpPr/>
          <p:nvPr/>
        </p:nvSpPr>
        <p:spPr bwMode="auto">
          <a:xfrm>
            <a:off x="5867400" y="4800600"/>
            <a:ext cx="1143000" cy="1066800"/>
          </a:xfrm>
          <a:prstGeom prst="flowChartMagneticDisk">
            <a:avLst/>
          </a:prstGeom>
          <a:solidFill>
            <a:schemeClr val="accent5">
              <a:lumMod val="60000"/>
              <a:lumOff val="40000"/>
            </a:schemeClr>
          </a:solidFill>
          <a:ln w="12700" cap="flat" cmpd="sng" algn="ctr">
            <a:solidFill>
              <a:schemeClr val="accent1">
                <a:lumMod val="75000"/>
              </a:schemeClr>
            </a:solidFill>
            <a:prstDash val="solid"/>
            <a:round/>
            <a:headEnd type="none" w="sm" len="sm"/>
            <a:tailEnd type="none" w="sm" len="sm"/>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txBody>
          <a:bodyPr tIns="91440"/>
          <a:lstStyle/>
          <a:p>
            <a:pPr algn="ctr" eaLnBrk="0" hangingPunct="0">
              <a:lnSpc>
                <a:spcPts val="2100"/>
              </a:lnSpc>
              <a:defRPr/>
            </a:pPr>
            <a:r>
              <a:rPr lang="en-US" sz="2000" dirty="0">
                <a:latin typeface="Calibri" pitchFamily="34" charset="0"/>
                <a:cs typeface="+mn-cs"/>
              </a:rPr>
              <a:t>SQL Server</a:t>
            </a:r>
          </a:p>
        </p:txBody>
      </p:sp>
      <p:sp>
        <p:nvSpPr>
          <p:cNvPr id="11" name="Flowchart: Magnetic Disk 10"/>
          <p:cNvSpPr/>
          <p:nvPr/>
        </p:nvSpPr>
        <p:spPr bwMode="auto">
          <a:xfrm>
            <a:off x="7239000" y="4800600"/>
            <a:ext cx="1143000" cy="1066800"/>
          </a:xfrm>
          <a:prstGeom prst="flowChartMagneticDisk">
            <a:avLst/>
          </a:prstGeom>
          <a:solidFill>
            <a:schemeClr val="accent5">
              <a:lumMod val="60000"/>
              <a:lumOff val="40000"/>
            </a:schemeClr>
          </a:solidFill>
          <a:ln w="12700" cap="flat" cmpd="sng" algn="ctr">
            <a:solidFill>
              <a:schemeClr val="accent1">
                <a:lumMod val="75000"/>
              </a:schemeClr>
            </a:solidFill>
            <a:prstDash val="solid"/>
            <a:round/>
            <a:headEnd type="none" w="sm" len="sm"/>
            <a:tailEnd type="none" w="sm" len="sm"/>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Oracle</a:t>
            </a:r>
          </a:p>
        </p:txBody>
      </p:sp>
      <p:sp>
        <p:nvSpPr>
          <p:cNvPr id="21516" name="Up-Down Arrow 11"/>
          <p:cNvSpPr>
            <a:spLocks noChangeArrowheads="1"/>
          </p:cNvSpPr>
          <p:nvPr/>
        </p:nvSpPr>
        <p:spPr bwMode="auto">
          <a:xfrm>
            <a:off x="7391400" y="3352800"/>
            <a:ext cx="228600" cy="457200"/>
          </a:xfrm>
          <a:prstGeom prst="upDownArrow">
            <a:avLst>
              <a:gd name="adj1" fmla="val 50000"/>
              <a:gd name="adj2" fmla="val 50000"/>
            </a:avLst>
          </a:prstGeom>
          <a:solidFill>
            <a:srgbClr val="BD92D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endParaRPr lang="en-US"/>
          </a:p>
        </p:txBody>
      </p:sp>
      <p:sp>
        <p:nvSpPr>
          <p:cNvPr id="21517" name="Up-Down Arrow 12"/>
          <p:cNvSpPr>
            <a:spLocks noChangeArrowheads="1"/>
          </p:cNvSpPr>
          <p:nvPr/>
        </p:nvSpPr>
        <p:spPr bwMode="auto">
          <a:xfrm>
            <a:off x="6553200" y="3352800"/>
            <a:ext cx="228600" cy="457200"/>
          </a:xfrm>
          <a:prstGeom prst="upDownArrow">
            <a:avLst>
              <a:gd name="adj1" fmla="val 50000"/>
              <a:gd name="adj2" fmla="val 50000"/>
            </a:avLst>
          </a:prstGeom>
          <a:solidFill>
            <a:srgbClr val="BD92D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endParaRPr lang="en-US"/>
          </a:p>
        </p:txBody>
      </p:sp>
      <p:sp>
        <p:nvSpPr>
          <p:cNvPr id="21518" name="Up-Down Arrow 13"/>
          <p:cNvSpPr>
            <a:spLocks noChangeArrowheads="1"/>
          </p:cNvSpPr>
          <p:nvPr/>
        </p:nvSpPr>
        <p:spPr bwMode="auto">
          <a:xfrm>
            <a:off x="7010400" y="2362200"/>
            <a:ext cx="228600" cy="381000"/>
          </a:xfrm>
          <a:prstGeom prst="upDownArrow">
            <a:avLst>
              <a:gd name="adj1" fmla="val 50000"/>
              <a:gd name="adj2" fmla="val 50000"/>
            </a:avLst>
          </a:prstGeom>
          <a:solidFill>
            <a:srgbClr val="BD92D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endParaRPr lang="en-US"/>
          </a:p>
        </p:txBody>
      </p:sp>
      <p:sp>
        <p:nvSpPr>
          <p:cNvPr id="21519" name="Up-Down Arrow 15"/>
          <p:cNvSpPr>
            <a:spLocks noChangeArrowheads="1"/>
          </p:cNvSpPr>
          <p:nvPr/>
        </p:nvSpPr>
        <p:spPr bwMode="auto">
          <a:xfrm>
            <a:off x="6324600" y="4419600"/>
            <a:ext cx="228600" cy="609600"/>
          </a:xfrm>
          <a:prstGeom prst="upDownArrow">
            <a:avLst>
              <a:gd name="adj1" fmla="val 50000"/>
              <a:gd name="adj2" fmla="val 50000"/>
            </a:avLst>
          </a:prstGeom>
          <a:solidFill>
            <a:srgbClr val="2042E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endParaRPr lang="en-US"/>
          </a:p>
        </p:txBody>
      </p:sp>
      <p:sp>
        <p:nvSpPr>
          <p:cNvPr id="21520" name="Up-Down Arrow 16"/>
          <p:cNvSpPr>
            <a:spLocks noChangeArrowheads="1"/>
          </p:cNvSpPr>
          <p:nvPr/>
        </p:nvSpPr>
        <p:spPr bwMode="auto">
          <a:xfrm>
            <a:off x="7696200" y="4419600"/>
            <a:ext cx="228600" cy="609600"/>
          </a:xfrm>
          <a:prstGeom prst="upDownArrow">
            <a:avLst>
              <a:gd name="adj1" fmla="val 50000"/>
              <a:gd name="adj2" fmla="val 50000"/>
            </a:avLst>
          </a:prstGeom>
          <a:solidFill>
            <a:srgbClr val="2042EE"/>
          </a:solidFill>
          <a:ln w="12700" algn="ctr">
            <a:noFill/>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endParaRPr lang="en-US"/>
          </a:p>
        </p:txBody>
      </p:sp>
    </p:spTree>
    <p:extLst>
      <p:ext uri="{BB962C8B-B14F-4D97-AF65-F5344CB8AC3E}">
        <p14:creationId xmlns:p14="http://schemas.microsoft.com/office/powerpoint/2010/main" val="3039965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1000"/>
                                        <p:tgtEl>
                                          <p:spTgt spid="78851">
                                            <p:txEl>
                                              <p:pRg st="0" end="0"/>
                                            </p:txEl>
                                          </p:spTgt>
                                        </p:tgtEl>
                                      </p:cBhvr>
                                    </p:animEffect>
                                    <p:anim calcmode="lin" valueType="num">
                                      <p:cBhvr>
                                        <p:cTn id="8"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88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fade">
                                      <p:cBhvr>
                                        <p:cTn id="12" dur="1000"/>
                                        <p:tgtEl>
                                          <p:spTgt spid="78851">
                                            <p:txEl>
                                              <p:pRg st="1" end="1"/>
                                            </p:txEl>
                                          </p:spTgt>
                                        </p:tgtEl>
                                      </p:cBhvr>
                                    </p:animEffect>
                                    <p:anim calcmode="lin" valueType="num">
                                      <p:cBhvr>
                                        <p:cTn id="13" dur="10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88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fade">
                                      <p:cBhvr>
                                        <p:cTn id="17" dur="1000"/>
                                        <p:tgtEl>
                                          <p:spTgt spid="78851">
                                            <p:txEl>
                                              <p:pRg st="2" end="2"/>
                                            </p:txEl>
                                          </p:spTgt>
                                        </p:tgtEl>
                                      </p:cBhvr>
                                    </p:animEffect>
                                    <p:anim calcmode="lin" valueType="num">
                                      <p:cBhvr>
                                        <p:cTn id="18"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8851">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0" presetClass="emph" presetSubtype="0" repeatCount="indefinite" fill="hold" grpId="0" nodeType="afterEffect">
                                  <p:stCondLst>
                                    <p:cond delay="0"/>
                                  </p:stCondLst>
                                  <p:childTnLst>
                                    <p:anim calcmode="discrete" valueType="str">
                                      <p:cBhvr override="childStyle">
                                        <p:cTn id="22" dur="2000" fill="hold"/>
                                        <p:tgtEl>
                                          <p:spTgt spid="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419100"/>
            <a:ext cx="7772400" cy="800100"/>
          </a:xfrm>
        </p:spPr>
        <p:txBody>
          <a:bodyPr/>
          <a:lstStyle/>
          <a:p>
            <a:r>
              <a:rPr lang="en-US"/>
              <a:t>JDBC: Architecture</a:t>
            </a:r>
          </a:p>
        </p:txBody>
      </p:sp>
      <p:sp>
        <p:nvSpPr>
          <p:cNvPr id="21507" name="Rectangle 3"/>
          <p:cNvSpPr>
            <a:spLocks noGrp="1" noChangeArrowheads="1"/>
          </p:cNvSpPr>
          <p:nvPr>
            <p:ph idx="1"/>
          </p:nvPr>
        </p:nvSpPr>
        <p:spPr>
          <a:xfrm>
            <a:off x="304800" y="1447800"/>
            <a:ext cx="4800600" cy="4876800"/>
          </a:xfrm>
        </p:spPr>
        <p:txBody>
          <a:bodyPr>
            <a:normAutofit fontScale="85000" lnSpcReduction="10000"/>
          </a:bodyPr>
          <a:lstStyle/>
          <a:p>
            <a:pPr>
              <a:spcAft>
                <a:spcPts val="600"/>
              </a:spcAft>
              <a:buFont typeface="Wingdings" pitchFamily="2" charset="2"/>
              <a:buNone/>
            </a:pPr>
            <a:r>
              <a:rPr lang="en-US">
                <a:latin typeface="Calibri" pitchFamily="34" charset="0"/>
              </a:rPr>
              <a:t>Four architectural components:</a:t>
            </a:r>
          </a:p>
          <a:p>
            <a:pPr marL="576263" lvl="1" indent="-288925">
              <a:lnSpc>
                <a:spcPts val="2700"/>
              </a:lnSpc>
              <a:spcAft>
                <a:spcPts val="600"/>
              </a:spcAft>
            </a:pPr>
            <a:r>
              <a:rPr lang="en-US">
                <a:solidFill>
                  <a:srgbClr val="C00000"/>
                </a:solidFill>
                <a:latin typeface="Calibri" pitchFamily="34" charset="0"/>
              </a:rPr>
              <a:t>Application</a:t>
            </a:r>
            <a:r>
              <a:rPr lang="en-US">
                <a:latin typeface="Calibri" pitchFamily="34" charset="0"/>
              </a:rPr>
              <a:t> (initiates and terminates connections, submits SQL statements)</a:t>
            </a:r>
          </a:p>
          <a:p>
            <a:pPr marL="576263" lvl="1" indent="-288925">
              <a:lnSpc>
                <a:spcPts val="2700"/>
              </a:lnSpc>
              <a:spcAft>
                <a:spcPts val="600"/>
              </a:spcAft>
            </a:pPr>
            <a:r>
              <a:rPr lang="en-US">
                <a:solidFill>
                  <a:srgbClr val="C00000"/>
                </a:solidFill>
                <a:latin typeface="Calibri" pitchFamily="34" charset="0"/>
              </a:rPr>
              <a:t>Driver manager </a:t>
            </a:r>
            <a:r>
              <a:rPr lang="en-US">
                <a:latin typeface="Calibri" pitchFamily="34" charset="0"/>
              </a:rPr>
              <a:t>(loads JDBC driver and passes function calls)</a:t>
            </a:r>
          </a:p>
          <a:p>
            <a:pPr marL="576263" lvl="1" indent="-288925">
              <a:lnSpc>
                <a:spcPts val="2700"/>
              </a:lnSpc>
              <a:spcAft>
                <a:spcPts val="600"/>
              </a:spcAft>
            </a:pPr>
            <a:r>
              <a:rPr lang="en-US">
                <a:solidFill>
                  <a:srgbClr val="C00000"/>
                </a:solidFill>
                <a:latin typeface="Calibri" pitchFamily="34" charset="0"/>
              </a:rPr>
              <a:t>Driver</a:t>
            </a:r>
            <a:r>
              <a:rPr lang="en-US">
                <a:latin typeface="Calibri" pitchFamily="34" charset="0"/>
              </a:rPr>
              <a:t> (connects to data source, transmits requests and returns/translates results and error codes)</a:t>
            </a:r>
          </a:p>
          <a:p>
            <a:pPr marL="576263" lvl="1" indent="-288925">
              <a:lnSpc>
                <a:spcPts val="2700"/>
              </a:lnSpc>
              <a:spcAft>
                <a:spcPts val="600"/>
              </a:spcAft>
            </a:pPr>
            <a:r>
              <a:rPr lang="en-US">
                <a:solidFill>
                  <a:srgbClr val="C00000"/>
                </a:solidFill>
                <a:latin typeface="Calibri" pitchFamily="34" charset="0"/>
              </a:rPr>
              <a:t>Data source </a:t>
            </a:r>
            <a:r>
              <a:rPr lang="en-US">
                <a:latin typeface="Calibri" pitchFamily="34" charset="0"/>
              </a:rPr>
              <a:t>(processes SQL statements)</a:t>
            </a:r>
          </a:p>
        </p:txBody>
      </p:sp>
      <p:grpSp>
        <p:nvGrpSpPr>
          <p:cNvPr id="22532" name="Group 17"/>
          <p:cNvGrpSpPr>
            <a:grpSpLocks/>
          </p:cNvGrpSpPr>
          <p:nvPr/>
        </p:nvGrpSpPr>
        <p:grpSpPr bwMode="auto">
          <a:xfrm>
            <a:off x="5715000" y="1676400"/>
            <a:ext cx="2895600" cy="4419600"/>
            <a:chOff x="5638800" y="1828800"/>
            <a:chExt cx="2895600" cy="4419600"/>
          </a:xfrm>
        </p:grpSpPr>
        <p:sp>
          <p:nvSpPr>
            <p:cNvPr id="22537" name="Rectangle 10"/>
            <p:cNvSpPr>
              <a:spLocks noChangeArrowheads="1"/>
            </p:cNvSpPr>
            <p:nvPr/>
          </p:nvSpPr>
          <p:spPr bwMode="auto">
            <a:xfrm>
              <a:off x="5638800" y="2590800"/>
              <a:ext cx="2895600" cy="2438400"/>
            </a:xfrm>
            <a:prstGeom prst="rect">
              <a:avLst/>
            </a:prstGeom>
            <a:solidFill>
              <a:srgbClr val="89E0FF"/>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endParaRPr lang="en-US"/>
            </a:p>
          </p:txBody>
        </p:sp>
        <p:sp>
          <p:nvSpPr>
            <p:cNvPr id="20" name="Rectangle 19"/>
            <p:cNvSpPr/>
            <p:nvPr/>
          </p:nvSpPr>
          <p:spPr bwMode="auto">
            <a:xfrm>
              <a:off x="6324600" y="18288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21" name="Rectangle 20"/>
            <p:cNvSpPr/>
            <p:nvPr/>
          </p:nvSpPr>
          <p:spPr bwMode="auto">
            <a:xfrm>
              <a:off x="6324600" y="24384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dirty="0">
                  <a:latin typeface="Calibri" pitchFamily="34" charset="0"/>
                  <a:cs typeface="+mn-cs"/>
                </a:rPr>
                <a:t>JDBC API</a:t>
              </a:r>
            </a:p>
          </p:txBody>
        </p:sp>
        <p:sp>
          <p:nvSpPr>
            <p:cNvPr id="22" name="Rectangle 21"/>
            <p:cNvSpPr/>
            <p:nvPr/>
          </p:nvSpPr>
          <p:spPr bwMode="auto">
            <a:xfrm>
              <a:off x="6324600" y="3124200"/>
              <a:ext cx="15240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JDBC Driver Manager</a:t>
              </a:r>
            </a:p>
          </p:txBody>
        </p:sp>
        <p:sp>
          <p:nvSpPr>
            <p:cNvPr id="23" name="Rectangle 22"/>
            <p:cNvSpPr/>
            <p:nvPr/>
          </p:nvSpPr>
          <p:spPr bwMode="auto">
            <a:xfrm>
              <a:off x="7162800" y="41910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JDBC Driver 2 </a:t>
              </a:r>
            </a:p>
          </p:txBody>
        </p:sp>
        <p:sp>
          <p:nvSpPr>
            <p:cNvPr id="24" name="Rectangle 23"/>
            <p:cNvSpPr/>
            <p:nvPr/>
          </p:nvSpPr>
          <p:spPr bwMode="auto">
            <a:xfrm>
              <a:off x="5791200" y="41910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JDBC Driver 1</a:t>
              </a:r>
            </a:p>
          </p:txBody>
        </p:sp>
        <p:sp>
          <p:nvSpPr>
            <p:cNvPr id="25" name="Flowchart: Magnetic Disk 24"/>
            <p:cNvSpPr/>
            <p:nvPr/>
          </p:nvSpPr>
          <p:spPr bwMode="auto">
            <a:xfrm>
              <a:off x="5867400" y="51816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tIns="91440"/>
            <a:lstStyle/>
            <a:p>
              <a:pPr algn="ctr" eaLnBrk="0" hangingPunct="0">
                <a:lnSpc>
                  <a:spcPts val="2100"/>
                </a:lnSpc>
                <a:defRPr/>
              </a:pPr>
              <a:r>
                <a:rPr lang="en-US" sz="2000" dirty="0">
                  <a:latin typeface="Calibri" pitchFamily="34" charset="0"/>
                  <a:cs typeface="+mn-cs"/>
                </a:rPr>
                <a:t>SQL Server</a:t>
              </a:r>
            </a:p>
          </p:txBody>
        </p:sp>
        <p:sp>
          <p:nvSpPr>
            <p:cNvPr id="26" name="Flowchart: Magnetic Disk 25"/>
            <p:cNvSpPr/>
            <p:nvPr/>
          </p:nvSpPr>
          <p:spPr bwMode="auto">
            <a:xfrm>
              <a:off x="7239000" y="51816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Oracle</a:t>
              </a:r>
            </a:p>
          </p:txBody>
        </p:sp>
        <p:sp>
          <p:nvSpPr>
            <p:cNvPr id="22545" name="Up-Down Arrow 26"/>
            <p:cNvSpPr>
              <a:spLocks noChangeArrowheads="1"/>
            </p:cNvSpPr>
            <p:nvPr/>
          </p:nvSpPr>
          <p:spPr bwMode="auto">
            <a:xfrm>
              <a:off x="7391400" y="37338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22546" name="Up-Down Arrow 27"/>
            <p:cNvSpPr>
              <a:spLocks noChangeArrowheads="1"/>
            </p:cNvSpPr>
            <p:nvPr/>
          </p:nvSpPr>
          <p:spPr bwMode="auto">
            <a:xfrm>
              <a:off x="6553200" y="37338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22547" name="Up-Down Arrow 28"/>
            <p:cNvSpPr>
              <a:spLocks noChangeArrowheads="1"/>
            </p:cNvSpPr>
            <p:nvPr/>
          </p:nvSpPr>
          <p:spPr bwMode="auto">
            <a:xfrm>
              <a:off x="7010400" y="274320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22548" name="Up-Down Arrow 15"/>
            <p:cNvSpPr>
              <a:spLocks noChangeArrowheads="1"/>
            </p:cNvSpPr>
            <p:nvPr/>
          </p:nvSpPr>
          <p:spPr bwMode="auto">
            <a:xfrm>
              <a:off x="6324600" y="4800600"/>
              <a:ext cx="228600" cy="609600"/>
            </a:xfrm>
            <a:prstGeom prst="upDownArrow">
              <a:avLst>
                <a:gd name="adj1" fmla="val 50000"/>
                <a:gd name="adj2" fmla="val 50000"/>
              </a:avLst>
            </a:prstGeom>
            <a:solidFill>
              <a:schemeClr val="bg1"/>
            </a:solidFill>
            <a:ln w="12700" algn="ctr">
              <a:solidFill>
                <a:schemeClr val="tx1"/>
              </a:solidFill>
              <a:round/>
              <a:headEnd type="none" w="sm" len="sm"/>
              <a:tailEnd type="none" w="sm" len="sm"/>
            </a:ln>
          </p:spPr>
          <p:txBody>
            <a:bodyPr/>
            <a:lstStyle/>
            <a:p>
              <a:pPr eaLnBrk="0" hangingPunct="0"/>
              <a:endParaRPr lang="en-US"/>
            </a:p>
          </p:txBody>
        </p:sp>
        <p:sp>
          <p:nvSpPr>
            <p:cNvPr id="22549" name="Up-Down Arrow 16"/>
            <p:cNvSpPr>
              <a:spLocks noChangeArrowheads="1"/>
            </p:cNvSpPr>
            <p:nvPr/>
          </p:nvSpPr>
          <p:spPr bwMode="auto">
            <a:xfrm>
              <a:off x="7696200" y="4800600"/>
              <a:ext cx="228600" cy="609600"/>
            </a:xfrm>
            <a:prstGeom prst="upDownArrow">
              <a:avLst>
                <a:gd name="adj1" fmla="val 50000"/>
                <a:gd name="adj2" fmla="val 50000"/>
              </a:avLst>
            </a:prstGeom>
            <a:solidFill>
              <a:schemeClr val="bg1"/>
            </a:solidFill>
            <a:ln w="12700" algn="ctr">
              <a:solidFill>
                <a:schemeClr val="tx1"/>
              </a:solidFill>
              <a:round/>
              <a:headEnd type="none" w="sm" len="sm"/>
              <a:tailEnd type="none" w="sm" len="sm"/>
            </a:ln>
          </p:spPr>
          <p:txBody>
            <a:bodyPr/>
            <a:lstStyle/>
            <a:p>
              <a:pPr eaLnBrk="0" hangingPunct="0"/>
              <a:endParaRPr lang="en-US"/>
            </a:p>
          </p:txBody>
        </p:sp>
      </p:grpSp>
      <p:sp>
        <p:nvSpPr>
          <p:cNvPr id="18" name="Right Arrow 17"/>
          <p:cNvSpPr/>
          <p:nvPr/>
        </p:nvSpPr>
        <p:spPr bwMode="auto">
          <a:xfrm rot="21326457">
            <a:off x="4273550" y="1981200"/>
            <a:ext cx="2052638" cy="255588"/>
          </a:xfrm>
          <a:prstGeom prst="rightArrow">
            <a:avLst/>
          </a:prstGeom>
          <a:solidFill>
            <a:schemeClr val="accent2">
              <a:lumMod val="60000"/>
              <a:lumOff val="4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endParaRPr lang="en-US"/>
          </a:p>
        </p:txBody>
      </p:sp>
      <p:sp>
        <p:nvSpPr>
          <p:cNvPr id="19" name="Right Arrow 18"/>
          <p:cNvSpPr/>
          <p:nvPr/>
        </p:nvSpPr>
        <p:spPr bwMode="auto">
          <a:xfrm rot="21326457">
            <a:off x="4475163" y="3198813"/>
            <a:ext cx="1851025" cy="255587"/>
          </a:xfrm>
          <a:prstGeom prst="rightArrow">
            <a:avLst/>
          </a:prstGeom>
          <a:solidFill>
            <a:schemeClr val="accent2">
              <a:lumMod val="60000"/>
              <a:lumOff val="4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endParaRPr lang="en-US"/>
          </a:p>
        </p:txBody>
      </p:sp>
      <p:sp>
        <p:nvSpPr>
          <p:cNvPr id="27" name="Right Arrow 26"/>
          <p:cNvSpPr/>
          <p:nvPr/>
        </p:nvSpPr>
        <p:spPr bwMode="auto">
          <a:xfrm>
            <a:off x="4964113" y="4122738"/>
            <a:ext cx="827087" cy="257175"/>
          </a:xfrm>
          <a:prstGeom prst="rightArrow">
            <a:avLst/>
          </a:prstGeom>
          <a:solidFill>
            <a:schemeClr val="accent2">
              <a:lumMod val="60000"/>
              <a:lumOff val="4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endParaRPr lang="en-US"/>
          </a:p>
        </p:txBody>
      </p:sp>
      <p:sp>
        <p:nvSpPr>
          <p:cNvPr id="28" name="Right Arrow 27"/>
          <p:cNvSpPr/>
          <p:nvPr/>
        </p:nvSpPr>
        <p:spPr bwMode="auto">
          <a:xfrm rot="21326457">
            <a:off x="4427538" y="5591175"/>
            <a:ext cx="1438275" cy="257175"/>
          </a:xfrm>
          <a:prstGeom prst="rightArrow">
            <a:avLst/>
          </a:prstGeom>
          <a:solidFill>
            <a:schemeClr val="accent2">
              <a:lumMod val="60000"/>
              <a:lumOff val="4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eaLnBrk="0" hangingPunct="0">
              <a:defRPr/>
            </a:pPr>
            <a:endParaRPr lang="en-US"/>
          </a:p>
        </p:txBody>
      </p:sp>
    </p:spTree>
    <p:extLst>
      <p:ext uri="{BB962C8B-B14F-4D97-AF65-F5344CB8AC3E}">
        <p14:creationId xmlns:p14="http://schemas.microsoft.com/office/powerpoint/2010/main" val="1560422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1000"/>
                                        <p:tgtEl>
                                          <p:spTgt spid="21507">
                                            <p:txEl>
                                              <p:pRg st="1" end="1"/>
                                            </p:txEl>
                                          </p:spTgt>
                                        </p:tgtEl>
                                      </p:cBhvr>
                                    </p:animEffect>
                                    <p:anim calcmode="lin" valueType="num">
                                      <p:cBhvr>
                                        <p:cTn id="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grpId="1" nodeType="clickEffect">
                                  <p:stCondLst>
                                    <p:cond delay="0"/>
                                  </p:stCondLst>
                                  <p:childTnLst>
                                    <p:animEffect transition="out" filter="dissolv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par>
                          <p:cTn id="19" fill="hold" nodeType="afterGroup">
                            <p:stCondLst>
                              <p:cond delay="500"/>
                            </p:stCondLst>
                            <p:childTnLst>
                              <p:par>
                                <p:cTn id="20" presetID="42" presetClass="entr" presetSubtype="0" fill="hold" nodeType="after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1000"/>
                                        <p:tgtEl>
                                          <p:spTgt spid="21507">
                                            <p:txEl>
                                              <p:pRg st="2" end="2"/>
                                            </p:txEl>
                                          </p:spTgt>
                                        </p:tgtEl>
                                      </p:cBhvr>
                                    </p:animEffect>
                                    <p:anim calcmode="lin" valueType="num">
                                      <p:cBhvr>
                                        <p:cTn id="23"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grpId="1" nodeType="clickEffect">
                                  <p:stCondLst>
                                    <p:cond delay="0"/>
                                  </p:stCondLst>
                                  <p:childTnLst>
                                    <p:animEffect transition="out" filter="dissolv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nodeType="afterGroup">
                            <p:stCondLst>
                              <p:cond delay="500"/>
                            </p:stCondLst>
                            <p:childTnLst>
                              <p:par>
                                <p:cTn id="35" presetID="42" presetClass="entr" presetSubtype="0" fill="hold" nodeType="afterEffect">
                                  <p:stCondLst>
                                    <p:cond delay="0"/>
                                  </p:stCondLst>
                                  <p:childTnLst>
                                    <p:set>
                                      <p:cBhvr>
                                        <p:cTn id="36" dur="1" fill="hold">
                                          <p:stCondLst>
                                            <p:cond delay="0"/>
                                          </p:stCondLst>
                                        </p:cTn>
                                        <p:tgtEl>
                                          <p:spTgt spid="21507">
                                            <p:txEl>
                                              <p:pRg st="3" end="3"/>
                                            </p:txEl>
                                          </p:spTgt>
                                        </p:tgtEl>
                                        <p:attrNameLst>
                                          <p:attrName>style.visibility</p:attrName>
                                        </p:attrNameLst>
                                      </p:cBhvr>
                                      <p:to>
                                        <p:strVal val="visible"/>
                                      </p:to>
                                    </p:set>
                                    <p:animEffect transition="in" filter="fade">
                                      <p:cBhvr>
                                        <p:cTn id="37" dur="1000"/>
                                        <p:tgtEl>
                                          <p:spTgt spid="21507">
                                            <p:txEl>
                                              <p:pRg st="3" end="3"/>
                                            </p:txEl>
                                          </p:spTgt>
                                        </p:tgtEl>
                                      </p:cBhvr>
                                    </p:animEffect>
                                    <p:anim calcmode="lin" valueType="num">
                                      <p:cBhvr>
                                        <p:cTn id="38"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childTnLst>
                                    <p:animEffect transition="out" filter="dissolv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par>
                          <p:cTn id="49" fill="hold" nodeType="afterGroup">
                            <p:stCondLst>
                              <p:cond delay="500"/>
                            </p:stCondLst>
                            <p:childTnLst>
                              <p:par>
                                <p:cTn id="50" presetID="42" presetClass="entr" presetSubtype="0" fill="hold" nodeType="afterEffect">
                                  <p:stCondLst>
                                    <p:cond delay="0"/>
                                  </p:stCondLst>
                                  <p:childTnLst>
                                    <p:set>
                                      <p:cBhvr>
                                        <p:cTn id="51" dur="1" fill="hold">
                                          <p:stCondLst>
                                            <p:cond delay="0"/>
                                          </p:stCondLst>
                                        </p:cTn>
                                        <p:tgtEl>
                                          <p:spTgt spid="21507">
                                            <p:txEl>
                                              <p:pRg st="4" end="4"/>
                                            </p:txEl>
                                          </p:spTgt>
                                        </p:tgtEl>
                                        <p:attrNameLst>
                                          <p:attrName>style.visibility</p:attrName>
                                        </p:attrNameLst>
                                      </p:cBhvr>
                                      <p:to>
                                        <p:strVal val="visible"/>
                                      </p:to>
                                    </p:set>
                                    <p:animEffect transition="in" filter="fade">
                                      <p:cBhvr>
                                        <p:cTn id="52" dur="1000"/>
                                        <p:tgtEl>
                                          <p:spTgt spid="21507">
                                            <p:txEl>
                                              <p:pRg st="4" end="4"/>
                                            </p:txEl>
                                          </p:spTgt>
                                        </p:tgtEl>
                                      </p:cBhvr>
                                    </p:animEffect>
                                    <p:anim calcmode="lin" valueType="num">
                                      <p:cBhvr>
                                        <p:cTn id="53"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7" grpId="0" animBg="1"/>
      <p:bldP spid="27" grpId="1"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p:cNvSpPr>
            <a:spLocks noChangeArrowheads="1"/>
          </p:cNvSpPr>
          <p:nvPr/>
        </p:nvSpPr>
        <p:spPr bwMode="auto">
          <a:xfrm>
            <a:off x="6107113" y="5411788"/>
            <a:ext cx="2057400" cy="1219200"/>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12" name="Rectangle 10"/>
          <p:cNvSpPr>
            <a:spLocks noChangeArrowheads="1"/>
          </p:cNvSpPr>
          <p:nvPr/>
        </p:nvSpPr>
        <p:spPr bwMode="auto">
          <a:xfrm>
            <a:off x="6025357" y="837290"/>
            <a:ext cx="2057400" cy="3429000"/>
          </a:xfrm>
          <a:prstGeom prst="rect">
            <a:avLst/>
          </a:prstGeom>
          <a:solidFill>
            <a:srgbClr val="89E0FF"/>
          </a:solidFill>
          <a:ln w="12700" algn="ctr">
            <a:solidFill>
              <a:schemeClr val="tx1"/>
            </a:solidFill>
            <a:round/>
            <a:headEnd type="none" w="sm" len="sm"/>
            <a:tailEnd type="none" w="sm" len="sm"/>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3556" name="Rectangle 2"/>
          <p:cNvSpPr>
            <a:spLocks noGrp="1" noChangeArrowheads="1"/>
          </p:cNvSpPr>
          <p:nvPr>
            <p:ph type="title"/>
          </p:nvPr>
        </p:nvSpPr>
        <p:spPr>
          <a:xfrm>
            <a:off x="457200" y="274638"/>
            <a:ext cx="5263357" cy="1143000"/>
          </a:xfrm>
        </p:spPr>
        <p:txBody>
          <a:bodyPr/>
          <a:lstStyle/>
          <a:p>
            <a:r>
              <a:rPr lang="en-US" dirty="0"/>
              <a:t>JDBC:  Type 1 Driver</a:t>
            </a:r>
          </a:p>
        </p:txBody>
      </p:sp>
      <p:sp>
        <p:nvSpPr>
          <p:cNvPr id="2" name="Rectangle 3"/>
          <p:cNvSpPr>
            <a:spLocks noGrp="1" noChangeArrowheads="1"/>
          </p:cNvSpPr>
          <p:nvPr>
            <p:ph idx="1"/>
          </p:nvPr>
        </p:nvSpPr>
        <p:spPr>
          <a:xfrm>
            <a:off x="457200" y="1447800"/>
            <a:ext cx="5105400" cy="4953000"/>
          </a:xfrm>
        </p:spPr>
        <p:txBody>
          <a:bodyPr>
            <a:normAutofit fontScale="85000" lnSpcReduction="10000"/>
          </a:bodyPr>
          <a:lstStyle/>
          <a:p>
            <a:pPr>
              <a:lnSpc>
                <a:spcPct val="90000"/>
              </a:lnSpc>
              <a:spcAft>
                <a:spcPts val="800"/>
              </a:spcAft>
              <a:buFont typeface="Wingdings" pitchFamily="2" charset="2"/>
              <a:buNone/>
              <a:defRPr/>
            </a:pPr>
            <a:r>
              <a:rPr lang="en-US" u="sng" dirty="0">
                <a:latin typeface="Calibri" pitchFamily="34" charset="0"/>
              </a:rPr>
              <a:t>Bridge</a:t>
            </a:r>
            <a:r>
              <a:rPr lang="en-US" dirty="0">
                <a:latin typeface="Calibri" pitchFamily="34" charset="0"/>
              </a:rPr>
              <a:t>:</a:t>
            </a:r>
          </a:p>
          <a:p>
            <a:pPr marL="460375" lvl="1" indent="-230188">
              <a:lnSpc>
                <a:spcPct val="90000"/>
              </a:lnSpc>
              <a:spcAft>
                <a:spcPts val="800"/>
              </a:spcAft>
              <a:defRPr/>
            </a:pPr>
            <a:r>
              <a:rPr lang="en-US" dirty="0">
                <a:latin typeface="Calibri" pitchFamily="34" charset="0"/>
              </a:rPr>
              <a:t>Translates JDBC function calls into function calls of another </a:t>
            </a:r>
            <a:r>
              <a:rPr lang="en-US" dirty="0">
                <a:solidFill>
                  <a:schemeClr val="accent6"/>
                </a:solidFill>
                <a:latin typeface="Calibri" pitchFamily="34" charset="0"/>
              </a:rPr>
              <a:t>non-native API </a:t>
            </a:r>
            <a:r>
              <a:rPr lang="en-US" dirty="0">
                <a:latin typeface="Calibri" pitchFamily="34" charset="0"/>
              </a:rPr>
              <a:t>such as ODBC.</a:t>
            </a:r>
          </a:p>
          <a:p>
            <a:pPr marL="460375" lvl="1" indent="-230188">
              <a:lnSpc>
                <a:spcPct val="90000"/>
              </a:lnSpc>
              <a:spcAft>
                <a:spcPts val="800"/>
              </a:spcAft>
              <a:defRPr/>
            </a:pPr>
            <a:r>
              <a:rPr lang="en-US" dirty="0">
                <a:latin typeface="Calibri" pitchFamily="34" charset="0"/>
              </a:rPr>
              <a:t>The application can use JDBC calls to access an ODBC compliant data source.</a:t>
            </a:r>
          </a:p>
          <a:p>
            <a:pPr marL="460375" lvl="1" indent="-230188">
              <a:lnSpc>
                <a:spcPct val="90000"/>
              </a:lnSpc>
              <a:spcAft>
                <a:spcPts val="800"/>
              </a:spcAft>
              <a:defRPr/>
            </a:pPr>
            <a:r>
              <a:rPr lang="en-US" dirty="0">
                <a:solidFill>
                  <a:srgbClr val="7030A0"/>
                </a:solidFill>
                <a:latin typeface="Calibri" pitchFamily="34" charset="0"/>
              </a:rPr>
              <a:t>Advantage:  no new drivers needed</a:t>
            </a:r>
          </a:p>
          <a:p>
            <a:pPr marL="460375" lvl="1" indent="-230188">
              <a:lnSpc>
                <a:spcPct val="90000"/>
              </a:lnSpc>
              <a:defRPr/>
            </a:pPr>
            <a:r>
              <a:rPr lang="en-US" dirty="0">
                <a:solidFill>
                  <a:srgbClr val="7030A0"/>
                </a:solidFill>
                <a:latin typeface="Calibri" pitchFamily="34" charset="0"/>
              </a:rPr>
              <a:t>Disadvantage:  </a:t>
            </a:r>
          </a:p>
          <a:p>
            <a:pPr marL="860425" lvl="2">
              <a:lnSpc>
                <a:spcPct val="90000"/>
              </a:lnSpc>
              <a:defRPr/>
            </a:pPr>
            <a:r>
              <a:rPr lang="en-US" dirty="0">
                <a:solidFill>
                  <a:srgbClr val="7030A0"/>
                </a:solidFill>
                <a:latin typeface="Calibri" pitchFamily="34" charset="0"/>
              </a:rPr>
              <a:t>The additional layer affects performance</a:t>
            </a:r>
          </a:p>
          <a:p>
            <a:pPr marL="860425" lvl="2">
              <a:lnSpc>
                <a:spcPct val="90000"/>
              </a:lnSpc>
              <a:defRPr/>
            </a:pPr>
            <a:r>
              <a:rPr lang="en-US" dirty="0">
                <a:solidFill>
                  <a:srgbClr val="7030A0"/>
                </a:solidFill>
                <a:latin typeface="Calibri" pitchFamily="34" charset="0"/>
              </a:rPr>
              <a:t>Client requires the ODBC installation</a:t>
            </a:r>
          </a:p>
          <a:p>
            <a:pPr marL="860425" lvl="2">
              <a:lnSpc>
                <a:spcPct val="90000"/>
              </a:lnSpc>
              <a:defRPr/>
            </a:pPr>
            <a:r>
              <a:rPr lang="en-US" dirty="0">
                <a:solidFill>
                  <a:srgbClr val="7030A0"/>
                </a:solidFill>
                <a:latin typeface="Calibri" pitchFamily="34" charset="0"/>
              </a:rPr>
              <a:t>Not good for Web applications</a:t>
            </a:r>
          </a:p>
        </p:txBody>
      </p:sp>
      <p:sp>
        <p:nvSpPr>
          <p:cNvPr id="5" name="Rectangle 4"/>
          <p:cNvSpPr/>
          <p:nvPr/>
        </p:nvSpPr>
        <p:spPr bwMode="auto">
          <a:xfrm>
            <a:off x="6330157" y="98969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6330157" y="159929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cs typeface="+mn-cs"/>
              </a:rPr>
              <a:t>JDBC API</a:t>
            </a:r>
          </a:p>
        </p:txBody>
      </p:sp>
      <p:sp>
        <p:nvSpPr>
          <p:cNvPr id="7" name="Rectangle 6"/>
          <p:cNvSpPr/>
          <p:nvPr/>
        </p:nvSpPr>
        <p:spPr bwMode="auto">
          <a:xfrm>
            <a:off x="6330157" y="2285090"/>
            <a:ext cx="1524000" cy="609600"/>
          </a:xfrm>
          <a:prstGeom prst="rect">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Type 1 Driver</a:t>
            </a:r>
          </a:p>
        </p:txBody>
      </p:sp>
      <p:sp>
        <p:nvSpPr>
          <p:cNvPr id="11" name="Flowchart: Magnetic Disk 10"/>
          <p:cNvSpPr/>
          <p:nvPr/>
        </p:nvSpPr>
        <p:spPr bwMode="auto">
          <a:xfrm>
            <a:off x="6629400" y="54864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13" name="Rectangle 12"/>
          <p:cNvSpPr/>
          <p:nvPr/>
        </p:nvSpPr>
        <p:spPr>
          <a:xfrm>
            <a:off x="5949157" y="467958"/>
            <a:ext cx="82586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23576" name="TextBox 15"/>
          <p:cNvSpPr txBox="1">
            <a:spLocks noChangeArrowheads="1"/>
          </p:cNvSpPr>
          <p:nvPr/>
        </p:nvSpPr>
        <p:spPr bwMode="auto">
          <a:xfrm>
            <a:off x="8281195" y="1869165"/>
            <a:ext cx="752475"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a:solidFill>
                  <a:srgbClr val="09064E"/>
                </a:solidFill>
                <a:latin typeface="Calibri" pitchFamily="34" charset="0"/>
                <a:cs typeface="Calibri" pitchFamily="34" charset="0"/>
              </a:rPr>
              <a:t>JDBC call</a:t>
            </a:r>
          </a:p>
        </p:txBody>
      </p:sp>
      <p:sp>
        <p:nvSpPr>
          <p:cNvPr id="8" name="Rectangle 7"/>
          <p:cNvSpPr/>
          <p:nvPr/>
        </p:nvSpPr>
        <p:spPr bwMode="auto">
          <a:xfrm>
            <a:off x="6558757" y="3351890"/>
            <a:ext cx="1219200" cy="6096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ODBC Driver </a:t>
            </a:r>
          </a:p>
        </p:txBody>
      </p:sp>
      <p:sp>
        <p:nvSpPr>
          <p:cNvPr id="23567" name="Up-Down Arrow 11"/>
          <p:cNvSpPr>
            <a:spLocks noChangeArrowheads="1"/>
          </p:cNvSpPr>
          <p:nvPr/>
        </p:nvSpPr>
        <p:spPr bwMode="auto">
          <a:xfrm>
            <a:off x="7015957" y="289469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3577" name="TextBox 16"/>
          <p:cNvSpPr txBox="1">
            <a:spLocks noChangeArrowheads="1"/>
          </p:cNvSpPr>
          <p:nvPr/>
        </p:nvSpPr>
        <p:spPr bwMode="auto">
          <a:xfrm>
            <a:off x="8274845" y="2894690"/>
            <a:ext cx="798512"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a:solidFill>
                  <a:srgbClr val="09064E"/>
                </a:solidFill>
                <a:latin typeface="Calibri" pitchFamily="34" charset="0"/>
                <a:cs typeface="Calibri" pitchFamily="34" charset="0"/>
              </a:rPr>
              <a:t>ODBC call</a:t>
            </a:r>
          </a:p>
        </p:txBody>
      </p:sp>
      <p:sp>
        <p:nvSpPr>
          <p:cNvPr id="3" name="Rectangle 2">
            <a:extLst>
              <a:ext uri="{FF2B5EF4-FFF2-40B4-BE49-F238E27FC236}">
                <a16:creationId xmlns:a16="http://schemas.microsoft.com/office/drawing/2014/main" id="{18830731-E9E7-41B0-B275-41A13DF71858}"/>
              </a:ext>
            </a:extLst>
          </p:cNvPr>
          <p:cNvSpPr/>
          <p:nvPr/>
        </p:nvSpPr>
        <p:spPr>
          <a:xfrm>
            <a:off x="6253957" y="2181902"/>
            <a:ext cx="1711362" cy="19472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6" name="Oval Callout 13"/>
          <p:cNvSpPr>
            <a:spLocks noChangeArrowheads="1"/>
          </p:cNvSpPr>
          <p:nvPr/>
        </p:nvSpPr>
        <p:spPr bwMode="auto">
          <a:xfrm>
            <a:off x="5301457" y="2624815"/>
            <a:ext cx="914400" cy="612775"/>
          </a:xfrm>
          <a:prstGeom prst="wedgeEllipseCallout">
            <a:avLst>
              <a:gd name="adj1" fmla="val 80859"/>
              <a:gd name="adj2" fmla="val -52059"/>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eaLnBrk="0" hangingPunct="0">
              <a:lnSpc>
                <a:spcPts val="2000"/>
              </a:lnSpc>
              <a:defRPr/>
            </a:pPr>
            <a:r>
              <a:rPr lang="en-US" sz="2000" dirty="0">
                <a:solidFill>
                  <a:srgbClr val="F8F8F8"/>
                </a:solidFill>
                <a:latin typeface="Calibri" pitchFamily="34" charset="0"/>
                <a:cs typeface="Calibri" pitchFamily="34" charset="0"/>
              </a:rPr>
              <a:t>Extra Layer</a:t>
            </a:r>
          </a:p>
        </p:txBody>
      </p:sp>
      <p:sp>
        <p:nvSpPr>
          <p:cNvPr id="16" name="Curved Left Arrow 15"/>
          <p:cNvSpPr/>
          <p:nvPr/>
        </p:nvSpPr>
        <p:spPr bwMode="auto">
          <a:xfrm>
            <a:off x="7701757" y="2666090"/>
            <a:ext cx="609600" cy="1143000"/>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5" name="Curved Left Arrow 14"/>
          <p:cNvSpPr/>
          <p:nvPr/>
        </p:nvSpPr>
        <p:spPr bwMode="auto">
          <a:xfrm>
            <a:off x="7777957" y="1675490"/>
            <a:ext cx="533400" cy="914400"/>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3568" name="Up-Down Arrow 13"/>
          <p:cNvSpPr>
            <a:spLocks noChangeArrowheads="1"/>
          </p:cNvSpPr>
          <p:nvPr/>
        </p:nvSpPr>
        <p:spPr bwMode="auto">
          <a:xfrm>
            <a:off x="7015957" y="190409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2" name="Rectangle 21">
            <a:extLst>
              <a:ext uri="{FF2B5EF4-FFF2-40B4-BE49-F238E27FC236}">
                <a16:creationId xmlns:a16="http://schemas.microsoft.com/office/drawing/2014/main" id="{6BD3C65E-E6B3-472A-BC10-D3F510A2F261}"/>
              </a:ext>
            </a:extLst>
          </p:cNvPr>
          <p:cNvSpPr/>
          <p:nvPr/>
        </p:nvSpPr>
        <p:spPr bwMode="auto">
          <a:xfrm>
            <a:off x="6561446" y="4548692"/>
            <a:ext cx="1219200" cy="6096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eaLnBrk="0" hangingPunct="0">
              <a:lnSpc>
                <a:spcPts val="2000"/>
              </a:lnSpc>
              <a:defRPr/>
            </a:pPr>
            <a:r>
              <a:rPr lang="en-US" sz="2000" dirty="0">
                <a:solidFill>
                  <a:srgbClr val="111111"/>
                </a:solidFill>
                <a:latin typeface="Calibri" pitchFamily="34" charset="0"/>
              </a:rPr>
              <a:t>Native API</a:t>
            </a:r>
            <a:endParaRPr lang="en-US" sz="2000" dirty="0">
              <a:solidFill>
                <a:srgbClr val="111111"/>
              </a:solidFill>
              <a:latin typeface="Calibri" pitchFamily="34" charset="0"/>
              <a:cs typeface="+mn-cs"/>
            </a:endParaRPr>
          </a:p>
        </p:txBody>
      </p:sp>
      <p:sp>
        <p:nvSpPr>
          <p:cNvPr id="22539" name="Up-Down Arrow 16"/>
          <p:cNvSpPr>
            <a:spLocks noChangeArrowheads="1"/>
          </p:cNvSpPr>
          <p:nvPr/>
        </p:nvSpPr>
        <p:spPr bwMode="auto">
          <a:xfrm>
            <a:off x="7086600" y="5158292"/>
            <a:ext cx="228600" cy="517021"/>
          </a:xfrm>
          <a:prstGeom prst="upDownArrow">
            <a:avLst>
              <a:gd name="adj1" fmla="val 50000"/>
              <a:gd name="adj2" fmla="val 50000"/>
            </a:avLst>
          </a:prstGeom>
          <a:solidFill>
            <a:schemeClr val="accent3">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23" name="Up-Down Arrow 11">
            <a:extLst>
              <a:ext uri="{FF2B5EF4-FFF2-40B4-BE49-F238E27FC236}">
                <a16:creationId xmlns:a16="http://schemas.microsoft.com/office/drawing/2014/main" id="{B472E6D6-0931-4DD7-B911-A09516AF62F2}"/>
              </a:ext>
            </a:extLst>
          </p:cNvPr>
          <p:cNvSpPr>
            <a:spLocks noChangeArrowheads="1"/>
          </p:cNvSpPr>
          <p:nvPr/>
        </p:nvSpPr>
        <p:spPr bwMode="auto">
          <a:xfrm>
            <a:off x="7010400" y="3887788"/>
            <a:ext cx="228600" cy="698542"/>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Tree>
    <p:extLst>
      <p:ext uri="{BB962C8B-B14F-4D97-AF65-F5344CB8AC3E}">
        <p14:creationId xmlns:p14="http://schemas.microsoft.com/office/powerpoint/2010/main" val="2919797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274638"/>
            <a:ext cx="4724400" cy="1143000"/>
          </a:xfrm>
        </p:spPr>
        <p:txBody>
          <a:bodyPr/>
          <a:lstStyle/>
          <a:p>
            <a:r>
              <a:rPr lang="en-US" dirty="0"/>
              <a:t>JDBC:  Type 2 Driver</a:t>
            </a:r>
          </a:p>
        </p:txBody>
      </p:sp>
      <p:sp>
        <p:nvSpPr>
          <p:cNvPr id="21507" name="Rectangle 3"/>
          <p:cNvSpPr>
            <a:spLocks noGrp="1" noChangeArrowheads="1"/>
          </p:cNvSpPr>
          <p:nvPr>
            <p:ph idx="1"/>
          </p:nvPr>
        </p:nvSpPr>
        <p:spPr>
          <a:xfrm>
            <a:off x="381000" y="1417638"/>
            <a:ext cx="4800600" cy="5059362"/>
          </a:xfrm>
        </p:spPr>
        <p:txBody>
          <a:bodyPr>
            <a:normAutofit/>
          </a:bodyPr>
          <a:lstStyle/>
          <a:p>
            <a:pPr marL="0" indent="0">
              <a:lnSpc>
                <a:spcPct val="90000"/>
              </a:lnSpc>
              <a:spcAft>
                <a:spcPts val="1200"/>
              </a:spcAft>
              <a:buFont typeface="Wingdings" pitchFamily="2" charset="2"/>
              <a:buNone/>
              <a:defRPr/>
            </a:pPr>
            <a:r>
              <a:rPr lang="en-US" u="sng" dirty="0">
                <a:latin typeface="Calibri" pitchFamily="34" charset="0"/>
              </a:rPr>
              <a:t>Direct translation to native API via non-Java driver:</a:t>
            </a:r>
            <a:endParaRPr lang="en-US" dirty="0">
              <a:latin typeface="Calibri" pitchFamily="34" charset="0"/>
            </a:endParaRPr>
          </a:p>
          <a:p>
            <a:pPr marL="576263" lvl="1" indent="-347663">
              <a:lnSpc>
                <a:spcPct val="90000"/>
              </a:lnSpc>
              <a:spcAft>
                <a:spcPts val="1200"/>
              </a:spcAft>
              <a:defRPr/>
            </a:pPr>
            <a:r>
              <a:rPr lang="en-US" sz="2800" dirty="0">
                <a:latin typeface="Calibri" pitchFamily="34" charset="0"/>
              </a:rPr>
              <a:t>Convert JDBC calls into database-specific C/C++ API calls</a:t>
            </a:r>
          </a:p>
          <a:p>
            <a:pPr marL="576263" lvl="1" indent="-347663">
              <a:lnSpc>
                <a:spcPct val="90000"/>
              </a:lnSpc>
              <a:spcAft>
                <a:spcPts val="1200"/>
              </a:spcAft>
              <a:defRPr/>
            </a:pPr>
            <a:r>
              <a:rPr lang="en-US" dirty="0">
                <a:latin typeface="Calibri" pitchFamily="34" charset="0"/>
              </a:rPr>
              <a:t>Drivers typically provided by the database vendor</a:t>
            </a:r>
            <a:endParaRPr lang="en-US" sz="2800" dirty="0">
              <a:latin typeface="Calibri" pitchFamily="34" charset="0"/>
            </a:endParaRPr>
          </a:p>
          <a:p>
            <a:pPr marL="860425" lvl="2" indent="-230188">
              <a:lnSpc>
                <a:spcPct val="90000"/>
              </a:lnSpc>
              <a:buFontTx/>
              <a:buNone/>
              <a:defRPr/>
            </a:pPr>
            <a:endParaRPr lang="en-US" dirty="0">
              <a:latin typeface="Calibri" pitchFamily="34" charset="0"/>
            </a:endParaRPr>
          </a:p>
          <a:p>
            <a:pPr marL="1025525" lvl="2" indent="-222250">
              <a:lnSpc>
                <a:spcPct val="90000"/>
              </a:lnSpc>
              <a:defRPr/>
            </a:pPr>
            <a:endParaRPr lang="en-US" dirty="0">
              <a:latin typeface="Calibri" pitchFamily="34" charset="0"/>
            </a:endParaRPr>
          </a:p>
        </p:txBody>
      </p:sp>
      <p:sp>
        <p:nvSpPr>
          <p:cNvPr id="62" name="Rectangle 10">
            <a:extLst>
              <a:ext uri="{FF2B5EF4-FFF2-40B4-BE49-F238E27FC236}">
                <a16:creationId xmlns:a16="http://schemas.microsoft.com/office/drawing/2014/main" id="{4628F231-A41A-4055-B159-7064C824E4EA}"/>
              </a:ext>
            </a:extLst>
          </p:cNvPr>
          <p:cNvSpPr>
            <a:spLocks noChangeArrowheads="1"/>
          </p:cNvSpPr>
          <p:nvPr/>
        </p:nvSpPr>
        <p:spPr bwMode="auto">
          <a:xfrm>
            <a:off x="6107113" y="5411788"/>
            <a:ext cx="2057400" cy="1219200"/>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63" name="Rectangle 10">
            <a:extLst>
              <a:ext uri="{FF2B5EF4-FFF2-40B4-BE49-F238E27FC236}">
                <a16:creationId xmlns:a16="http://schemas.microsoft.com/office/drawing/2014/main" id="{72580AF8-34E3-4C38-9CF4-A73333580DA3}"/>
              </a:ext>
            </a:extLst>
          </p:cNvPr>
          <p:cNvSpPr>
            <a:spLocks noChangeArrowheads="1"/>
          </p:cNvSpPr>
          <p:nvPr/>
        </p:nvSpPr>
        <p:spPr bwMode="auto">
          <a:xfrm>
            <a:off x="6025357" y="837290"/>
            <a:ext cx="2057400" cy="3429000"/>
          </a:xfrm>
          <a:prstGeom prst="rect">
            <a:avLst/>
          </a:prstGeom>
          <a:solidFill>
            <a:srgbClr val="89E0FF"/>
          </a:solidFill>
          <a:ln w="12700" algn="ctr">
            <a:solidFill>
              <a:schemeClr val="tx1"/>
            </a:solidFill>
            <a:round/>
            <a:headEnd type="none" w="sm" len="sm"/>
            <a:tailEnd type="none" w="sm" len="sm"/>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64" name="Rectangle 63">
            <a:extLst>
              <a:ext uri="{FF2B5EF4-FFF2-40B4-BE49-F238E27FC236}">
                <a16:creationId xmlns:a16="http://schemas.microsoft.com/office/drawing/2014/main" id="{1683BB0F-736F-4E61-B692-58F624B47BC4}"/>
              </a:ext>
            </a:extLst>
          </p:cNvPr>
          <p:cNvSpPr/>
          <p:nvPr/>
        </p:nvSpPr>
        <p:spPr bwMode="auto">
          <a:xfrm>
            <a:off x="6330157" y="98969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5" name="Rectangle 64">
            <a:extLst>
              <a:ext uri="{FF2B5EF4-FFF2-40B4-BE49-F238E27FC236}">
                <a16:creationId xmlns:a16="http://schemas.microsoft.com/office/drawing/2014/main" id="{684A5823-D5BC-4B2C-9F47-2CE007EF552C}"/>
              </a:ext>
            </a:extLst>
          </p:cNvPr>
          <p:cNvSpPr/>
          <p:nvPr/>
        </p:nvSpPr>
        <p:spPr bwMode="auto">
          <a:xfrm>
            <a:off x="6330157" y="159929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cs typeface="+mn-cs"/>
              </a:rPr>
              <a:t>JDBC API</a:t>
            </a:r>
          </a:p>
        </p:txBody>
      </p:sp>
      <p:sp>
        <p:nvSpPr>
          <p:cNvPr id="66" name="Rectangle 65">
            <a:extLst>
              <a:ext uri="{FF2B5EF4-FFF2-40B4-BE49-F238E27FC236}">
                <a16:creationId xmlns:a16="http://schemas.microsoft.com/office/drawing/2014/main" id="{6ADBA49C-33A6-4F5A-92BE-51ED65A29707}"/>
              </a:ext>
            </a:extLst>
          </p:cNvPr>
          <p:cNvSpPr/>
          <p:nvPr/>
        </p:nvSpPr>
        <p:spPr bwMode="auto">
          <a:xfrm>
            <a:off x="6330157" y="2285090"/>
            <a:ext cx="1524000" cy="609600"/>
          </a:xfrm>
          <a:prstGeom prst="rect">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Type 1 Driver</a:t>
            </a:r>
          </a:p>
        </p:txBody>
      </p:sp>
      <p:sp>
        <p:nvSpPr>
          <p:cNvPr id="67" name="Flowchart: Magnetic Disk 66">
            <a:extLst>
              <a:ext uri="{FF2B5EF4-FFF2-40B4-BE49-F238E27FC236}">
                <a16:creationId xmlns:a16="http://schemas.microsoft.com/office/drawing/2014/main" id="{379B26BB-7412-4562-920E-F769EC4719E2}"/>
              </a:ext>
            </a:extLst>
          </p:cNvPr>
          <p:cNvSpPr/>
          <p:nvPr/>
        </p:nvSpPr>
        <p:spPr bwMode="auto">
          <a:xfrm>
            <a:off x="6629400" y="54864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68" name="Rectangle 67">
            <a:extLst>
              <a:ext uri="{FF2B5EF4-FFF2-40B4-BE49-F238E27FC236}">
                <a16:creationId xmlns:a16="http://schemas.microsoft.com/office/drawing/2014/main" id="{70A557ED-C045-482C-9792-8CD034C3355E}"/>
              </a:ext>
            </a:extLst>
          </p:cNvPr>
          <p:cNvSpPr/>
          <p:nvPr/>
        </p:nvSpPr>
        <p:spPr>
          <a:xfrm>
            <a:off x="5949157" y="467958"/>
            <a:ext cx="82586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69" name="TextBox 15">
            <a:extLst>
              <a:ext uri="{FF2B5EF4-FFF2-40B4-BE49-F238E27FC236}">
                <a16:creationId xmlns:a16="http://schemas.microsoft.com/office/drawing/2014/main" id="{41934ABF-36BA-4F70-904B-D0338FE670A7}"/>
              </a:ext>
            </a:extLst>
          </p:cNvPr>
          <p:cNvSpPr txBox="1">
            <a:spLocks noChangeArrowheads="1"/>
          </p:cNvSpPr>
          <p:nvPr/>
        </p:nvSpPr>
        <p:spPr bwMode="auto">
          <a:xfrm>
            <a:off x="8281195" y="1869165"/>
            <a:ext cx="752475"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a:solidFill>
                  <a:srgbClr val="09064E"/>
                </a:solidFill>
                <a:latin typeface="Calibri" pitchFamily="34" charset="0"/>
                <a:cs typeface="Calibri" pitchFamily="34" charset="0"/>
              </a:rPr>
              <a:t>JDBC call</a:t>
            </a:r>
          </a:p>
        </p:txBody>
      </p:sp>
      <p:grpSp>
        <p:nvGrpSpPr>
          <p:cNvPr id="70" name="Group 69">
            <a:extLst>
              <a:ext uri="{FF2B5EF4-FFF2-40B4-BE49-F238E27FC236}">
                <a16:creationId xmlns:a16="http://schemas.microsoft.com/office/drawing/2014/main" id="{92E714DE-5BCF-44AF-9CB6-89F2378F815E}"/>
              </a:ext>
            </a:extLst>
          </p:cNvPr>
          <p:cNvGrpSpPr/>
          <p:nvPr/>
        </p:nvGrpSpPr>
        <p:grpSpPr>
          <a:xfrm>
            <a:off x="5301457" y="2181902"/>
            <a:ext cx="3771900" cy="1947228"/>
            <a:chOff x="5301457" y="2181902"/>
            <a:chExt cx="3771900" cy="1947228"/>
          </a:xfrm>
        </p:grpSpPr>
        <p:sp>
          <p:nvSpPr>
            <p:cNvPr id="71" name="Rectangle 70">
              <a:extLst>
                <a:ext uri="{FF2B5EF4-FFF2-40B4-BE49-F238E27FC236}">
                  <a16:creationId xmlns:a16="http://schemas.microsoft.com/office/drawing/2014/main" id="{A1C7F257-FAD4-4B30-BE5F-38B730D21031}"/>
                </a:ext>
              </a:extLst>
            </p:cNvPr>
            <p:cNvSpPr/>
            <p:nvPr/>
          </p:nvSpPr>
          <p:spPr bwMode="auto">
            <a:xfrm>
              <a:off x="6558757" y="3351890"/>
              <a:ext cx="1219200" cy="6096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ODBC Driver </a:t>
              </a:r>
            </a:p>
          </p:txBody>
        </p:sp>
        <p:sp>
          <p:nvSpPr>
            <p:cNvPr id="72" name="Up-Down Arrow 11">
              <a:extLst>
                <a:ext uri="{FF2B5EF4-FFF2-40B4-BE49-F238E27FC236}">
                  <a16:creationId xmlns:a16="http://schemas.microsoft.com/office/drawing/2014/main" id="{3E0D4768-4A76-481A-96A8-A89504D14BA4}"/>
                </a:ext>
              </a:extLst>
            </p:cNvPr>
            <p:cNvSpPr>
              <a:spLocks noChangeArrowheads="1"/>
            </p:cNvSpPr>
            <p:nvPr/>
          </p:nvSpPr>
          <p:spPr bwMode="auto">
            <a:xfrm>
              <a:off x="7015957" y="289469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73" name="TextBox 16">
              <a:extLst>
                <a:ext uri="{FF2B5EF4-FFF2-40B4-BE49-F238E27FC236}">
                  <a16:creationId xmlns:a16="http://schemas.microsoft.com/office/drawing/2014/main" id="{6528A66B-1FBB-4077-807C-96947C4DFF71}"/>
                </a:ext>
              </a:extLst>
            </p:cNvPr>
            <p:cNvSpPr txBox="1">
              <a:spLocks noChangeArrowheads="1"/>
            </p:cNvSpPr>
            <p:nvPr/>
          </p:nvSpPr>
          <p:spPr bwMode="auto">
            <a:xfrm>
              <a:off x="8274845" y="2894690"/>
              <a:ext cx="798512"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a:solidFill>
                    <a:srgbClr val="09064E"/>
                  </a:solidFill>
                  <a:latin typeface="Calibri" pitchFamily="34" charset="0"/>
                  <a:cs typeface="Calibri" pitchFamily="34" charset="0"/>
                </a:rPr>
                <a:t>ODBC call</a:t>
              </a:r>
            </a:p>
          </p:txBody>
        </p:sp>
        <p:sp>
          <p:nvSpPr>
            <p:cNvPr id="74" name="Rectangle 73">
              <a:extLst>
                <a:ext uri="{FF2B5EF4-FFF2-40B4-BE49-F238E27FC236}">
                  <a16:creationId xmlns:a16="http://schemas.microsoft.com/office/drawing/2014/main" id="{4A05DA72-EAC5-4E9B-A52E-13D82C58E0A3}"/>
                </a:ext>
              </a:extLst>
            </p:cNvPr>
            <p:cNvSpPr/>
            <p:nvPr/>
          </p:nvSpPr>
          <p:spPr>
            <a:xfrm>
              <a:off x="6253957" y="2181902"/>
              <a:ext cx="1711362" cy="19472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Callout 13">
              <a:extLst>
                <a:ext uri="{FF2B5EF4-FFF2-40B4-BE49-F238E27FC236}">
                  <a16:creationId xmlns:a16="http://schemas.microsoft.com/office/drawing/2014/main" id="{59F15132-1DE3-4E89-8336-D5A3515ED5E7}"/>
                </a:ext>
              </a:extLst>
            </p:cNvPr>
            <p:cNvSpPr>
              <a:spLocks noChangeArrowheads="1"/>
            </p:cNvSpPr>
            <p:nvPr/>
          </p:nvSpPr>
          <p:spPr bwMode="auto">
            <a:xfrm>
              <a:off x="5301457" y="2624815"/>
              <a:ext cx="914400" cy="612775"/>
            </a:xfrm>
            <a:prstGeom prst="wedgeEllipseCallout">
              <a:avLst>
                <a:gd name="adj1" fmla="val 80859"/>
                <a:gd name="adj2" fmla="val -52059"/>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rIns="0" anchor="ctr"/>
            <a:lstStyle/>
            <a:p>
              <a:pPr algn="ctr" eaLnBrk="0" hangingPunct="0">
                <a:lnSpc>
                  <a:spcPts val="2000"/>
                </a:lnSpc>
                <a:defRPr/>
              </a:pPr>
              <a:r>
                <a:rPr lang="en-US" sz="2000" dirty="0">
                  <a:solidFill>
                    <a:srgbClr val="F8F8F8"/>
                  </a:solidFill>
                  <a:latin typeface="Calibri" pitchFamily="34" charset="0"/>
                  <a:cs typeface="Calibri" pitchFamily="34" charset="0"/>
                </a:rPr>
                <a:t>Extra Layer</a:t>
              </a:r>
            </a:p>
          </p:txBody>
        </p:sp>
        <p:sp>
          <p:nvSpPr>
            <p:cNvPr id="76" name="Curved Left Arrow 15">
              <a:extLst>
                <a:ext uri="{FF2B5EF4-FFF2-40B4-BE49-F238E27FC236}">
                  <a16:creationId xmlns:a16="http://schemas.microsoft.com/office/drawing/2014/main" id="{5CC8FC8B-C550-4C02-B6AA-F5FE0428CCC7}"/>
                </a:ext>
              </a:extLst>
            </p:cNvPr>
            <p:cNvSpPr/>
            <p:nvPr/>
          </p:nvSpPr>
          <p:spPr bwMode="auto">
            <a:xfrm>
              <a:off x="7701757" y="2666090"/>
              <a:ext cx="609600" cy="1143000"/>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grpSp>
      <p:sp>
        <p:nvSpPr>
          <p:cNvPr id="77" name="Curved Left Arrow 14">
            <a:extLst>
              <a:ext uri="{FF2B5EF4-FFF2-40B4-BE49-F238E27FC236}">
                <a16:creationId xmlns:a16="http://schemas.microsoft.com/office/drawing/2014/main" id="{8EA3CD2E-8B54-4994-840E-3D59962FADF2}"/>
              </a:ext>
            </a:extLst>
          </p:cNvPr>
          <p:cNvSpPr/>
          <p:nvPr/>
        </p:nvSpPr>
        <p:spPr bwMode="auto">
          <a:xfrm>
            <a:off x="7777957" y="1675490"/>
            <a:ext cx="533400" cy="914400"/>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78" name="Up-Down Arrow 13">
            <a:extLst>
              <a:ext uri="{FF2B5EF4-FFF2-40B4-BE49-F238E27FC236}">
                <a16:creationId xmlns:a16="http://schemas.microsoft.com/office/drawing/2014/main" id="{9484E399-7EE3-41D8-BAA5-6630610731FF}"/>
              </a:ext>
            </a:extLst>
          </p:cNvPr>
          <p:cNvSpPr>
            <a:spLocks noChangeArrowheads="1"/>
          </p:cNvSpPr>
          <p:nvPr/>
        </p:nvSpPr>
        <p:spPr bwMode="auto">
          <a:xfrm>
            <a:off x="7015957" y="190409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79" name="Rectangle 78">
            <a:extLst>
              <a:ext uri="{FF2B5EF4-FFF2-40B4-BE49-F238E27FC236}">
                <a16:creationId xmlns:a16="http://schemas.microsoft.com/office/drawing/2014/main" id="{E131F5C0-9C78-45E3-B4E4-1020FEDAA645}"/>
              </a:ext>
            </a:extLst>
          </p:cNvPr>
          <p:cNvSpPr/>
          <p:nvPr/>
        </p:nvSpPr>
        <p:spPr bwMode="auto">
          <a:xfrm>
            <a:off x="6561446" y="4548692"/>
            <a:ext cx="1219200" cy="6096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eaLnBrk="0" hangingPunct="0">
              <a:lnSpc>
                <a:spcPts val="2000"/>
              </a:lnSpc>
              <a:defRPr/>
            </a:pPr>
            <a:r>
              <a:rPr lang="en-US" sz="2000" dirty="0">
                <a:solidFill>
                  <a:srgbClr val="111111"/>
                </a:solidFill>
                <a:latin typeface="Calibri" pitchFamily="34" charset="0"/>
              </a:rPr>
              <a:t>Native API</a:t>
            </a:r>
            <a:endParaRPr lang="en-US" sz="2000" dirty="0">
              <a:solidFill>
                <a:srgbClr val="111111"/>
              </a:solidFill>
              <a:latin typeface="Calibri" pitchFamily="34" charset="0"/>
              <a:cs typeface="+mn-cs"/>
            </a:endParaRPr>
          </a:p>
        </p:txBody>
      </p:sp>
      <p:sp>
        <p:nvSpPr>
          <p:cNvPr id="80" name="Up-Down Arrow 16">
            <a:extLst>
              <a:ext uri="{FF2B5EF4-FFF2-40B4-BE49-F238E27FC236}">
                <a16:creationId xmlns:a16="http://schemas.microsoft.com/office/drawing/2014/main" id="{16F2F2CD-BD87-414A-B722-F685E1DAC6FA}"/>
              </a:ext>
            </a:extLst>
          </p:cNvPr>
          <p:cNvSpPr>
            <a:spLocks noChangeArrowheads="1"/>
          </p:cNvSpPr>
          <p:nvPr/>
        </p:nvSpPr>
        <p:spPr bwMode="auto">
          <a:xfrm>
            <a:off x="7086600" y="5158292"/>
            <a:ext cx="228600" cy="517021"/>
          </a:xfrm>
          <a:prstGeom prst="upDownArrow">
            <a:avLst>
              <a:gd name="adj1" fmla="val 50000"/>
              <a:gd name="adj2" fmla="val 50000"/>
            </a:avLst>
          </a:prstGeom>
          <a:solidFill>
            <a:schemeClr val="accent3">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81" name="Up-Down Arrow 11">
            <a:extLst>
              <a:ext uri="{FF2B5EF4-FFF2-40B4-BE49-F238E27FC236}">
                <a16:creationId xmlns:a16="http://schemas.microsoft.com/office/drawing/2014/main" id="{5376DF08-79AA-493D-8D50-B3968467E1FB}"/>
              </a:ext>
            </a:extLst>
          </p:cNvPr>
          <p:cNvSpPr>
            <a:spLocks noChangeArrowheads="1"/>
          </p:cNvSpPr>
          <p:nvPr/>
        </p:nvSpPr>
        <p:spPr bwMode="auto">
          <a:xfrm>
            <a:off x="7010400" y="3887788"/>
            <a:ext cx="228600" cy="698542"/>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Tree>
    <p:extLst>
      <p:ext uri="{BB962C8B-B14F-4D97-AF65-F5344CB8AC3E}">
        <p14:creationId xmlns:p14="http://schemas.microsoft.com/office/powerpoint/2010/main" val="2677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200"/>
                                  </p:stCondLst>
                                  <p:childTnLst>
                                    <p:animEffect transition="out" filter="dissolve">
                                      <p:cBhvr>
                                        <p:cTn id="6" dur="1000"/>
                                        <p:tgtEl>
                                          <p:spTgt spid="70"/>
                                        </p:tgtEl>
                                      </p:cBhvr>
                                    </p:animEffect>
                                    <p:set>
                                      <p:cBhvr>
                                        <p:cTn id="7" dur="1" fill="hold">
                                          <p:stCondLst>
                                            <p:cond delay="9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57200" y="274638"/>
            <a:ext cx="4724400" cy="1143000"/>
          </a:xfrm>
        </p:spPr>
        <p:txBody>
          <a:bodyPr/>
          <a:lstStyle/>
          <a:p>
            <a:r>
              <a:rPr lang="en-US" dirty="0"/>
              <a:t>JDBC:  Type 2 Driver</a:t>
            </a:r>
          </a:p>
        </p:txBody>
      </p:sp>
      <p:sp>
        <p:nvSpPr>
          <p:cNvPr id="21507" name="Rectangle 3"/>
          <p:cNvSpPr>
            <a:spLocks noGrp="1" noChangeArrowheads="1"/>
          </p:cNvSpPr>
          <p:nvPr>
            <p:ph idx="1"/>
          </p:nvPr>
        </p:nvSpPr>
        <p:spPr>
          <a:xfrm>
            <a:off x="381000" y="1417638"/>
            <a:ext cx="4800600" cy="5059362"/>
          </a:xfrm>
        </p:spPr>
        <p:txBody>
          <a:bodyPr>
            <a:normAutofit/>
          </a:bodyPr>
          <a:lstStyle/>
          <a:p>
            <a:pPr marL="0" indent="0">
              <a:lnSpc>
                <a:spcPct val="90000"/>
              </a:lnSpc>
              <a:spcAft>
                <a:spcPts val="1200"/>
              </a:spcAft>
              <a:buFont typeface="Wingdings" pitchFamily="2" charset="2"/>
              <a:buNone/>
              <a:defRPr/>
            </a:pPr>
            <a:r>
              <a:rPr lang="en-US" u="sng" dirty="0">
                <a:latin typeface="Calibri" pitchFamily="34" charset="0"/>
              </a:rPr>
              <a:t>Direct translation to native API via non-Java driver:</a:t>
            </a:r>
            <a:endParaRPr lang="en-US" dirty="0">
              <a:latin typeface="Calibri" pitchFamily="34" charset="0"/>
            </a:endParaRPr>
          </a:p>
          <a:p>
            <a:pPr marL="576263" lvl="1" indent="-347663">
              <a:lnSpc>
                <a:spcPct val="90000"/>
              </a:lnSpc>
              <a:spcAft>
                <a:spcPts val="1200"/>
              </a:spcAft>
              <a:defRPr/>
            </a:pPr>
            <a:r>
              <a:rPr lang="en-US" sz="2800" dirty="0">
                <a:latin typeface="Calibri" pitchFamily="34" charset="0"/>
              </a:rPr>
              <a:t>Convert JDBC calls into database-specific C/C++ API calls</a:t>
            </a:r>
          </a:p>
          <a:p>
            <a:pPr marL="576263" lvl="1" indent="-347663">
              <a:lnSpc>
                <a:spcPct val="90000"/>
              </a:lnSpc>
              <a:spcAft>
                <a:spcPts val="1200"/>
              </a:spcAft>
              <a:defRPr/>
            </a:pPr>
            <a:r>
              <a:rPr lang="en-US" dirty="0">
                <a:latin typeface="Calibri" pitchFamily="34" charset="0"/>
              </a:rPr>
              <a:t>Drivers typically provided by the database vendor</a:t>
            </a:r>
            <a:endParaRPr lang="en-US" sz="2800" dirty="0">
              <a:latin typeface="Calibri" pitchFamily="34" charset="0"/>
            </a:endParaRPr>
          </a:p>
          <a:p>
            <a:pPr marL="860425" lvl="2" indent="-230188">
              <a:lnSpc>
                <a:spcPct val="90000"/>
              </a:lnSpc>
              <a:buFontTx/>
              <a:buNone/>
              <a:defRPr/>
            </a:pPr>
            <a:endParaRPr lang="en-US" dirty="0">
              <a:latin typeface="Calibri" pitchFamily="34" charset="0"/>
            </a:endParaRPr>
          </a:p>
          <a:p>
            <a:pPr marL="1025525" lvl="2" indent="-222250">
              <a:lnSpc>
                <a:spcPct val="90000"/>
              </a:lnSpc>
              <a:defRPr/>
            </a:pPr>
            <a:endParaRPr lang="en-US" dirty="0">
              <a:latin typeface="Calibri" pitchFamily="34" charset="0"/>
            </a:endParaRPr>
          </a:p>
        </p:txBody>
      </p:sp>
      <p:sp>
        <p:nvSpPr>
          <p:cNvPr id="62" name="Rectangle 10">
            <a:extLst>
              <a:ext uri="{FF2B5EF4-FFF2-40B4-BE49-F238E27FC236}">
                <a16:creationId xmlns:a16="http://schemas.microsoft.com/office/drawing/2014/main" id="{4628F231-A41A-4055-B159-7064C824E4EA}"/>
              </a:ext>
            </a:extLst>
          </p:cNvPr>
          <p:cNvSpPr>
            <a:spLocks noChangeArrowheads="1"/>
          </p:cNvSpPr>
          <p:nvPr/>
        </p:nvSpPr>
        <p:spPr bwMode="auto">
          <a:xfrm>
            <a:off x="6107113" y="5411788"/>
            <a:ext cx="2057400" cy="1219200"/>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63" name="Rectangle 10">
            <a:extLst>
              <a:ext uri="{FF2B5EF4-FFF2-40B4-BE49-F238E27FC236}">
                <a16:creationId xmlns:a16="http://schemas.microsoft.com/office/drawing/2014/main" id="{72580AF8-34E3-4C38-9CF4-A73333580DA3}"/>
              </a:ext>
            </a:extLst>
          </p:cNvPr>
          <p:cNvSpPr>
            <a:spLocks noChangeArrowheads="1"/>
          </p:cNvSpPr>
          <p:nvPr/>
        </p:nvSpPr>
        <p:spPr bwMode="auto">
          <a:xfrm>
            <a:off x="6025357" y="837290"/>
            <a:ext cx="2057400" cy="3429000"/>
          </a:xfrm>
          <a:prstGeom prst="rect">
            <a:avLst/>
          </a:prstGeom>
          <a:solidFill>
            <a:srgbClr val="89E0FF"/>
          </a:solidFill>
          <a:ln w="12700" algn="ctr">
            <a:solidFill>
              <a:schemeClr val="tx1"/>
            </a:solidFill>
            <a:round/>
            <a:headEnd type="none" w="sm" len="sm"/>
            <a:tailEnd type="none" w="sm" len="sm"/>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64" name="Rectangle 63">
            <a:extLst>
              <a:ext uri="{FF2B5EF4-FFF2-40B4-BE49-F238E27FC236}">
                <a16:creationId xmlns:a16="http://schemas.microsoft.com/office/drawing/2014/main" id="{1683BB0F-736F-4E61-B692-58F624B47BC4}"/>
              </a:ext>
            </a:extLst>
          </p:cNvPr>
          <p:cNvSpPr/>
          <p:nvPr/>
        </p:nvSpPr>
        <p:spPr bwMode="auto">
          <a:xfrm>
            <a:off x="6330157" y="98969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5" name="Rectangle 64">
            <a:extLst>
              <a:ext uri="{FF2B5EF4-FFF2-40B4-BE49-F238E27FC236}">
                <a16:creationId xmlns:a16="http://schemas.microsoft.com/office/drawing/2014/main" id="{684A5823-D5BC-4B2C-9F47-2CE007EF552C}"/>
              </a:ext>
            </a:extLst>
          </p:cNvPr>
          <p:cNvSpPr/>
          <p:nvPr/>
        </p:nvSpPr>
        <p:spPr bwMode="auto">
          <a:xfrm>
            <a:off x="6330157" y="159929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cs typeface="+mn-cs"/>
              </a:rPr>
              <a:t>JDBC API</a:t>
            </a:r>
          </a:p>
        </p:txBody>
      </p:sp>
      <p:sp>
        <p:nvSpPr>
          <p:cNvPr id="66" name="Rectangle 65">
            <a:extLst>
              <a:ext uri="{FF2B5EF4-FFF2-40B4-BE49-F238E27FC236}">
                <a16:creationId xmlns:a16="http://schemas.microsoft.com/office/drawing/2014/main" id="{6ADBA49C-33A6-4F5A-92BE-51ED65A29707}"/>
              </a:ext>
            </a:extLst>
          </p:cNvPr>
          <p:cNvSpPr/>
          <p:nvPr/>
        </p:nvSpPr>
        <p:spPr bwMode="auto">
          <a:xfrm>
            <a:off x="6330157" y="2285090"/>
            <a:ext cx="1524000" cy="609600"/>
          </a:xfrm>
          <a:prstGeom prst="rect">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2000"/>
              </a:lnSpc>
              <a:defRPr/>
            </a:pPr>
            <a:r>
              <a:rPr lang="en-US" sz="2000" dirty="0">
                <a:solidFill>
                  <a:srgbClr val="111111"/>
                </a:solidFill>
                <a:latin typeface="Calibri" pitchFamily="34" charset="0"/>
                <a:cs typeface="+mn-cs"/>
              </a:rPr>
              <a:t>Type 2 Driver</a:t>
            </a:r>
          </a:p>
        </p:txBody>
      </p:sp>
      <p:sp>
        <p:nvSpPr>
          <p:cNvPr id="67" name="Flowchart: Magnetic Disk 66">
            <a:extLst>
              <a:ext uri="{FF2B5EF4-FFF2-40B4-BE49-F238E27FC236}">
                <a16:creationId xmlns:a16="http://schemas.microsoft.com/office/drawing/2014/main" id="{379B26BB-7412-4562-920E-F769EC4719E2}"/>
              </a:ext>
            </a:extLst>
          </p:cNvPr>
          <p:cNvSpPr/>
          <p:nvPr/>
        </p:nvSpPr>
        <p:spPr bwMode="auto">
          <a:xfrm>
            <a:off x="6629400" y="54864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68" name="Rectangle 67">
            <a:extLst>
              <a:ext uri="{FF2B5EF4-FFF2-40B4-BE49-F238E27FC236}">
                <a16:creationId xmlns:a16="http://schemas.microsoft.com/office/drawing/2014/main" id="{70A557ED-C045-482C-9792-8CD034C3355E}"/>
              </a:ext>
            </a:extLst>
          </p:cNvPr>
          <p:cNvSpPr/>
          <p:nvPr/>
        </p:nvSpPr>
        <p:spPr>
          <a:xfrm>
            <a:off x="5949157" y="467958"/>
            <a:ext cx="82586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69" name="TextBox 15">
            <a:extLst>
              <a:ext uri="{FF2B5EF4-FFF2-40B4-BE49-F238E27FC236}">
                <a16:creationId xmlns:a16="http://schemas.microsoft.com/office/drawing/2014/main" id="{41934ABF-36BA-4F70-904B-D0338FE670A7}"/>
              </a:ext>
            </a:extLst>
          </p:cNvPr>
          <p:cNvSpPr txBox="1">
            <a:spLocks noChangeArrowheads="1"/>
          </p:cNvSpPr>
          <p:nvPr/>
        </p:nvSpPr>
        <p:spPr bwMode="auto">
          <a:xfrm>
            <a:off x="8281195" y="1869165"/>
            <a:ext cx="752475"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a:solidFill>
                  <a:srgbClr val="09064E"/>
                </a:solidFill>
                <a:latin typeface="Calibri" pitchFamily="34" charset="0"/>
                <a:cs typeface="Calibri" pitchFamily="34" charset="0"/>
              </a:rPr>
              <a:t>JDBC call</a:t>
            </a:r>
          </a:p>
        </p:txBody>
      </p:sp>
      <p:sp>
        <p:nvSpPr>
          <p:cNvPr id="77" name="Curved Left Arrow 14">
            <a:extLst>
              <a:ext uri="{FF2B5EF4-FFF2-40B4-BE49-F238E27FC236}">
                <a16:creationId xmlns:a16="http://schemas.microsoft.com/office/drawing/2014/main" id="{8EA3CD2E-8B54-4994-840E-3D59962FADF2}"/>
              </a:ext>
            </a:extLst>
          </p:cNvPr>
          <p:cNvSpPr/>
          <p:nvPr/>
        </p:nvSpPr>
        <p:spPr bwMode="auto">
          <a:xfrm>
            <a:off x="7777957" y="1675490"/>
            <a:ext cx="533400" cy="914400"/>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78" name="Up-Down Arrow 13">
            <a:extLst>
              <a:ext uri="{FF2B5EF4-FFF2-40B4-BE49-F238E27FC236}">
                <a16:creationId xmlns:a16="http://schemas.microsoft.com/office/drawing/2014/main" id="{9484E399-7EE3-41D8-BAA5-6630610731FF}"/>
              </a:ext>
            </a:extLst>
          </p:cNvPr>
          <p:cNvSpPr>
            <a:spLocks noChangeArrowheads="1"/>
          </p:cNvSpPr>
          <p:nvPr/>
        </p:nvSpPr>
        <p:spPr bwMode="auto">
          <a:xfrm>
            <a:off x="7015957" y="190409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79" name="Rectangle 78">
            <a:extLst>
              <a:ext uri="{FF2B5EF4-FFF2-40B4-BE49-F238E27FC236}">
                <a16:creationId xmlns:a16="http://schemas.microsoft.com/office/drawing/2014/main" id="{E131F5C0-9C78-45E3-B4E4-1020FEDAA645}"/>
              </a:ext>
            </a:extLst>
          </p:cNvPr>
          <p:cNvSpPr/>
          <p:nvPr/>
        </p:nvSpPr>
        <p:spPr bwMode="auto">
          <a:xfrm>
            <a:off x="6561446" y="4548692"/>
            <a:ext cx="1219200" cy="609600"/>
          </a:xfrm>
          <a:prstGeom prst="rect">
            <a:avLst/>
          </a:prstGeom>
          <a:solidFill>
            <a:schemeClr val="tx1">
              <a:lumMod val="10000"/>
              <a:lumOff val="9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nchor="ctr" anchorCtr="1"/>
          <a:lstStyle/>
          <a:p>
            <a:pPr algn="ctr" eaLnBrk="0" hangingPunct="0">
              <a:lnSpc>
                <a:spcPts val="2000"/>
              </a:lnSpc>
              <a:defRPr/>
            </a:pPr>
            <a:r>
              <a:rPr lang="en-US" sz="2000" dirty="0">
                <a:solidFill>
                  <a:srgbClr val="111111"/>
                </a:solidFill>
                <a:latin typeface="Calibri" pitchFamily="34" charset="0"/>
              </a:rPr>
              <a:t>Native API</a:t>
            </a:r>
            <a:endParaRPr lang="en-US" sz="2000" dirty="0">
              <a:solidFill>
                <a:srgbClr val="111111"/>
              </a:solidFill>
              <a:latin typeface="Calibri" pitchFamily="34" charset="0"/>
              <a:cs typeface="+mn-cs"/>
            </a:endParaRPr>
          </a:p>
        </p:txBody>
      </p:sp>
      <p:sp>
        <p:nvSpPr>
          <p:cNvPr id="80" name="Up-Down Arrow 16">
            <a:extLst>
              <a:ext uri="{FF2B5EF4-FFF2-40B4-BE49-F238E27FC236}">
                <a16:creationId xmlns:a16="http://schemas.microsoft.com/office/drawing/2014/main" id="{16F2F2CD-BD87-414A-B722-F685E1DAC6FA}"/>
              </a:ext>
            </a:extLst>
          </p:cNvPr>
          <p:cNvSpPr>
            <a:spLocks noChangeArrowheads="1"/>
          </p:cNvSpPr>
          <p:nvPr/>
        </p:nvSpPr>
        <p:spPr bwMode="auto">
          <a:xfrm>
            <a:off x="7086600" y="5158292"/>
            <a:ext cx="228600" cy="517021"/>
          </a:xfrm>
          <a:prstGeom prst="upDownArrow">
            <a:avLst>
              <a:gd name="adj1" fmla="val 50000"/>
              <a:gd name="adj2" fmla="val 50000"/>
            </a:avLst>
          </a:prstGeom>
          <a:solidFill>
            <a:schemeClr val="accent3">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81" name="Up-Down Arrow 11">
            <a:extLst>
              <a:ext uri="{FF2B5EF4-FFF2-40B4-BE49-F238E27FC236}">
                <a16:creationId xmlns:a16="http://schemas.microsoft.com/office/drawing/2014/main" id="{5376DF08-79AA-493D-8D50-B3968467E1FB}"/>
              </a:ext>
            </a:extLst>
          </p:cNvPr>
          <p:cNvSpPr>
            <a:spLocks noChangeArrowheads="1"/>
          </p:cNvSpPr>
          <p:nvPr/>
        </p:nvSpPr>
        <p:spPr bwMode="auto">
          <a:xfrm>
            <a:off x="7010399" y="2894690"/>
            <a:ext cx="234157" cy="169164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4" name="Curved Left Arrow 13">
            <a:extLst>
              <a:ext uri="{FF2B5EF4-FFF2-40B4-BE49-F238E27FC236}">
                <a16:creationId xmlns:a16="http://schemas.microsoft.com/office/drawing/2014/main" id="{B04082B0-099B-4D52-9FAC-E7A5ED85E80F}"/>
              </a:ext>
            </a:extLst>
          </p:cNvPr>
          <p:cNvSpPr/>
          <p:nvPr/>
        </p:nvSpPr>
        <p:spPr bwMode="auto">
          <a:xfrm>
            <a:off x="7523089" y="2664503"/>
            <a:ext cx="609692" cy="2442486"/>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8" name="TextBox 14">
            <a:extLst>
              <a:ext uri="{FF2B5EF4-FFF2-40B4-BE49-F238E27FC236}">
                <a16:creationId xmlns:a16="http://schemas.microsoft.com/office/drawing/2014/main" id="{43ECDDB2-36FE-4A52-A3F1-EAD8F74351DE}"/>
              </a:ext>
            </a:extLst>
          </p:cNvPr>
          <p:cNvSpPr txBox="1">
            <a:spLocks noChangeArrowheads="1"/>
          </p:cNvSpPr>
          <p:nvPr/>
        </p:nvSpPr>
        <p:spPr bwMode="auto">
          <a:xfrm>
            <a:off x="8094589" y="3028114"/>
            <a:ext cx="1098625" cy="2231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dirty="0">
                <a:solidFill>
                  <a:srgbClr val="09064E"/>
                </a:solidFill>
                <a:latin typeface="Calibri" pitchFamily="34" charset="0"/>
                <a:cs typeface="Calibri" pitchFamily="34" charset="0"/>
              </a:rPr>
              <a:t>Call native API directly instead of going through ODBC</a:t>
            </a:r>
          </a:p>
        </p:txBody>
      </p:sp>
    </p:spTree>
    <p:extLst>
      <p:ext uri="{BB962C8B-B14F-4D97-AF65-F5344CB8AC3E}">
        <p14:creationId xmlns:p14="http://schemas.microsoft.com/office/powerpoint/2010/main" val="94757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dissolve">
                                      <p:cBhvr>
                                        <p:cTn id="11" dur="1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p:cNvSpPr>
            <a:spLocks noChangeArrowheads="1"/>
          </p:cNvSpPr>
          <p:nvPr/>
        </p:nvSpPr>
        <p:spPr bwMode="auto">
          <a:xfrm>
            <a:off x="5486400" y="5334000"/>
            <a:ext cx="2209800" cy="1219200"/>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12" name="Rectangle 10"/>
          <p:cNvSpPr>
            <a:spLocks noChangeArrowheads="1"/>
          </p:cNvSpPr>
          <p:nvPr/>
        </p:nvSpPr>
        <p:spPr bwMode="auto">
          <a:xfrm>
            <a:off x="5486400" y="1905000"/>
            <a:ext cx="2209800" cy="3276600"/>
          </a:xfrm>
          <a:prstGeom prst="rect">
            <a:avLst/>
          </a:prstGeom>
          <a:solidFill>
            <a:srgbClr val="89E0FF"/>
          </a:solidFill>
          <a:ln w="12700" algn="ctr">
            <a:solidFill>
              <a:schemeClr val="tx1"/>
            </a:solidFill>
            <a:round/>
            <a:headEnd type="none" w="sm" len="sm"/>
            <a:tailEnd type="none" w="sm" len="sm"/>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4580" name="Rectangle 2"/>
          <p:cNvSpPr>
            <a:spLocks noGrp="1" noChangeArrowheads="1"/>
          </p:cNvSpPr>
          <p:nvPr>
            <p:ph type="title"/>
          </p:nvPr>
        </p:nvSpPr>
        <p:spPr/>
        <p:txBody>
          <a:bodyPr/>
          <a:lstStyle/>
          <a:p>
            <a:r>
              <a:rPr lang="en-US" dirty="0"/>
              <a:t>JDBC:  Type 2 Driver</a:t>
            </a:r>
          </a:p>
        </p:txBody>
      </p:sp>
      <p:sp>
        <p:nvSpPr>
          <p:cNvPr id="21507" name="Rectangle 3"/>
          <p:cNvSpPr>
            <a:spLocks noGrp="1" noChangeArrowheads="1"/>
          </p:cNvSpPr>
          <p:nvPr>
            <p:ph idx="1"/>
          </p:nvPr>
        </p:nvSpPr>
        <p:spPr>
          <a:xfrm>
            <a:off x="381000" y="1417638"/>
            <a:ext cx="4800600" cy="5059362"/>
          </a:xfrm>
        </p:spPr>
        <p:txBody>
          <a:bodyPr>
            <a:normAutofit fontScale="92500" lnSpcReduction="10000"/>
          </a:bodyPr>
          <a:lstStyle/>
          <a:p>
            <a:pPr marL="0" indent="0">
              <a:lnSpc>
                <a:spcPct val="90000"/>
              </a:lnSpc>
              <a:spcAft>
                <a:spcPts val="1200"/>
              </a:spcAft>
              <a:buFont typeface="Wingdings" pitchFamily="2" charset="2"/>
              <a:buNone/>
              <a:defRPr/>
            </a:pPr>
            <a:r>
              <a:rPr lang="en-US" u="sng" dirty="0">
                <a:latin typeface="Calibri" pitchFamily="34" charset="0"/>
              </a:rPr>
              <a:t>Direct translation to native API via non-Java driver:</a:t>
            </a:r>
            <a:endParaRPr lang="en-US" dirty="0">
              <a:latin typeface="Calibri" pitchFamily="34" charset="0"/>
            </a:endParaRPr>
          </a:p>
          <a:p>
            <a:pPr marL="576263" lvl="1" indent="-347663">
              <a:lnSpc>
                <a:spcPct val="90000"/>
              </a:lnSpc>
              <a:spcAft>
                <a:spcPts val="1200"/>
              </a:spcAft>
              <a:defRPr/>
            </a:pPr>
            <a:r>
              <a:rPr lang="en-US" sz="2800" dirty="0">
                <a:latin typeface="Calibri" pitchFamily="34" charset="0"/>
              </a:rPr>
              <a:t>Convert JDBC calls into database-specific C/C++ API calls</a:t>
            </a:r>
          </a:p>
          <a:p>
            <a:pPr marL="576263" lvl="1" indent="-347663">
              <a:lnSpc>
                <a:spcPct val="90000"/>
              </a:lnSpc>
              <a:spcAft>
                <a:spcPts val="1200"/>
              </a:spcAft>
              <a:defRPr/>
            </a:pPr>
            <a:r>
              <a:rPr lang="en-US" dirty="0">
                <a:latin typeface="Calibri" pitchFamily="34" charset="0"/>
              </a:rPr>
              <a:t>Drivers typically provided by the database vendor</a:t>
            </a:r>
            <a:endParaRPr lang="en-US" sz="2800" dirty="0">
              <a:latin typeface="Calibri" pitchFamily="34" charset="0"/>
            </a:endParaRPr>
          </a:p>
          <a:p>
            <a:pPr marL="457200" lvl="2" indent="0">
              <a:lnSpc>
                <a:spcPct val="90000"/>
              </a:lnSpc>
              <a:spcBef>
                <a:spcPts val="200"/>
              </a:spcBef>
              <a:spcAft>
                <a:spcPts val="1200"/>
              </a:spcAft>
              <a:buNone/>
              <a:defRPr/>
            </a:pPr>
            <a:r>
              <a:rPr lang="en-US" sz="2400" b="1" dirty="0">
                <a:solidFill>
                  <a:srgbClr val="7030A0"/>
                </a:solidFill>
                <a:latin typeface="Calibri" pitchFamily="34" charset="0"/>
              </a:rPr>
              <a:t>Advantage</a:t>
            </a:r>
            <a:r>
              <a:rPr lang="en-US" sz="2400" dirty="0">
                <a:solidFill>
                  <a:srgbClr val="7030A0"/>
                </a:solidFill>
                <a:latin typeface="Calibri" pitchFamily="34" charset="0"/>
              </a:rPr>
              <a:t>:  Better performance than Type 1</a:t>
            </a:r>
          </a:p>
          <a:p>
            <a:pPr marL="457200" lvl="2" indent="0">
              <a:lnSpc>
                <a:spcPct val="90000"/>
              </a:lnSpc>
              <a:spcBef>
                <a:spcPts val="200"/>
              </a:spcBef>
              <a:spcAft>
                <a:spcPts val="600"/>
              </a:spcAft>
              <a:buNone/>
              <a:defRPr/>
            </a:pPr>
            <a:r>
              <a:rPr lang="en-US" sz="2400" b="1" dirty="0">
                <a:solidFill>
                  <a:srgbClr val="7030A0"/>
                </a:solidFill>
                <a:latin typeface="Calibri" pitchFamily="34" charset="0"/>
              </a:rPr>
              <a:t>Disadvantage</a:t>
            </a:r>
            <a:r>
              <a:rPr lang="en-US" sz="2400" dirty="0">
                <a:solidFill>
                  <a:srgbClr val="7030A0"/>
                </a:solidFill>
                <a:latin typeface="Calibri" pitchFamily="34" charset="0"/>
              </a:rPr>
              <a:t>:</a:t>
            </a:r>
          </a:p>
          <a:p>
            <a:pPr marL="857250" lvl="3" indent="0">
              <a:lnSpc>
                <a:spcPct val="90000"/>
              </a:lnSpc>
              <a:spcAft>
                <a:spcPts val="600"/>
              </a:spcAft>
              <a:buNone/>
              <a:defRPr/>
            </a:pPr>
            <a:r>
              <a:rPr lang="en-US" sz="2200" dirty="0">
                <a:solidFill>
                  <a:srgbClr val="7030A0"/>
                </a:solidFill>
                <a:latin typeface="Calibri" pitchFamily="34" charset="0"/>
              </a:rPr>
              <a:t>Native API must be installed in client</a:t>
            </a:r>
          </a:p>
          <a:p>
            <a:pPr marL="857250" lvl="3" indent="0">
              <a:lnSpc>
                <a:spcPct val="90000"/>
              </a:lnSpc>
              <a:buNone/>
              <a:defRPr/>
            </a:pPr>
            <a:r>
              <a:rPr lang="en-US" sz="2200" dirty="0">
                <a:solidFill>
                  <a:srgbClr val="7030A0"/>
                </a:solidFill>
                <a:latin typeface="Calibri" pitchFamily="34" charset="0"/>
              </a:rPr>
              <a:t>Not good for Web applications</a:t>
            </a:r>
          </a:p>
          <a:p>
            <a:pPr marL="860425" lvl="2" indent="-230188">
              <a:lnSpc>
                <a:spcPct val="90000"/>
              </a:lnSpc>
              <a:buFontTx/>
              <a:buNone/>
              <a:defRPr/>
            </a:pPr>
            <a:endParaRPr lang="en-US" dirty="0">
              <a:latin typeface="Calibri" pitchFamily="34" charset="0"/>
            </a:endParaRPr>
          </a:p>
          <a:p>
            <a:pPr marL="1025525" lvl="2" indent="-222250">
              <a:lnSpc>
                <a:spcPct val="90000"/>
              </a:lnSpc>
              <a:defRPr/>
            </a:pPr>
            <a:endParaRPr lang="en-US" dirty="0">
              <a:latin typeface="Calibri" pitchFamily="34" charset="0"/>
            </a:endParaRPr>
          </a:p>
        </p:txBody>
      </p:sp>
      <p:sp>
        <p:nvSpPr>
          <p:cNvPr id="5" name="Rectangle 4"/>
          <p:cNvSpPr/>
          <p:nvPr/>
        </p:nvSpPr>
        <p:spPr bwMode="auto">
          <a:xfrm>
            <a:off x="5867400" y="20574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5867400" y="26670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cs typeface="+mn-cs"/>
              </a:rPr>
              <a:t>JDBC API</a:t>
            </a:r>
          </a:p>
        </p:txBody>
      </p:sp>
      <p:sp>
        <p:nvSpPr>
          <p:cNvPr id="7" name="Rectangle 6"/>
          <p:cNvSpPr/>
          <p:nvPr/>
        </p:nvSpPr>
        <p:spPr bwMode="auto">
          <a:xfrm>
            <a:off x="5867400" y="3352800"/>
            <a:ext cx="1524000" cy="6096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Type 2 Driver</a:t>
            </a:r>
          </a:p>
        </p:txBody>
      </p:sp>
      <p:sp>
        <p:nvSpPr>
          <p:cNvPr id="8" name="Rectangle 7"/>
          <p:cNvSpPr/>
          <p:nvPr/>
        </p:nvSpPr>
        <p:spPr bwMode="auto">
          <a:xfrm>
            <a:off x="5867400" y="4419600"/>
            <a:ext cx="1524000" cy="5334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9" name="Flowchart: Magnetic Disk 8"/>
          <p:cNvSpPr/>
          <p:nvPr/>
        </p:nvSpPr>
        <p:spPr bwMode="auto">
          <a:xfrm>
            <a:off x="6096000" y="54102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24587" name="Up-Down Arrow 9"/>
          <p:cNvSpPr>
            <a:spLocks noChangeArrowheads="1"/>
          </p:cNvSpPr>
          <p:nvPr/>
        </p:nvSpPr>
        <p:spPr bwMode="auto">
          <a:xfrm>
            <a:off x="6553200" y="39624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4588" name="Up-Down Arrow 10"/>
          <p:cNvSpPr>
            <a:spLocks noChangeArrowheads="1"/>
          </p:cNvSpPr>
          <p:nvPr/>
        </p:nvSpPr>
        <p:spPr bwMode="auto">
          <a:xfrm>
            <a:off x="6553200" y="297180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 name="Up-Down Arrow 12"/>
          <p:cNvSpPr>
            <a:spLocks noChangeArrowheads="1"/>
          </p:cNvSpPr>
          <p:nvPr/>
        </p:nvSpPr>
        <p:spPr bwMode="auto">
          <a:xfrm>
            <a:off x="6553200" y="4953000"/>
            <a:ext cx="228600" cy="641350"/>
          </a:xfrm>
          <a:prstGeom prst="upDownArrow">
            <a:avLst>
              <a:gd name="adj1" fmla="val 50000"/>
              <a:gd name="adj2" fmla="val 50000"/>
            </a:avLst>
          </a:prstGeom>
          <a:solidFill>
            <a:schemeClr val="accent3">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13" name="Rectangle 12"/>
          <p:cNvSpPr/>
          <p:nvPr/>
        </p:nvSpPr>
        <p:spPr>
          <a:xfrm>
            <a:off x="5410200" y="1535668"/>
            <a:ext cx="82586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14" name="Curved Left Arrow 13"/>
          <p:cNvSpPr/>
          <p:nvPr/>
        </p:nvSpPr>
        <p:spPr bwMode="auto">
          <a:xfrm>
            <a:off x="7315200" y="3581400"/>
            <a:ext cx="533400" cy="1216025"/>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4592" name="TextBox 14"/>
          <p:cNvSpPr txBox="1">
            <a:spLocks noChangeArrowheads="1"/>
          </p:cNvSpPr>
          <p:nvPr/>
        </p:nvSpPr>
        <p:spPr bwMode="auto">
          <a:xfrm>
            <a:off x="7845205" y="2705081"/>
            <a:ext cx="12192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dirty="0">
                <a:solidFill>
                  <a:srgbClr val="09064E"/>
                </a:solidFill>
                <a:latin typeface="Calibri" pitchFamily="34" charset="0"/>
                <a:cs typeface="Calibri" pitchFamily="34" charset="0"/>
              </a:rPr>
              <a:t>Call native API directly instead of going through ODBC</a:t>
            </a:r>
          </a:p>
        </p:txBody>
      </p:sp>
      <p:sp>
        <p:nvSpPr>
          <p:cNvPr id="17" name="Oval Callout 16"/>
          <p:cNvSpPr/>
          <p:nvPr/>
        </p:nvSpPr>
        <p:spPr>
          <a:xfrm>
            <a:off x="5029200" y="2971800"/>
            <a:ext cx="762000" cy="612648"/>
          </a:xfrm>
          <a:prstGeom prst="wedgeEllipseCallout">
            <a:avLst>
              <a:gd name="adj1" fmla="val 70367"/>
              <a:gd name="adj2" fmla="val 4309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700"/>
              </a:lnSpc>
            </a:pPr>
            <a:r>
              <a:rPr lang="en-US" altLang="zh-TW" dirty="0"/>
              <a:t>Non-Java</a:t>
            </a:r>
            <a:endParaRPr lang="zh-TW" altLang="en-US" dirty="0"/>
          </a:p>
        </p:txBody>
      </p:sp>
      <p:grpSp>
        <p:nvGrpSpPr>
          <p:cNvPr id="10" name="Group 9"/>
          <p:cNvGrpSpPr/>
          <p:nvPr/>
        </p:nvGrpSpPr>
        <p:grpSpPr>
          <a:xfrm rot="467293">
            <a:off x="7195369" y="4823605"/>
            <a:ext cx="1739065" cy="1531408"/>
            <a:chOff x="7759416" y="4847383"/>
            <a:chExt cx="1251571" cy="1403389"/>
          </a:xfrm>
        </p:grpSpPr>
        <p:sp>
          <p:nvSpPr>
            <p:cNvPr id="3" name="Explosion 2 2"/>
            <p:cNvSpPr/>
            <p:nvPr/>
          </p:nvSpPr>
          <p:spPr>
            <a:xfrm rot="773062">
              <a:off x="7777270" y="4847383"/>
              <a:ext cx="1233717" cy="1403389"/>
            </a:xfrm>
            <a:prstGeom prst="irregularSeal2">
              <a:avLst/>
            </a:prstGeom>
            <a:solidFill>
              <a:schemeClr val="accent6">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19919530">
              <a:off x="7759416" y="5366371"/>
              <a:ext cx="1143000" cy="422132"/>
            </a:xfrm>
            <a:prstGeom prst="rect">
              <a:avLst/>
            </a:prstGeom>
            <a:noFill/>
          </p:spPr>
          <p:txBody>
            <a:bodyPr wrap="square" rtlCol="0">
              <a:spAutoFit/>
            </a:bodyPr>
            <a:lstStyle/>
            <a:p>
              <a:pPr algn="ctr">
                <a:lnSpc>
                  <a:spcPts val="1400"/>
                </a:lnSpc>
              </a:pPr>
              <a:r>
                <a:rPr lang="en-US" sz="1600" dirty="0">
                  <a:solidFill>
                    <a:schemeClr val="bg1"/>
                  </a:solidFill>
                </a:rPr>
                <a:t>Better performance</a:t>
              </a:r>
            </a:p>
          </p:txBody>
        </p:sp>
      </p:grpSp>
    </p:spTree>
    <p:extLst>
      <p:ext uri="{BB962C8B-B14F-4D97-AF65-F5344CB8AC3E}">
        <p14:creationId xmlns:p14="http://schemas.microsoft.com/office/powerpoint/2010/main" val="42269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p:cNvSpPr>
            <a:spLocks noChangeArrowheads="1"/>
          </p:cNvSpPr>
          <p:nvPr/>
        </p:nvSpPr>
        <p:spPr bwMode="auto">
          <a:xfrm>
            <a:off x="5486400" y="5334000"/>
            <a:ext cx="2209800" cy="1219200"/>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12" name="Rectangle 10"/>
          <p:cNvSpPr>
            <a:spLocks noChangeArrowheads="1"/>
          </p:cNvSpPr>
          <p:nvPr/>
        </p:nvSpPr>
        <p:spPr bwMode="auto">
          <a:xfrm>
            <a:off x="5486400" y="1905000"/>
            <a:ext cx="2209800" cy="3276600"/>
          </a:xfrm>
          <a:prstGeom prst="rect">
            <a:avLst/>
          </a:prstGeom>
          <a:solidFill>
            <a:srgbClr val="89E0FF"/>
          </a:solidFill>
          <a:ln w="12700" algn="ctr">
            <a:solidFill>
              <a:schemeClr val="tx1"/>
            </a:solidFill>
            <a:round/>
            <a:headEnd type="none" w="sm" len="sm"/>
            <a:tailEnd type="none" w="sm" len="sm"/>
          </a:ln>
          <a:effectLst>
            <a:outerShdw blurRad="50800" dist="38100" dir="5400000" algn="t"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5" name="Rectangle 4"/>
          <p:cNvSpPr/>
          <p:nvPr/>
        </p:nvSpPr>
        <p:spPr bwMode="auto">
          <a:xfrm>
            <a:off x="5867400" y="20574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5867400" y="26670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2000" dirty="0">
                <a:latin typeface="Calibri" pitchFamily="34" charset="0"/>
                <a:cs typeface="+mn-cs"/>
              </a:rPr>
              <a:t>JDBC API</a:t>
            </a:r>
          </a:p>
        </p:txBody>
      </p:sp>
      <p:sp>
        <p:nvSpPr>
          <p:cNvPr id="7" name="Rectangle 6"/>
          <p:cNvSpPr/>
          <p:nvPr/>
        </p:nvSpPr>
        <p:spPr bwMode="auto">
          <a:xfrm>
            <a:off x="5867400" y="3352800"/>
            <a:ext cx="1524000" cy="6096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Type 2 Driver</a:t>
            </a:r>
          </a:p>
        </p:txBody>
      </p:sp>
      <p:sp>
        <p:nvSpPr>
          <p:cNvPr id="8" name="Rectangle 7"/>
          <p:cNvSpPr/>
          <p:nvPr/>
        </p:nvSpPr>
        <p:spPr bwMode="auto">
          <a:xfrm>
            <a:off x="5867400" y="4419600"/>
            <a:ext cx="1524000" cy="5334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9" name="Flowchart: Magnetic Disk 8"/>
          <p:cNvSpPr/>
          <p:nvPr/>
        </p:nvSpPr>
        <p:spPr bwMode="auto">
          <a:xfrm>
            <a:off x="6096000" y="54102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24587" name="Up-Down Arrow 9"/>
          <p:cNvSpPr>
            <a:spLocks noChangeArrowheads="1"/>
          </p:cNvSpPr>
          <p:nvPr/>
        </p:nvSpPr>
        <p:spPr bwMode="auto">
          <a:xfrm>
            <a:off x="6553200" y="39624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4588" name="Up-Down Arrow 10"/>
          <p:cNvSpPr>
            <a:spLocks noChangeArrowheads="1"/>
          </p:cNvSpPr>
          <p:nvPr/>
        </p:nvSpPr>
        <p:spPr bwMode="auto">
          <a:xfrm>
            <a:off x="6553200" y="297180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 name="Up-Down Arrow 12"/>
          <p:cNvSpPr>
            <a:spLocks noChangeArrowheads="1"/>
          </p:cNvSpPr>
          <p:nvPr/>
        </p:nvSpPr>
        <p:spPr bwMode="auto">
          <a:xfrm>
            <a:off x="6553200" y="4953000"/>
            <a:ext cx="228600" cy="641350"/>
          </a:xfrm>
          <a:prstGeom prst="upDownArrow">
            <a:avLst>
              <a:gd name="adj1" fmla="val 50000"/>
              <a:gd name="adj2" fmla="val 50000"/>
            </a:avLst>
          </a:prstGeom>
          <a:solidFill>
            <a:schemeClr val="accent3">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13" name="Rectangle 12"/>
          <p:cNvSpPr/>
          <p:nvPr/>
        </p:nvSpPr>
        <p:spPr>
          <a:xfrm>
            <a:off x="5410200" y="1535668"/>
            <a:ext cx="82586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14" name="Curved Left Arrow 13"/>
          <p:cNvSpPr/>
          <p:nvPr/>
        </p:nvSpPr>
        <p:spPr bwMode="auto">
          <a:xfrm>
            <a:off x="7315200" y="3581400"/>
            <a:ext cx="533400" cy="1216025"/>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2" name="Rectangle 2"/>
          <p:cNvSpPr>
            <a:spLocks noGrp="1" noChangeArrowheads="1"/>
          </p:cNvSpPr>
          <p:nvPr>
            <p:ph type="title"/>
          </p:nvPr>
        </p:nvSpPr>
        <p:spPr/>
        <p:txBody>
          <a:bodyPr/>
          <a:lstStyle/>
          <a:p>
            <a:r>
              <a:rPr lang="en-US" dirty="0"/>
              <a:t>JDBC:  Type 3 Driver</a:t>
            </a:r>
          </a:p>
        </p:txBody>
      </p:sp>
      <p:sp>
        <p:nvSpPr>
          <p:cNvPr id="15" name="Rectangle 14"/>
          <p:cNvSpPr/>
          <p:nvPr/>
        </p:nvSpPr>
        <p:spPr>
          <a:xfrm>
            <a:off x="5257800" y="3162300"/>
            <a:ext cx="2819400" cy="19431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Callout 24"/>
          <p:cNvSpPr/>
          <p:nvPr/>
        </p:nvSpPr>
        <p:spPr>
          <a:xfrm>
            <a:off x="2895600" y="2362200"/>
            <a:ext cx="2057400" cy="1146048"/>
          </a:xfrm>
          <a:prstGeom prst="wedgeEllipseCallout">
            <a:avLst>
              <a:gd name="adj1" fmla="val 70367"/>
              <a:gd name="adj2" fmla="val 4309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2200"/>
              </a:lnSpc>
            </a:pPr>
            <a:r>
              <a:rPr lang="en-US" altLang="zh-TW" sz="2400" dirty="0"/>
              <a:t>Move this to another server</a:t>
            </a:r>
            <a:endParaRPr lang="zh-TW" altLang="en-US" sz="2400" dirty="0"/>
          </a:p>
        </p:txBody>
      </p:sp>
    </p:spTree>
    <p:extLst>
      <p:ext uri="{BB962C8B-B14F-4D97-AF65-F5344CB8AC3E}">
        <p14:creationId xmlns:p14="http://schemas.microsoft.com/office/powerpoint/2010/main" val="37046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0"/>
          <p:cNvSpPr>
            <a:spLocks noChangeArrowheads="1"/>
          </p:cNvSpPr>
          <p:nvPr/>
        </p:nvSpPr>
        <p:spPr bwMode="auto">
          <a:xfrm>
            <a:off x="5410200" y="5181600"/>
            <a:ext cx="2133600" cy="1295400"/>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25603" name="Rectangle 2"/>
          <p:cNvSpPr>
            <a:spLocks noGrp="1" noChangeArrowheads="1"/>
          </p:cNvSpPr>
          <p:nvPr>
            <p:ph type="title"/>
          </p:nvPr>
        </p:nvSpPr>
        <p:spPr>
          <a:xfrm>
            <a:off x="364067" y="152400"/>
            <a:ext cx="4953000" cy="843002"/>
          </a:xfrm>
        </p:spPr>
        <p:txBody>
          <a:bodyPr/>
          <a:lstStyle/>
          <a:p>
            <a:r>
              <a:rPr lang="en-US" dirty="0"/>
              <a:t>JDBC:  Type 3 Driver</a:t>
            </a:r>
          </a:p>
        </p:txBody>
      </p:sp>
      <p:sp>
        <p:nvSpPr>
          <p:cNvPr id="2" name="Rectangle 3"/>
          <p:cNvSpPr>
            <a:spLocks noGrp="1" noChangeArrowheads="1"/>
          </p:cNvSpPr>
          <p:nvPr>
            <p:ph idx="1"/>
          </p:nvPr>
        </p:nvSpPr>
        <p:spPr>
          <a:xfrm>
            <a:off x="414338" y="1066800"/>
            <a:ext cx="4602162" cy="5562600"/>
          </a:xfrm>
        </p:spPr>
        <p:txBody>
          <a:bodyPr>
            <a:normAutofit/>
          </a:bodyPr>
          <a:lstStyle/>
          <a:p>
            <a:pPr>
              <a:lnSpc>
                <a:spcPct val="90000"/>
              </a:lnSpc>
              <a:spcAft>
                <a:spcPts val="800"/>
              </a:spcAft>
              <a:buFont typeface="Wingdings" pitchFamily="2" charset="2"/>
              <a:buNone/>
              <a:defRPr/>
            </a:pPr>
            <a:r>
              <a:rPr lang="en-US" u="sng" dirty="0">
                <a:latin typeface="Calibri" pitchFamily="34" charset="0"/>
              </a:rPr>
              <a:t>3-Tier Approach:</a:t>
            </a:r>
            <a:endParaRPr lang="en-US" dirty="0">
              <a:latin typeface="Calibri" pitchFamily="34" charset="0"/>
            </a:endParaRPr>
          </a:p>
          <a:p>
            <a:pPr marL="460375" lvl="1" indent="-230188">
              <a:lnSpc>
                <a:spcPts val="2400"/>
              </a:lnSpc>
              <a:spcAft>
                <a:spcPts val="800"/>
              </a:spcAft>
              <a:defRPr/>
            </a:pPr>
            <a:r>
              <a:rPr lang="en-US" dirty="0">
                <a:latin typeface="Calibri" pitchFamily="34" charset="0"/>
              </a:rPr>
              <a:t>The driver uses standard network sockets to send commands over the network to a </a:t>
            </a:r>
            <a:r>
              <a:rPr lang="en-US" dirty="0">
                <a:solidFill>
                  <a:schemeClr val="accent6"/>
                </a:solidFill>
                <a:latin typeface="Calibri" pitchFamily="34" charset="0"/>
              </a:rPr>
              <a:t>middleware application server</a:t>
            </a:r>
            <a:r>
              <a:rPr lang="en-US" dirty="0">
                <a:latin typeface="Calibri" pitchFamily="34" charset="0"/>
              </a:rPr>
              <a:t> </a:t>
            </a:r>
          </a:p>
          <a:p>
            <a:pPr marL="460375" lvl="1" indent="-230188">
              <a:lnSpc>
                <a:spcPts val="2400"/>
              </a:lnSpc>
              <a:spcAft>
                <a:spcPts val="800"/>
              </a:spcAft>
              <a:defRPr/>
            </a:pPr>
            <a:r>
              <a:rPr lang="en-US" dirty="0">
                <a:latin typeface="Calibri" pitchFamily="34" charset="0"/>
              </a:rPr>
              <a:t>The middleware server translates  the JDBC requests into database-specific calls</a:t>
            </a:r>
          </a:p>
          <a:p>
            <a:pPr marL="230187" lvl="1" indent="0">
              <a:lnSpc>
                <a:spcPts val="2400"/>
              </a:lnSpc>
              <a:spcAft>
                <a:spcPts val="800"/>
              </a:spcAft>
              <a:buNone/>
              <a:defRPr/>
            </a:pPr>
            <a:r>
              <a:rPr lang="en-US" dirty="0">
                <a:solidFill>
                  <a:srgbClr val="7030A0"/>
                </a:solidFill>
                <a:latin typeface="Calibri" pitchFamily="34" charset="0"/>
              </a:rPr>
              <a:t>Advantage:  Needs only small JDBC driver at each client</a:t>
            </a:r>
          </a:p>
          <a:p>
            <a:pPr marL="230187" lvl="1" indent="0">
              <a:lnSpc>
                <a:spcPts val="2400"/>
              </a:lnSpc>
              <a:buNone/>
              <a:defRPr/>
            </a:pPr>
            <a:r>
              <a:rPr lang="en-US" dirty="0">
                <a:solidFill>
                  <a:srgbClr val="7030A0"/>
                </a:solidFill>
                <a:latin typeface="Calibri" pitchFamily="34" charset="0"/>
              </a:rPr>
              <a:t>Disadvantage:  Need to maintain another server</a:t>
            </a:r>
          </a:p>
          <a:p>
            <a:pPr marL="630237" lvl="2" indent="0">
              <a:lnSpc>
                <a:spcPct val="90000"/>
              </a:lnSpc>
              <a:buNone/>
              <a:defRPr/>
            </a:pPr>
            <a:endParaRPr lang="en-US" dirty="0">
              <a:latin typeface="Calibri" pitchFamily="34" charset="0"/>
            </a:endParaRPr>
          </a:p>
        </p:txBody>
      </p:sp>
      <p:sp>
        <p:nvSpPr>
          <p:cNvPr id="25605" name="Rectangle 10"/>
          <p:cNvSpPr>
            <a:spLocks noChangeArrowheads="1"/>
          </p:cNvSpPr>
          <p:nvPr/>
        </p:nvSpPr>
        <p:spPr bwMode="auto">
          <a:xfrm>
            <a:off x="5410200" y="805948"/>
            <a:ext cx="2133600" cy="2286000"/>
          </a:xfrm>
          <a:prstGeom prst="rect">
            <a:avLst/>
          </a:prstGeom>
          <a:solidFill>
            <a:srgbClr val="89E0FF"/>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endParaRPr lang="en-US"/>
          </a:p>
        </p:txBody>
      </p:sp>
      <p:sp>
        <p:nvSpPr>
          <p:cNvPr id="5" name="Rectangle 4"/>
          <p:cNvSpPr/>
          <p:nvPr/>
        </p:nvSpPr>
        <p:spPr bwMode="auto">
          <a:xfrm>
            <a:off x="5715000" y="958348"/>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5715000" y="1567948"/>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dirty="0">
                <a:latin typeface="Calibri" pitchFamily="34" charset="0"/>
                <a:cs typeface="+mn-cs"/>
              </a:rPr>
              <a:t>JDBC API</a:t>
            </a:r>
          </a:p>
        </p:txBody>
      </p:sp>
      <p:sp>
        <p:nvSpPr>
          <p:cNvPr id="7" name="Rectangle 6"/>
          <p:cNvSpPr/>
          <p:nvPr/>
        </p:nvSpPr>
        <p:spPr bwMode="auto">
          <a:xfrm>
            <a:off x="5715000" y="2253748"/>
            <a:ext cx="1524000" cy="6096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Type 3 Driver</a:t>
            </a:r>
          </a:p>
        </p:txBody>
      </p:sp>
      <p:sp>
        <p:nvSpPr>
          <p:cNvPr id="8" name="Rectangle 7"/>
          <p:cNvSpPr/>
          <p:nvPr/>
        </p:nvSpPr>
        <p:spPr bwMode="auto">
          <a:xfrm>
            <a:off x="5410200" y="3352800"/>
            <a:ext cx="2133600" cy="1654175"/>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w="152400" h="50800" prst="softRound"/>
          </a:sp3d>
        </p:spPr>
        <p:txBody>
          <a:bodyPr anchor="ctr"/>
          <a:lstStyle/>
          <a:p>
            <a:pPr algn="ctr" eaLnBrk="0" hangingPunct="0">
              <a:lnSpc>
                <a:spcPts val="2000"/>
              </a:lnSpc>
              <a:defRPr/>
            </a:pPr>
            <a:r>
              <a:rPr lang="en-US" sz="2000" dirty="0">
                <a:solidFill>
                  <a:srgbClr val="111111"/>
                </a:solidFill>
                <a:latin typeface="Calibri" pitchFamily="34" charset="0"/>
                <a:cs typeface="+mn-cs"/>
              </a:rPr>
              <a:t> </a:t>
            </a:r>
          </a:p>
        </p:txBody>
      </p:sp>
      <p:sp>
        <p:nvSpPr>
          <p:cNvPr id="9" name="Flowchart: Magnetic Disk 8"/>
          <p:cNvSpPr/>
          <p:nvPr/>
        </p:nvSpPr>
        <p:spPr bwMode="auto">
          <a:xfrm>
            <a:off x="5943600" y="5334000"/>
            <a:ext cx="1143000" cy="966335"/>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25612" name="Up-Down Arrow 10"/>
          <p:cNvSpPr>
            <a:spLocks noChangeArrowheads="1"/>
          </p:cNvSpPr>
          <p:nvPr/>
        </p:nvSpPr>
        <p:spPr bwMode="auto">
          <a:xfrm>
            <a:off x="6400800" y="1872748"/>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5613" name="Up-Down Arrow 12"/>
          <p:cNvSpPr>
            <a:spLocks noChangeArrowheads="1"/>
          </p:cNvSpPr>
          <p:nvPr/>
        </p:nvSpPr>
        <p:spPr bwMode="auto">
          <a:xfrm>
            <a:off x="6400800" y="4953000"/>
            <a:ext cx="228600" cy="6096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13" name="Rectangle 12"/>
          <p:cNvSpPr/>
          <p:nvPr/>
        </p:nvSpPr>
        <p:spPr>
          <a:xfrm>
            <a:off x="6820038" y="436616"/>
            <a:ext cx="837923" cy="40011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14" name="Curved Left Arrow 13"/>
          <p:cNvSpPr/>
          <p:nvPr/>
        </p:nvSpPr>
        <p:spPr bwMode="auto">
          <a:xfrm rot="20960453">
            <a:off x="7267372" y="2622575"/>
            <a:ext cx="609600" cy="1216025"/>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5" name="Curved Left Arrow 14"/>
          <p:cNvSpPr/>
          <p:nvPr/>
        </p:nvSpPr>
        <p:spPr bwMode="auto">
          <a:xfrm rot="1518486">
            <a:off x="7160737" y="4873353"/>
            <a:ext cx="609600" cy="1216025"/>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5617" name="TextBox 15"/>
          <p:cNvSpPr txBox="1">
            <a:spLocks noChangeArrowheads="1"/>
          </p:cNvSpPr>
          <p:nvPr/>
        </p:nvSpPr>
        <p:spPr bwMode="auto">
          <a:xfrm>
            <a:off x="7857067" y="2814929"/>
            <a:ext cx="990600"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dirty="0">
                <a:solidFill>
                  <a:srgbClr val="09064E"/>
                </a:solidFill>
                <a:latin typeface="Calibri" pitchFamily="34" charset="0"/>
                <a:cs typeface="Calibri" pitchFamily="34" charset="0"/>
              </a:rPr>
              <a:t>JDBC request</a:t>
            </a:r>
          </a:p>
        </p:txBody>
      </p:sp>
      <p:sp>
        <p:nvSpPr>
          <p:cNvPr id="25618" name="TextBox 16"/>
          <p:cNvSpPr txBox="1">
            <a:spLocks noChangeArrowheads="1"/>
          </p:cNvSpPr>
          <p:nvPr/>
        </p:nvSpPr>
        <p:spPr bwMode="auto">
          <a:xfrm>
            <a:off x="7768274" y="5334000"/>
            <a:ext cx="1219200" cy="90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dirty="0">
                <a:solidFill>
                  <a:srgbClr val="09064E"/>
                </a:solidFill>
                <a:latin typeface="Calibri" pitchFamily="34" charset="0"/>
                <a:cs typeface="Calibri" pitchFamily="34" charset="0"/>
              </a:rPr>
              <a:t>Database-specific call</a:t>
            </a:r>
          </a:p>
        </p:txBody>
      </p:sp>
      <p:sp>
        <p:nvSpPr>
          <p:cNvPr id="20" name="Oval Callout 19"/>
          <p:cNvSpPr/>
          <p:nvPr/>
        </p:nvSpPr>
        <p:spPr>
          <a:xfrm>
            <a:off x="7399867" y="1639386"/>
            <a:ext cx="914400" cy="841248"/>
          </a:xfrm>
          <a:prstGeom prst="wedgeEllipseCallout">
            <a:avLst>
              <a:gd name="adj1" fmla="val -73151"/>
              <a:gd name="adj2" fmla="val 3907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700"/>
              </a:lnSpc>
            </a:pPr>
            <a:r>
              <a:rPr lang="en-US" altLang="zh-TW" dirty="0"/>
              <a:t>Small JDBC driver</a:t>
            </a:r>
            <a:endParaRPr lang="zh-TW" altLang="en-US" dirty="0"/>
          </a:p>
        </p:txBody>
      </p:sp>
      <p:sp>
        <p:nvSpPr>
          <p:cNvPr id="24586" name="Up-Down Arrow 9"/>
          <p:cNvSpPr>
            <a:spLocks noChangeArrowheads="1"/>
          </p:cNvSpPr>
          <p:nvPr/>
        </p:nvSpPr>
        <p:spPr bwMode="auto">
          <a:xfrm>
            <a:off x="6400800" y="2863348"/>
            <a:ext cx="228600" cy="533400"/>
          </a:xfrm>
          <a:prstGeom prst="upDownArrow">
            <a:avLst>
              <a:gd name="adj1" fmla="val 50000"/>
              <a:gd name="adj2" fmla="val 50005"/>
            </a:avLst>
          </a:prstGeom>
          <a:solidFill>
            <a:schemeClr val="accent3">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3" name="TextBox 2"/>
          <p:cNvSpPr txBox="1"/>
          <p:nvPr/>
        </p:nvSpPr>
        <p:spPr>
          <a:xfrm>
            <a:off x="5334000" y="3429000"/>
            <a:ext cx="2205674" cy="557204"/>
          </a:xfrm>
          <a:prstGeom prst="rect">
            <a:avLst/>
          </a:prstGeom>
          <a:noFill/>
        </p:spPr>
        <p:txBody>
          <a:bodyPr wrap="square" rtlCol="0">
            <a:spAutoFit/>
          </a:bodyPr>
          <a:lstStyle/>
          <a:p>
            <a:pPr algn="ctr">
              <a:lnSpc>
                <a:spcPts val="1800"/>
              </a:lnSpc>
            </a:pPr>
            <a:r>
              <a:rPr lang="en-US" dirty="0"/>
              <a:t>Middleware Application Server</a:t>
            </a:r>
          </a:p>
        </p:txBody>
      </p:sp>
      <p:sp>
        <p:nvSpPr>
          <p:cNvPr id="4" name="Rounded Rectangle 3"/>
          <p:cNvSpPr/>
          <p:nvPr/>
        </p:nvSpPr>
        <p:spPr>
          <a:xfrm>
            <a:off x="5655733" y="4006347"/>
            <a:ext cx="1676400" cy="2267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Type 1 Driver</a:t>
            </a:r>
          </a:p>
        </p:txBody>
      </p:sp>
      <p:sp>
        <p:nvSpPr>
          <p:cNvPr id="23" name="Rounded Rectangle 22"/>
          <p:cNvSpPr/>
          <p:nvPr/>
        </p:nvSpPr>
        <p:spPr>
          <a:xfrm>
            <a:off x="5655733" y="4346716"/>
            <a:ext cx="1676400" cy="227520"/>
          </a:xfrm>
          <a:prstGeom prst="round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Type 2 Driver</a:t>
            </a:r>
          </a:p>
        </p:txBody>
      </p:sp>
      <p:sp>
        <p:nvSpPr>
          <p:cNvPr id="24" name="Rounded Rectangle 23"/>
          <p:cNvSpPr/>
          <p:nvPr/>
        </p:nvSpPr>
        <p:spPr>
          <a:xfrm>
            <a:off x="5655733" y="4662396"/>
            <a:ext cx="1676400" cy="214404"/>
          </a:xfrm>
          <a:prstGeom prst="round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Type 4 Driver</a:t>
            </a:r>
          </a:p>
        </p:txBody>
      </p:sp>
    </p:spTree>
    <p:extLst>
      <p:ext uri="{BB962C8B-B14F-4D97-AF65-F5344CB8AC3E}">
        <p14:creationId xmlns:p14="http://schemas.microsoft.com/office/powerpoint/2010/main" val="261172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868362"/>
          </a:xfrm>
        </p:spPr>
        <p:txBody>
          <a:bodyPr/>
          <a:lstStyle/>
          <a:p>
            <a:r>
              <a:rPr lang="en-US" dirty="0"/>
              <a:t>SQL in Application Code</a:t>
            </a:r>
          </a:p>
        </p:txBody>
      </p:sp>
      <p:sp>
        <p:nvSpPr>
          <p:cNvPr id="4099" name="Rectangle 3"/>
          <p:cNvSpPr>
            <a:spLocks noGrp="1" noChangeArrowheads="1"/>
          </p:cNvSpPr>
          <p:nvPr>
            <p:ph idx="1"/>
          </p:nvPr>
        </p:nvSpPr>
        <p:spPr>
          <a:xfrm>
            <a:off x="262783" y="1905000"/>
            <a:ext cx="4703448" cy="3505200"/>
          </a:xfrm>
        </p:spPr>
        <p:txBody>
          <a:bodyPr>
            <a:noAutofit/>
          </a:bodyPr>
          <a:lstStyle/>
          <a:p>
            <a:pPr marL="284163" indent="-284163">
              <a:spcAft>
                <a:spcPts val="900"/>
              </a:spcAft>
            </a:pPr>
            <a:r>
              <a:rPr lang="en-US" sz="2800" dirty="0">
                <a:latin typeface="Calibri" pitchFamily="34" charset="0"/>
              </a:rPr>
              <a:t>SQL commands can be called from within a host language (e.g., C++ or Java) program.</a:t>
            </a:r>
          </a:p>
          <a:p>
            <a:pPr marL="284163" indent="-284163">
              <a:spcAft>
                <a:spcPts val="900"/>
              </a:spcAft>
            </a:pPr>
            <a:r>
              <a:rPr lang="en-US" sz="2800" dirty="0">
                <a:latin typeface="Calibri" pitchFamily="34" charset="0"/>
              </a:rPr>
              <a:t>SQL statements can refer to </a:t>
            </a:r>
            <a:r>
              <a:rPr lang="en-US" sz="2800" dirty="0">
                <a:solidFill>
                  <a:schemeClr val="accent2"/>
                </a:solidFill>
                <a:latin typeface="Calibri" pitchFamily="34" charset="0"/>
              </a:rPr>
              <a:t>host variables </a:t>
            </a:r>
            <a:r>
              <a:rPr lang="en-US" sz="2800" dirty="0">
                <a:latin typeface="Calibri" pitchFamily="34" charset="0"/>
              </a:rPr>
              <a:t>(including special variables used to return status).</a:t>
            </a:r>
          </a:p>
        </p:txBody>
      </p:sp>
      <p:graphicFrame>
        <p:nvGraphicFramePr>
          <p:cNvPr id="4" name="Table 3">
            <a:extLst>
              <a:ext uri="{FF2B5EF4-FFF2-40B4-BE49-F238E27FC236}">
                <a16:creationId xmlns:a16="http://schemas.microsoft.com/office/drawing/2014/main" id="{EE9FCE1A-8432-45E6-8284-CFD0DCFD7169}"/>
              </a:ext>
            </a:extLst>
          </p:cNvPr>
          <p:cNvGraphicFramePr>
            <a:graphicFrameLocks noGrp="1"/>
          </p:cNvGraphicFramePr>
          <p:nvPr>
            <p:extLst>
              <p:ext uri="{D42A27DB-BD31-4B8C-83A1-F6EECF244321}">
                <p14:modId xmlns:p14="http://schemas.microsoft.com/office/powerpoint/2010/main" val="35319635"/>
              </p:ext>
            </p:extLst>
          </p:nvPr>
        </p:nvGraphicFramePr>
        <p:xfrm>
          <a:off x="5181600" y="4482254"/>
          <a:ext cx="3657600" cy="2057400"/>
        </p:xfrm>
        <a:graphic>
          <a:graphicData uri="http://schemas.openxmlformats.org/drawingml/2006/table">
            <a:tbl>
              <a:tblPr firstRow="1" bandRow="1">
                <a:tableStyleId>{5C22544A-7EE6-4342-B048-85BDC9FD1C3A}</a:tableStyleId>
              </a:tblPr>
              <a:tblGrid>
                <a:gridCol w="698500">
                  <a:extLst>
                    <a:ext uri="{9D8B030D-6E8A-4147-A177-3AD203B41FA5}">
                      <a16:colId xmlns:a16="http://schemas.microsoft.com/office/drawing/2014/main" val="2734849084"/>
                    </a:ext>
                  </a:extLst>
                </a:gridCol>
                <a:gridCol w="1282700">
                  <a:extLst>
                    <a:ext uri="{9D8B030D-6E8A-4147-A177-3AD203B41FA5}">
                      <a16:colId xmlns:a16="http://schemas.microsoft.com/office/drawing/2014/main" val="1720491007"/>
                    </a:ext>
                  </a:extLst>
                </a:gridCol>
                <a:gridCol w="914400">
                  <a:extLst>
                    <a:ext uri="{9D8B030D-6E8A-4147-A177-3AD203B41FA5}">
                      <a16:colId xmlns:a16="http://schemas.microsoft.com/office/drawing/2014/main" val="146589011"/>
                    </a:ext>
                  </a:extLst>
                </a:gridCol>
                <a:gridCol w="762000">
                  <a:extLst>
                    <a:ext uri="{9D8B030D-6E8A-4147-A177-3AD203B41FA5}">
                      <a16:colId xmlns:a16="http://schemas.microsoft.com/office/drawing/2014/main" val="2094591823"/>
                    </a:ext>
                  </a:extLst>
                </a:gridCol>
              </a:tblGrid>
              <a:tr h="370840">
                <a:tc>
                  <a:txBody>
                    <a:bodyPr/>
                    <a:lstStyle/>
                    <a:p>
                      <a:pPr algn="ctr"/>
                      <a:r>
                        <a:rPr lang="en-US" sz="2400" dirty="0" err="1">
                          <a:solidFill>
                            <a:schemeClr val="bg1"/>
                          </a:solidFill>
                        </a:rPr>
                        <a:t>sid</a:t>
                      </a:r>
                      <a:endParaRPr lang="en-US" sz="2400" dirty="0">
                        <a:solidFill>
                          <a:schemeClr val="bg1"/>
                        </a:solidFill>
                      </a:endParaRPr>
                    </a:p>
                  </a:txBody>
                  <a:tcPr marL="0" marR="0" marT="0" anchor="ctr" anchorCtr="1"/>
                </a:tc>
                <a:tc>
                  <a:txBody>
                    <a:bodyPr/>
                    <a:lstStyle/>
                    <a:p>
                      <a:pPr algn="ctr"/>
                      <a:r>
                        <a:rPr lang="en-US" sz="2400" dirty="0" err="1"/>
                        <a:t>sname</a:t>
                      </a:r>
                      <a:endParaRPr lang="en-US" sz="2400" dirty="0"/>
                    </a:p>
                  </a:txBody>
                  <a:tcPr marL="0" marR="0" marT="0" anchor="ctr" anchorCtr="1"/>
                </a:tc>
                <a:tc>
                  <a:txBody>
                    <a:bodyPr/>
                    <a:lstStyle/>
                    <a:p>
                      <a:pPr algn="ctr"/>
                      <a:r>
                        <a:rPr lang="en-US" sz="2400" dirty="0"/>
                        <a:t>rating</a:t>
                      </a:r>
                    </a:p>
                  </a:txBody>
                  <a:tcPr marL="0" marR="0" marT="0" anchor="ctr" anchorCtr="1"/>
                </a:tc>
                <a:tc>
                  <a:txBody>
                    <a:bodyPr/>
                    <a:lstStyle/>
                    <a:p>
                      <a:pPr algn="ctr"/>
                      <a:r>
                        <a:rPr lang="en-US" sz="2400" dirty="0"/>
                        <a:t>age</a:t>
                      </a:r>
                    </a:p>
                  </a:txBody>
                  <a:tcPr marL="0" marR="0" marT="0" anchor="ctr" anchorCtr="1"/>
                </a:tc>
                <a:extLst>
                  <a:ext uri="{0D108BD9-81ED-4DB2-BD59-A6C34878D82A}">
                    <a16:rowId xmlns:a16="http://schemas.microsoft.com/office/drawing/2014/main" val="415739074"/>
                  </a:ext>
                </a:extLst>
              </a:tr>
              <a:tr h="370840">
                <a:tc>
                  <a:txBody>
                    <a:bodyPr/>
                    <a:lstStyle/>
                    <a:p>
                      <a:r>
                        <a:rPr lang="en-US" sz="2400" dirty="0"/>
                        <a:t>12</a:t>
                      </a:r>
                    </a:p>
                  </a:txBody>
                  <a:tcPr marT="0" anchor="ctr" anchorCtr="1"/>
                </a:tc>
                <a:tc>
                  <a:txBody>
                    <a:bodyPr/>
                    <a:lstStyle/>
                    <a:p>
                      <a:r>
                        <a:rPr lang="en-US" sz="2400" dirty="0" err="1"/>
                        <a:t>dustin</a:t>
                      </a:r>
                      <a:endParaRPr lang="en-US" sz="2400" dirty="0"/>
                    </a:p>
                  </a:txBody>
                  <a:tcPr marT="0" anchor="ctr" anchorCtr="1"/>
                </a:tc>
                <a:tc>
                  <a:txBody>
                    <a:bodyPr/>
                    <a:lstStyle/>
                    <a:p>
                      <a:r>
                        <a:rPr lang="en-US" sz="2400" dirty="0"/>
                        <a:t>9</a:t>
                      </a:r>
                    </a:p>
                  </a:txBody>
                  <a:tcPr marT="0" anchor="ctr" anchorCtr="1"/>
                </a:tc>
                <a:tc>
                  <a:txBody>
                    <a:bodyPr/>
                    <a:lstStyle/>
                    <a:p>
                      <a:r>
                        <a:rPr lang="en-US" sz="2400" dirty="0"/>
                        <a:t>19</a:t>
                      </a:r>
                    </a:p>
                  </a:txBody>
                  <a:tcPr marT="0" anchor="ctr" anchorCtr="1"/>
                </a:tc>
                <a:extLst>
                  <a:ext uri="{0D108BD9-81ED-4DB2-BD59-A6C34878D82A}">
                    <a16:rowId xmlns:a16="http://schemas.microsoft.com/office/drawing/2014/main" val="244358299"/>
                  </a:ext>
                </a:extLst>
              </a:tr>
              <a:tr h="370840">
                <a:tc>
                  <a:txBody>
                    <a:bodyPr/>
                    <a:lstStyle/>
                    <a:p>
                      <a:r>
                        <a:rPr lang="en-US" sz="2400" dirty="0"/>
                        <a:t>24</a:t>
                      </a:r>
                    </a:p>
                  </a:txBody>
                  <a:tcPr marT="0" anchor="ctr" anchorCtr="1"/>
                </a:tc>
                <a:tc>
                  <a:txBody>
                    <a:bodyPr/>
                    <a:lstStyle/>
                    <a:p>
                      <a:r>
                        <a:rPr lang="en-US" sz="2400" dirty="0" err="1"/>
                        <a:t>brandon</a:t>
                      </a:r>
                      <a:endParaRPr lang="en-US" sz="2400" dirty="0"/>
                    </a:p>
                  </a:txBody>
                  <a:tcPr marT="0" anchor="ctr" anchorCtr="1"/>
                </a:tc>
                <a:tc>
                  <a:txBody>
                    <a:bodyPr/>
                    <a:lstStyle/>
                    <a:p>
                      <a:r>
                        <a:rPr lang="en-US" sz="2400" dirty="0"/>
                        <a:t>6</a:t>
                      </a:r>
                    </a:p>
                  </a:txBody>
                  <a:tcPr marT="0" anchor="ctr" anchorCtr="1"/>
                </a:tc>
                <a:tc>
                  <a:txBody>
                    <a:bodyPr/>
                    <a:lstStyle/>
                    <a:p>
                      <a:r>
                        <a:rPr lang="en-US" sz="2400" dirty="0"/>
                        <a:t>27</a:t>
                      </a:r>
                    </a:p>
                  </a:txBody>
                  <a:tcPr marT="0" anchor="ctr" anchorCtr="1"/>
                </a:tc>
                <a:extLst>
                  <a:ext uri="{0D108BD9-81ED-4DB2-BD59-A6C34878D82A}">
                    <a16:rowId xmlns:a16="http://schemas.microsoft.com/office/drawing/2014/main" val="4089663197"/>
                  </a:ext>
                </a:extLst>
              </a:tr>
              <a:tr h="370840">
                <a:tc>
                  <a:txBody>
                    <a:bodyPr/>
                    <a:lstStyle/>
                    <a:p>
                      <a:r>
                        <a:rPr lang="en-US" sz="2400" dirty="0"/>
                        <a:t>36</a:t>
                      </a:r>
                    </a:p>
                  </a:txBody>
                  <a:tcPr marT="0" anchor="ctr" anchorCtr="1"/>
                </a:tc>
                <a:tc>
                  <a:txBody>
                    <a:bodyPr/>
                    <a:lstStyle/>
                    <a:p>
                      <a:r>
                        <a:rPr lang="en-US" sz="2400" dirty="0" err="1"/>
                        <a:t>emily</a:t>
                      </a:r>
                      <a:endParaRPr lang="en-US" sz="2400" dirty="0"/>
                    </a:p>
                  </a:txBody>
                  <a:tcPr marT="0" anchor="ctr" anchorCtr="1"/>
                </a:tc>
                <a:tc>
                  <a:txBody>
                    <a:bodyPr/>
                    <a:lstStyle/>
                    <a:p>
                      <a:r>
                        <a:rPr lang="en-US" sz="2400" dirty="0"/>
                        <a:t>7</a:t>
                      </a:r>
                    </a:p>
                  </a:txBody>
                  <a:tcPr marT="0" anchor="ctr" anchorCtr="1"/>
                </a:tc>
                <a:tc>
                  <a:txBody>
                    <a:bodyPr/>
                    <a:lstStyle/>
                    <a:p>
                      <a:r>
                        <a:rPr lang="en-US" sz="2400" dirty="0"/>
                        <a:t>32</a:t>
                      </a:r>
                    </a:p>
                  </a:txBody>
                  <a:tcPr marT="0" anchor="ctr" anchorCtr="1"/>
                </a:tc>
                <a:extLst>
                  <a:ext uri="{0D108BD9-81ED-4DB2-BD59-A6C34878D82A}">
                    <a16:rowId xmlns:a16="http://schemas.microsoft.com/office/drawing/2014/main" val="3776204754"/>
                  </a:ext>
                </a:extLst>
              </a:tr>
              <a:tr h="370840">
                <a:tc>
                  <a:txBody>
                    <a:bodyPr/>
                    <a:lstStyle/>
                    <a:p>
                      <a:r>
                        <a:rPr lang="en-US" sz="2400" dirty="0"/>
                        <a:t>45</a:t>
                      </a:r>
                    </a:p>
                  </a:txBody>
                  <a:tcPr marT="0" anchor="ctr" anchorCtr="1"/>
                </a:tc>
                <a:tc>
                  <a:txBody>
                    <a:bodyPr/>
                    <a:lstStyle/>
                    <a:p>
                      <a:r>
                        <a:rPr lang="en-US" sz="2400" dirty="0" err="1"/>
                        <a:t>trevor</a:t>
                      </a:r>
                      <a:endParaRPr lang="en-US" sz="2400" dirty="0"/>
                    </a:p>
                  </a:txBody>
                  <a:tcPr marT="0" anchor="ctr" anchorCtr="1"/>
                </a:tc>
                <a:tc>
                  <a:txBody>
                    <a:bodyPr/>
                    <a:lstStyle/>
                    <a:p>
                      <a:r>
                        <a:rPr lang="en-US" sz="2400" dirty="0"/>
                        <a:t>6</a:t>
                      </a:r>
                    </a:p>
                  </a:txBody>
                  <a:tcPr marT="0" anchor="ctr" anchorCtr="1"/>
                </a:tc>
                <a:tc>
                  <a:txBody>
                    <a:bodyPr/>
                    <a:lstStyle/>
                    <a:p>
                      <a:r>
                        <a:rPr lang="en-US" sz="2400" dirty="0"/>
                        <a:t>21</a:t>
                      </a:r>
                    </a:p>
                  </a:txBody>
                  <a:tcPr marT="0" anchor="ctr" anchorCtr="1"/>
                </a:tc>
                <a:extLst>
                  <a:ext uri="{0D108BD9-81ED-4DB2-BD59-A6C34878D82A}">
                    <a16:rowId xmlns:a16="http://schemas.microsoft.com/office/drawing/2014/main" val="1765007009"/>
                  </a:ext>
                </a:extLst>
              </a:tr>
            </a:tbl>
          </a:graphicData>
        </a:graphic>
      </p:graphicFrame>
      <p:sp>
        <p:nvSpPr>
          <p:cNvPr id="5" name="TextBox 4">
            <a:extLst>
              <a:ext uri="{FF2B5EF4-FFF2-40B4-BE49-F238E27FC236}">
                <a16:creationId xmlns:a16="http://schemas.microsoft.com/office/drawing/2014/main" id="{547A8F30-51BA-43CE-8411-D5FA4F3ED053}"/>
              </a:ext>
            </a:extLst>
          </p:cNvPr>
          <p:cNvSpPr txBox="1"/>
          <p:nvPr/>
        </p:nvSpPr>
        <p:spPr>
          <a:xfrm>
            <a:off x="3950548" y="6096000"/>
            <a:ext cx="1133900" cy="523220"/>
          </a:xfrm>
          <a:prstGeom prst="rect">
            <a:avLst/>
          </a:prstGeom>
          <a:noFill/>
        </p:spPr>
        <p:txBody>
          <a:bodyPr wrap="square" rtlCol="0">
            <a:spAutoFit/>
          </a:bodyPr>
          <a:lstStyle/>
          <a:p>
            <a:r>
              <a:rPr lang="en-US" sz="2800" i="1" dirty="0"/>
              <a:t>Sailors</a:t>
            </a:r>
          </a:p>
        </p:txBody>
      </p:sp>
      <p:sp>
        <p:nvSpPr>
          <p:cNvPr id="6" name="Scroll: Horizontal 5">
            <a:extLst>
              <a:ext uri="{FF2B5EF4-FFF2-40B4-BE49-F238E27FC236}">
                <a16:creationId xmlns:a16="http://schemas.microsoft.com/office/drawing/2014/main" id="{BD899C33-7C21-431E-9B3E-AEE5B20C648F}"/>
              </a:ext>
            </a:extLst>
          </p:cNvPr>
          <p:cNvSpPr/>
          <p:nvPr/>
        </p:nvSpPr>
        <p:spPr>
          <a:xfrm>
            <a:off x="5084448" y="1181101"/>
            <a:ext cx="3678552" cy="3048000"/>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E3E003-4AFB-4680-8BCC-408B3B1EAF7A}"/>
              </a:ext>
            </a:extLst>
          </p:cNvPr>
          <p:cNvSpPr/>
          <p:nvPr/>
        </p:nvSpPr>
        <p:spPr>
          <a:xfrm>
            <a:off x="5562600" y="2830204"/>
            <a:ext cx="3252893" cy="855619"/>
          </a:xfrm>
          <a:prstGeom prst="rect">
            <a:avLst/>
          </a:prstGeom>
        </p:spPr>
        <p:txBody>
          <a:bodyPr wrap="square">
            <a:spAutoFit/>
          </a:bodyPr>
          <a:lstStyle/>
          <a:p>
            <a:pPr marL="342900" lvl="0" indent="-342900">
              <a:lnSpc>
                <a:spcPct val="90000"/>
              </a:lnSpc>
              <a:spcBef>
                <a:spcPct val="20000"/>
              </a:spcBef>
              <a:defRPr/>
            </a:pPr>
            <a:r>
              <a:rPr lang="en-US" sz="1600" b="1" dirty="0">
                <a:solidFill>
                  <a:prstClr val="black"/>
                </a:solidFill>
                <a:latin typeface="Arial Unicode MS" pitchFamily="34" charset="-128"/>
              </a:rPr>
              <a:t>SELECT </a:t>
            </a:r>
            <a:r>
              <a:rPr lang="en-US" sz="1600" b="1" dirty="0" err="1">
                <a:solidFill>
                  <a:prstClr val="black"/>
                </a:solidFill>
                <a:latin typeface="Arial Unicode MS" pitchFamily="34" charset="-128"/>
              </a:rPr>
              <a:t>S.sname</a:t>
            </a:r>
            <a:r>
              <a:rPr lang="en-US" sz="1600" b="1" dirty="0">
                <a:solidFill>
                  <a:prstClr val="black"/>
                </a:solidFill>
                <a:latin typeface="Arial Unicode MS" pitchFamily="34" charset="-128"/>
              </a:rPr>
              <a:t>, </a:t>
            </a:r>
            <a:r>
              <a:rPr lang="en-US" sz="1600" b="1" dirty="0" err="1">
                <a:solidFill>
                  <a:prstClr val="black"/>
                </a:solidFill>
                <a:latin typeface="Arial Unicode MS" pitchFamily="34" charset="-128"/>
              </a:rPr>
              <a:t>S.age</a:t>
            </a:r>
            <a:endParaRPr lang="en-US" sz="1600" b="1" dirty="0">
              <a:solidFill>
                <a:prstClr val="black"/>
              </a:solidFill>
              <a:latin typeface="Arial Unicode MS" pitchFamily="34" charset="-128"/>
            </a:endParaRPr>
          </a:p>
          <a:p>
            <a:pPr marL="342900" lvl="0" indent="-342900">
              <a:lnSpc>
                <a:spcPct val="90000"/>
              </a:lnSpc>
              <a:spcBef>
                <a:spcPct val="20000"/>
              </a:spcBef>
              <a:defRPr/>
            </a:pPr>
            <a:r>
              <a:rPr lang="en-US" sz="1600" b="1" dirty="0">
                <a:solidFill>
                  <a:prstClr val="black"/>
                </a:solidFill>
                <a:latin typeface="Arial Unicode MS" pitchFamily="34" charset="-128"/>
              </a:rPr>
              <a:t>FROM Sailors S</a:t>
            </a:r>
          </a:p>
          <a:p>
            <a:pPr marL="342900" lvl="0" indent="-342900">
              <a:lnSpc>
                <a:spcPct val="90000"/>
              </a:lnSpc>
              <a:spcBef>
                <a:spcPct val="20000"/>
              </a:spcBef>
              <a:defRPr/>
            </a:pPr>
            <a:r>
              <a:rPr lang="en-US" sz="1600" b="1" dirty="0">
                <a:solidFill>
                  <a:prstClr val="black"/>
                </a:solidFill>
                <a:latin typeface="Arial Unicode MS" pitchFamily="34" charset="-128"/>
              </a:rPr>
              <a:t>WHERE </a:t>
            </a:r>
            <a:r>
              <a:rPr lang="en-US" sz="1600" b="1" dirty="0" err="1">
                <a:solidFill>
                  <a:prstClr val="black"/>
                </a:solidFill>
                <a:latin typeface="Arial Unicode MS" pitchFamily="34" charset="-128"/>
              </a:rPr>
              <a:t>S.rating</a:t>
            </a:r>
            <a:r>
              <a:rPr lang="en-US" sz="1600" b="1" dirty="0">
                <a:solidFill>
                  <a:prstClr val="black"/>
                </a:solidFill>
                <a:latin typeface="Arial Unicode MS" pitchFamily="34" charset="-128"/>
              </a:rPr>
              <a:t> &gt; :</a:t>
            </a:r>
            <a:r>
              <a:rPr lang="en-US" sz="1600" b="1" dirty="0" err="1">
                <a:solidFill>
                  <a:prstClr val="black"/>
                </a:solidFill>
                <a:latin typeface="Arial Unicode MS" pitchFamily="34" charset="-128"/>
              </a:rPr>
              <a:t>c_minrating</a:t>
            </a:r>
            <a:r>
              <a:rPr lang="en-US" sz="1600" b="1" dirty="0">
                <a:solidFill>
                  <a:prstClr val="black"/>
                </a:solidFill>
                <a:latin typeface="Arial Unicode MS" pitchFamily="34" charset="-128"/>
              </a:rPr>
              <a:t> </a:t>
            </a:r>
            <a:endParaRPr lang="en-US" sz="1600" b="1" dirty="0"/>
          </a:p>
        </p:txBody>
      </p:sp>
      <p:sp>
        <p:nvSpPr>
          <p:cNvPr id="8" name="Rectangle 7">
            <a:extLst>
              <a:ext uri="{FF2B5EF4-FFF2-40B4-BE49-F238E27FC236}">
                <a16:creationId xmlns:a16="http://schemas.microsoft.com/office/drawing/2014/main" id="{9774FA31-0864-4CCA-A6B8-E061D49B4C1E}"/>
              </a:ext>
            </a:extLst>
          </p:cNvPr>
          <p:cNvSpPr/>
          <p:nvPr/>
        </p:nvSpPr>
        <p:spPr>
          <a:xfrm>
            <a:off x="6477000" y="1447800"/>
            <a:ext cx="2173992"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Program</a:t>
            </a:r>
          </a:p>
        </p:txBody>
      </p:sp>
      <p:sp>
        <p:nvSpPr>
          <p:cNvPr id="13" name="TextBox 12">
            <a:extLst>
              <a:ext uri="{FF2B5EF4-FFF2-40B4-BE49-F238E27FC236}">
                <a16:creationId xmlns:a16="http://schemas.microsoft.com/office/drawing/2014/main" id="{2C17D6BF-D4DB-4612-9F86-56865A75BF5D}"/>
              </a:ext>
            </a:extLst>
          </p:cNvPr>
          <p:cNvSpPr txBox="1"/>
          <p:nvPr/>
        </p:nvSpPr>
        <p:spPr>
          <a:xfrm>
            <a:off x="5592420" y="2277145"/>
            <a:ext cx="1722779" cy="369332"/>
          </a:xfrm>
          <a:prstGeom prst="rect">
            <a:avLst/>
          </a:prstGeom>
          <a:noFill/>
        </p:spPr>
        <p:txBody>
          <a:bodyPr wrap="none" rtlCol="0">
            <a:spAutoFit/>
          </a:bodyPr>
          <a:lstStyle/>
          <a:p>
            <a:r>
              <a:rPr lang="en-US" b="1" dirty="0" err="1"/>
              <a:t>c_minrating</a:t>
            </a:r>
            <a:r>
              <a:rPr lang="en-US" b="1" dirty="0"/>
              <a:t> = 6</a:t>
            </a:r>
          </a:p>
        </p:txBody>
      </p:sp>
      <p:sp>
        <p:nvSpPr>
          <p:cNvPr id="2" name="Arrow: Curved Left 1">
            <a:extLst>
              <a:ext uri="{FF2B5EF4-FFF2-40B4-BE49-F238E27FC236}">
                <a16:creationId xmlns:a16="http://schemas.microsoft.com/office/drawing/2014/main" id="{9F03206B-8E8C-4A23-B4B4-14D3CBD69F30}"/>
              </a:ext>
            </a:extLst>
          </p:cNvPr>
          <p:cNvSpPr/>
          <p:nvPr/>
        </p:nvSpPr>
        <p:spPr>
          <a:xfrm rot="19139078">
            <a:off x="7648624" y="1995438"/>
            <a:ext cx="613833" cy="1477950"/>
          </a:xfrm>
          <a:prstGeom prst="curvedLeftArrow">
            <a:avLst/>
          </a:prstGeom>
          <a:solidFill>
            <a:schemeClr val="accent5">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699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dissolve">
                                      <p:cBhvr>
                                        <p:cTn id="11" dur="500"/>
                                        <p:tgtEl>
                                          <p:spTgt spid="4099">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6" grpId="0" animBg="1"/>
      <p:bldP spid="8" grpId="0"/>
      <p:bldP spid="13"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p:cNvSpPr>
            <a:spLocks noChangeArrowheads="1"/>
          </p:cNvSpPr>
          <p:nvPr/>
        </p:nvSpPr>
        <p:spPr bwMode="auto">
          <a:xfrm>
            <a:off x="5867401" y="4663520"/>
            <a:ext cx="2133600" cy="1344612"/>
          </a:xfrm>
          <a:prstGeom prst="rect">
            <a:avLst/>
          </a:prstGeom>
          <a:solidFill>
            <a:schemeClr val="tx1">
              <a:lumMod val="25000"/>
              <a:lumOff val="75000"/>
            </a:schemeClr>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defRPr/>
            </a:pPr>
            <a:endParaRPr lang="en-US"/>
          </a:p>
        </p:txBody>
      </p:sp>
      <p:sp>
        <p:nvSpPr>
          <p:cNvPr id="26627" name="Rectangle 10"/>
          <p:cNvSpPr>
            <a:spLocks noChangeArrowheads="1"/>
          </p:cNvSpPr>
          <p:nvPr/>
        </p:nvSpPr>
        <p:spPr bwMode="auto">
          <a:xfrm>
            <a:off x="5867401" y="1969532"/>
            <a:ext cx="2133600" cy="2527300"/>
          </a:xfrm>
          <a:prstGeom prst="rect">
            <a:avLst/>
          </a:prstGeom>
          <a:solidFill>
            <a:srgbClr val="89E0FF"/>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endParaRPr lang="en-US"/>
          </a:p>
        </p:txBody>
      </p:sp>
      <p:sp>
        <p:nvSpPr>
          <p:cNvPr id="26628" name="Rectangle 2"/>
          <p:cNvSpPr>
            <a:spLocks noGrp="1" noChangeArrowheads="1"/>
          </p:cNvSpPr>
          <p:nvPr>
            <p:ph type="title"/>
          </p:nvPr>
        </p:nvSpPr>
        <p:spPr>
          <a:xfrm>
            <a:off x="858837" y="33338"/>
            <a:ext cx="7772400" cy="833437"/>
          </a:xfrm>
        </p:spPr>
        <p:txBody>
          <a:bodyPr>
            <a:normAutofit/>
          </a:bodyPr>
          <a:lstStyle/>
          <a:p>
            <a:r>
              <a:rPr lang="en-US" dirty="0"/>
              <a:t>JDBC:  Type 4 Driver</a:t>
            </a:r>
          </a:p>
        </p:txBody>
      </p:sp>
      <p:sp>
        <p:nvSpPr>
          <p:cNvPr id="26629" name="Rectangle 3"/>
          <p:cNvSpPr>
            <a:spLocks noGrp="1" noChangeArrowheads="1"/>
          </p:cNvSpPr>
          <p:nvPr>
            <p:ph idx="1"/>
          </p:nvPr>
        </p:nvSpPr>
        <p:spPr>
          <a:xfrm>
            <a:off x="152400" y="1566333"/>
            <a:ext cx="5576887" cy="5257800"/>
          </a:xfrm>
        </p:spPr>
        <p:txBody>
          <a:bodyPr>
            <a:normAutofit/>
          </a:bodyPr>
          <a:lstStyle/>
          <a:p>
            <a:pPr marL="457200" lvl="1" indent="-339725">
              <a:lnSpc>
                <a:spcPts val="2500"/>
              </a:lnSpc>
              <a:spcAft>
                <a:spcPts val="800"/>
              </a:spcAft>
            </a:pPr>
            <a:r>
              <a:rPr lang="en-US" dirty="0">
                <a:latin typeface="Calibri" pitchFamily="34" charset="0"/>
              </a:rPr>
              <a:t>The Java-based driver uses java networking libraries to communicate directly with the database server (i.e., java sockets)</a:t>
            </a:r>
          </a:p>
          <a:p>
            <a:pPr marL="457200" lvl="1" indent="-339725">
              <a:lnSpc>
                <a:spcPts val="2500"/>
              </a:lnSpc>
              <a:spcAft>
                <a:spcPts val="800"/>
              </a:spcAft>
            </a:pPr>
            <a:r>
              <a:rPr lang="en-US" dirty="0">
                <a:latin typeface="Calibri" pitchFamily="34" charset="0"/>
              </a:rPr>
              <a:t>The driver translates JDBC calls into native API of the database system</a:t>
            </a:r>
          </a:p>
          <a:p>
            <a:pPr marL="230187" lvl="1" indent="0">
              <a:lnSpc>
                <a:spcPct val="90000"/>
              </a:lnSpc>
              <a:spcAft>
                <a:spcPts val="400"/>
              </a:spcAft>
              <a:buNone/>
            </a:pPr>
            <a:r>
              <a:rPr lang="en-US" dirty="0">
                <a:solidFill>
                  <a:srgbClr val="7030A0"/>
                </a:solidFill>
                <a:latin typeface="Calibri" pitchFamily="34" charset="0"/>
              </a:rPr>
              <a:t>Advantage:  </a:t>
            </a:r>
          </a:p>
          <a:p>
            <a:pPr marL="685800" lvl="2">
              <a:lnSpc>
                <a:spcPct val="80000"/>
              </a:lnSpc>
            </a:pPr>
            <a:r>
              <a:rPr lang="en-US" dirty="0">
                <a:solidFill>
                  <a:srgbClr val="7030A0"/>
                </a:solidFill>
                <a:latin typeface="Calibri" pitchFamily="34" charset="0"/>
              </a:rPr>
              <a:t>Implementation is all Java</a:t>
            </a:r>
          </a:p>
          <a:p>
            <a:pPr marL="685800" lvl="2">
              <a:lnSpc>
                <a:spcPct val="80000"/>
              </a:lnSpc>
              <a:spcAft>
                <a:spcPts val="600"/>
              </a:spcAft>
            </a:pPr>
            <a:r>
              <a:rPr lang="en-US" dirty="0">
                <a:solidFill>
                  <a:srgbClr val="7030A0"/>
                </a:solidFill>
                <a:latin typeface="Calibri" pitchFamily="34" charset="0"/>
              </a:rPr>
              <a:t>Performance is good</a:t>
            </a:r>
          </a:p>
          <a:p>
            <a:pPr marL="230187" lvl="1" indent="0">
              <a:lnSpc>
                <a:spcPts val="2500"/>
              </a:lnSpc>
              <a:buNone/>
            </a:pPr>
            <a:r>
              <a:rPr lang="en-US" dirty="0">
                <a:solidFill>
                  <a:srgbClr val="7030A0"/>
                </a:solidFill>
                <a:latin typeface="Calibri" pitchFamily="34" charset="0"/>
              </a:rPr>
              <a:t>Disadvantage:  Need a different driver for each database </a:t>
            </a:r>
            <a:r>
              <a:rPr lang="en-US" dirty="0">
                <a:solidFill>
                  <a:schemeClr val="accent4">
                    <a:lumMod val="60000"/>
                    <a:lumOff val="40000"/>
                  </a:schemeClr>
                </a:solidFill>
                <a:latin typeface="Calibri" pitchFamily="34" charset="0"/>
              </a:rPr>
              <a:t>(compared to Type 3 Driver)</a:t>
            </a:r>
          </a:p>
          <a:p>
            <a:pPr marL="630237" lvl="2" indent="0">
              <a:lnSpc>
                <a:spcPct val="90000"/>
              </a:lnSpc>
              <a:buNone/>
            </a:pPr>
            <a:endParaRPr lang="en-US" dirty="0">
              <a:latin typeface="Calibri" pitchFamily="34" charset="0"/>
            </a:endParaRPr>
          </a:p>
        </p:txBody>
      </p:sp>
      <p:sp>
        <p:nvSpPr>
          <p:cNvPr id="5" name="Rectangle 4"/>
          <p:cNvSpPr/>
          <p:nvPr/>
        </p:nvSpPr>
        <p:spPr bwMode="auto">
          <a:xfrm>
            <a:off x="6172201" y="2274332"/>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6172201" y="2883932"/>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dirty="0">
                <a:latin typeface="Calibri" pitchFamily="34" charset="0"/>
                <a:cs typeface="+mn-cs"/>
              </a:rPr>
              <a:t>JDBC API</a:t>
            </a:r>
          </a:p>
        </p:txBody>
      </p:sp>
      <p:sp>
        <p:nvSpPr>
          <p:cNvPr id="7" name="Rectangle 6"/>
          <p:cNvSpPr/>
          <p:nvPr/>
        </p:nvSpPr>
        <p:spPr bwMode="auto">
          <a:xfrm>
            <a:off x="6172201" y="3722132"/>
            <a:ext cx="1524000" cy="6096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Type 4 Driver</a:t>
            </a:r>
          </a:p>
        </p:txBody>
      </p:sp>
      <p:sp>
        <p:nvSpPr>
          <p:cNvPr id="9" name="Flowchart: Magnetic Disk 8"/>
          <p:cNvSpPr/>
          <p:nvPr/>
        </p:nvSpPr>
        <p:spPr bwMode="auto">
          <a:xfrm>
            <a:off x="6400801" y="4788932"/>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25610" name="Up-Down Arrow 9"/>
          <p:cNvSpPr>
            <a:spLocks noChangeArrowheads="1"/>
          </p:cNvSpPr>
          <p:nvPr/>
        </p:nvSpPr>
        <p:spPr bwMode="auto">
          <a:xfrm>
            <a:off x="6858001" y="4331732"/>
            <a:ext cx="228600" cy="685800"/>
          </a:xfrm>
          <a:prstGeom prst="upDownArrow">
            <a:avLst>
              <a:gd name="adj1" fmla="val 50000"/>
              <a:gd name="adj2" fmla="val 50000"/>
            </a:avLst>
          </a:prstGeom>
          <a:solidFill>
            <a:schemeClr val="bg1">
              <a:lumMod val="50000"/>
            </a:schemeClr>
          </a:solidFill>
          <a:ln w="12700" algn="ctr">
            <a:solidFill>
              <a:schemeClr val="tx1"/>
            </a:solidFill>
            <a:round/>
            <a:headEnd type="none" w="sm" len="sm"/>
            <a:tailEnd type="none" w="sm" len="sm"/>
          </a:ln>
        </p:spPr>
        <p:txBody>
          <a:bodyPr/>
          <a:lstStyle/>
          <a:p>
            <a:pPr eaLnBrk="0" hangingPunct="0">
              <a:defRPr/>
            </a:pPr>
            <a:endParaRPr lang="en-US"/>
          </a:p>
        </p:txBody>
      </p:sp>
      <p:sp>
        <p:nvSpPr>
          <p:cNvPr id="26635" name="Up-Down Arrow 10"/>
          <p:cNvSpPr>
            <a:spLocks noChangeArrowheads="1"/>
          </p:cNvSpPr>
          <p:nvPr/>
        </p:nvSpPr>
        <p:spPr bwMode="auto">
          <a:xfrm>
            <a:off x="6858001" y="3188732"/>
            <a:ext cx="228600" cy="533400"/>
          </a:xfrm>
          <a:prstGeom prst="upDownArrow">
            <a:avLst>
              <a:gd name="adj1" fmla="val 50000"/>
              <a:gd name="adj2" fmla="val 50005"/>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11" name="Rectangle 10"/>
          <p:cNvSpPr/>
          <p:nvPr/>
        </p:nvSpPr>
        <p:spPr>
          <a:xfrm>
            <a:off x="5715001" y="1600200"/>
            <a:ext cx="825867"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Client</a:t>
            </a:r>
          </a:p>
        </p:txBody>
      </p:sp>
      <p:sp>
        <p:nvSpPr>
          <p:cNvPr id="12" name="Curved Left Arrow 11"/>
          <p:cNvSpPr/>
          <p:nvPr/>
        </p:nvSpPr>
        <p:spPr bwMode="auto">
          <a:xfrm>
            <a:off x="7620001" y="2960132"/>
            <a:ext cx="533400" cy="1092200"/>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3" name="Curved Left Arrow 12"/>
          <p:cNvSpPr/>
          <p:nvPr/>
        </p:nvSpPr>
        <p:spPr bwMode="auto">
          <a:xfrm>
            <a:off x="7467601" y="4096782"/>
            <a:ext cx="609600" cy="1406525"/>
          </a:xfrm>
          <a:prstGeom prst="curvedLeftArrow">
            <a:avLst/>
          </a:prstGeom>
          <a:solidFill>
            <a:schemeClr val="accent5">
              <a:lumMod val="5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26639" name="TextBox 15"/>
          <p:cNvSpPr txBox="1">
            <a:spLocks noChangeArrowheads="1"/>
          </p:cNvSpPr>
          <p:nvPr/>
        </p:nvSpPr>
        <p:spPr bwMode="auto">
          <a:xfrm>
            <a:off x="8139114" y="3144282"/>
            <a:ext cx="750887"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a:solidFill>
                  <a:srgbClr val="09064E"/>
                </a:solidFill>
                <a:latin typeface="Calibri" pitchFamily="34" charset="0"/>
                <a:cs typeface="Calibri" pitchFamily="34" charset="0"/>
              </a:rPr>
              <a:t>JDBC call</a:t>
            </a:r>
          </a:p>
        </p:txBody>
      </p:sp>
      <p:sp>
        <p:nvSpPr>
          <p:cNvPr id="26640" name="TextBox 16"/>
          <p:cNvSpPr txBox="1">
            <a:spLocks noChangeArrowheads="1"/>
          </p:cNvSpPr>
          <p:nvPr/>
        </p:nvSpPr>
        <p:spPr bwMode="auto">
          <a:xfrm>
            <a:off x="8042275" y="4117419"/>
            <a:ext cx="949326" cy="170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2100"/>
              </a:lnSpc>
            </a:pPr>
            <a:r>
              <a:rPr lang="en-US" sz="2000" dirty="0">
                <a:solidFill>
                  <a:srgbClr val="09064E"/>
                </a:solidFill>
                <a:latin typeface="Calibri" pitchFamily="34" charset="0"/>
                <a:cs typeface="Calibri" pitchFamily="34" charset="0"/>
              </a:rPr>
              <a:t>Native API call via socket </a:t>
            </a:r>
            <a:r>
              <a:rPr lang="en-US" sz="2000" dirty="0" err="1">
                <a:solidFill>
                  <a:srgbClr val="09064E"/>
                </a:solidFill>
                <a:latin typeface="Calibri" pitchFamily="34" charset="0"/>
                <a:cs typeface="Calibri" pitchFamily="34" charset="0"/>
              </a:rPr>
              <a:t>connec-tion</a:t>
            </a:r>
            <a:endParaRPr lang="en-US" sz="2000" dirty="0">
              <a:solidFill>
                <a:srgbClr val="09064E"/>
              </a:solidFill>
              <a:latin typeface="Calibri" pitchFamily="34" charset="0"/>
              <a:cs typeface="Calibri" pitchFamily="34" charset="0"/>
            </a:endParaRPr>
          </a:p>
        </p:txBody>
      </p:sp>
      <p:sp>
        <p:nvSpPr>
          <p:cNvPr id="17" name="Oval Callout 16"/>
          <p:cNvSpPr/>
          <p:nvPr/>
        </p:nvSpPr>
        <p:spPr>
          <a:xfrm>
            <a:off x="5072065" y="3993065"/>
            <a:ext cx="914401" cy="634873"/>
          </a:xfrm>
          <a:prstGeom prst="wedgeEllipseCallout">
            <a:avLst>
              <a:gd name="adj1" fmla="val 85863"/>
              <a:gd name="adj2" fmla="val -1885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lnSpc>
                <a:spcPts val="1700"/>
              </a:lnSpc>
            </a:pPr>
            <a:r>
              <a:rPr lang="en-US" altLang="zh-TW" dirty="0"/>
              <a:t>Pure Java</a:t>
            </a:r>
            <a:endParaRPr lang="zh-TW" altLang="en-US" dirty="0"/>
          </a:p>
        </p:txBody>
      </p:sp>
      <p:sp>
        <p:nvSpPr>
          <p:cNvPr id="18" name="Rectangle 3"/>
          <p:cNvSpPr txBox="1">
            <a:spLocks noChangeArrowheads="1"/>
          </p:cNvSpPr>
          <p:nvPr/>
        </p:nvSpPr>
        <p:spPr>
          <a:xfrm>
            <a:off x="361156" y="947738"/>
            <a:ext cx="8305800" cy="69746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800"/>
              </a:spcAft>
              <a:buFont typeface="Wingdings" pitchFamily="2" charset="2"/>
              <a:buNone/>
            </a:pPr>
            <a:r>
              <a:rPr lang="en-US" u="sng" dirty="0">
                <a:latin typeface="Calibri" pitchFamily="34" charset="0"/>
              </a:rPr>
              <a:t>Direct translation to the Native API via Java Driver:</a:t>
            </a:r>
            <a:endParaRPr lang="en-US" dirty="0">
              <a:latin typeface="Calibri" pitchFamily="34" charset="0"/>
            </a:endParaRPr>
          </a:p>
        </p:txBody>
      </p:sp>
    </p:spTree>
    <p:extLst>
      <p:ext uri="{BB962C8B-B14F-4D97-AF65-F5344CB8AC3E}">
        <p14:creationId xmlns:p14="http://schemas.microsoft.com/office/powerpoint/2010/main" val="1513539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JDBC Classes and Interfaces</a:t>
            </a:r>
          </a:p>
        </p:txBody>
      </p:sp>
      <p:sp>
        <p:nvSpPr>
          <p:cNvPr id="22531" name="Rectangle 3"/>
          <p:cNvSpPr>
            <a:spLocks noGrp="1" noChangeArrowheads="1"/>
          </p:cNvSpPr>
          <p:nvPr>
            <p:ph idx="1"/>
          </p:nvPr>
        </p:nvSpPr>
        <p:spPr>
          <a:xfrm>
            <a:off x="533400" y="1752600"/>
            <a:ext cx="4876800" cy="4191000"/>
          </a:xfrm>
        </p:spPr>
        <p:txBody>
          <a:bodyPr>
            <a:normAutofit/>
          </a:bodyPr>
          <a:lstStyle/>
          <a:p>
            <a:pPr marL="0" indent="0">
              <a:spcAft>
                <a:spcPts val="1200"/>
              </a:spcAft>
              <a:buFont typeface="Wingdings" pitchFamily="2" charset="2"/>
              <a:buNone/>
              <a:defRPr/>
            </a:pPr>
            <a:r>
              <a:rPr lang="en-US" sz="3200" dirty="0">
                <a:solidFill>
                  <a:srgbClr val="7030A0"/>
                </a:solidFill>
                <a:latin typeface="Calibri" pitchFamily="34" charset="0"/>
              </a:rPr>
              <a:t>Steps to submit a database query:</a:t>
            </a:r>
          </a:p>
          <a:p>
            <a:pPr marL="684213" indent="-454025">
              <a:spcAft>
                <a:spcPts val="600"/>
              </a:spcAft>
              <a:buFont typeface="Wingdings" pitchFamily="2" charset="2"/>
              <a:buAutoNum type="arabicPeriod"/>
              <a:defRPr/>
            </a:pPr>
            <a:r>
              <a:rPr lang="en-US" dirty="0">
                <a:solidFill>
                  <a:srgbClr val="00359E"/>
                </a:solidFill>
                <a:latin typeface="Calibri" pitchFamily="34" charset="0"/>
              </a:rPr>
              <a:t>Load the JDBC driver</a:t>
            </a:r>
          </a:p>
          <a:p>
            <a:pPr marL="684213" indent="-454025">
              <a:spcAft>
                <a:spcPts val="600"/>
              </a:spcAft>
              <a:buFont typeface="Wingdings" pitchFamily="2" charset="2"/>
              <a:buAutoNum type="arabicPeriod"/>
              <a:defRPr/>
            </a:pPr>
            <a:r>
              <a:rPr lang="en-US" dirty="0">
                <a:solidFill>
                  <a:srgbClr val="00359E"/>
                </a:solidFill>
                <a:latin typeface="Calibri" pitchFamily="34" charset="0"/>
              </a:rPr>
              <a:t>Connect to the data source</a:t>
            </a:r>
          </a:p>
          <a:p>
            <a:pPr marL="684213" indent="-454025">
              <a:buFont typeface="Wingdings" pitchFamily="2" charset="2"/>
              <a:buAutoNum type="arabicPeriod"/>
              <a:defRPr/>
            </a:pPr>
            <a:r>
              <a:rPr lang="en-US" dirty="0">
                <a:solidFill>
                  <a:srgbClr val="00359E"/>
                </a:solidFill>
                <a:latin typeface="Calibri" pitchFamily="34" charset="0"/>
              </a:rPr>
              <a:t>Submit SQL statements for processing</a:t>
            </a:r>
          </a:p>
          <a:p>
            <a:pPr marL="533400" indent="-533400">
              <a:buFont typeface="Wingdings" pitchFamily="2" charset="2"/>
              <a:buNone/>
              <a:defRPr/>
            </a:pPr>
            <a:endParaRPr lang="en-US" dirty="0"/>
          </a:p>
        </p:txBody>
      </p:sp>
      <p:sp>
        <p:nvSpPr>
          <p:cNvPr id="4" name="Rectangle 10"/>
          <p:cNvSpPr>
            <a:spLocks noChangeArrowheads="1"/>
          </p:cNvSpPr>
          <p:nvPr/>
        </p:nvSpPr>
        <p:spPr bwMode="auto">
          <a:xfrm>
            <a:off x="5715000" y="2514600"/>
            <a:ext cx="2895600" cy="2438400"/>
          </a:xfrm>
          <a:prstGeom prst="rect">
            <a:avLst/>
          </a:prstGeom>
          <a:solidFill>
            <a:srgbClr val="89E0FF"/>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endParaRPr lang="en-US"/>
          </a:p>
        </p:txBody>
      </p:sp>
      <p:sp>
        <p:nvSpPr>
          <p:cNvPr id="5" name="Rectangle 4"/>
          <p:cNvSpPr/>
          <p:nvPr/>
        </p:nvSpPr>
        <p:spPr bwMode="auto">
          <a:xfrm>
            <a:off x="6400800" y="1752600"/>
            <a:ext cx="1524000" cy="609600"/>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Java Application</a:t>
            </a:r>
          </a:p>
        </p:txBody>
      </p:sp>
      <p:sp>
        <p:nvSpPr>
          <p:cNvPr id="6" name="Rectangle 5"/>
          <p:cNvSpPr/>
          <p:nvPr/>
        </p:nvSpPr>
        <p:spPr bwMode="auto">
          <a:xfrm>
            <a:off x="6400800" y="2362200"/>
            <a:ext cx="1524000" cy="3048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dirty="0">
                <a:latin typeface="Calibri" pitchFamily="34" charset="0"/>
                <a:cs typeface="+mn-cs"/>
              </a:rPr>
              <a:t>JDBC API</a:t>
            </a:r>
          </a:p>
        </p:txBody>
      </p:sp>
      <p:sp>
        <p:nvSpPr>
          <p:cNvPr id="7" name="Rectangle 6"/>
          <p:cNvSpPr/>
          <p:nvPr/>
        </p:nvSpPr>
        <p:spPr bwMode="auto">
          <a:xfrm>
            <a:off x="6400800" y="3048000"/>
            <a:ext cx="1524000" cy="609600"/>
          </a:xfrm>
          <a:prstGeom prst="rect">
            <a:avLst/>
          </a:prstGeom>
          <a:solidFill>
            <a:srgbClr val="DDDDDD"/>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C00000"/>
                </a:solidFill>
                <a:latin typeface="Calibri" pitchFamily="34" charset="0"/>
                <a:cs typeface="+mn-cs"/>
              </a:rPr>
              <a:t>JDBC Driver Manager</a:t>
            </a:r>
          </a:p>
        </p:txBody>
      </p:sp>
      <p:sp>
        <p:nvSpPr>
          <p:cNvPr id="8" name="Rectangle 7"/>
          <p:cNvSpPr/>
          <p:nvPr/>
        </p:nvSpPr>
        <p:spPr bwMode="auto">
          <a:xfrm>
            <a:off x="7239000" y="41148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JDBC Driver 2 </a:t>
            </a:r>
          </a:p>
        </p:txBody>
      </p:sp>
      <p:sp>
        <p:nvSpPr>
          <p:cNvPr id="9" name="Rectangle 8"/>
          <p:cNvSpPr/>
          <p:nvPr/>
        </p:nvSpPr>
        <p:spPr bwMode="auto">
          <a:xfrm>
            <a:off x="5867400" y="4114800"/>
            <a:ext cx="1219200" cy="609600"/>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2000"/>
              </a:lnSpc>
              <a:defRPr/>
            </a:pPr>
            <a:r>
              <a:rPr lang="en-US" sz="2000" dirty="0">
                <a:solidFill>
                  <a:srgbClr val="111111"/>
                </a:solidFill>
                <a:latin typeface="Calibri" pitchFamily="34" charset="0"/>
                <a:cs typeface="+mn-cs"/>
              </a:rPr>
              <a:t>JDBC Driver 1</a:t>
            </a:r>
          </a:p>
        </p:txBody>
      </p:sp>
      <p:sp>
        <p:nvSpPr>
          <p:cNvPr id="10" name="Flowchart: Magnetic Disk 9"/>
          <p:cNvSpPr/>
          <p:nvPr/>
        </p:nvSpPr>
        <p:spPr bwMode="auto">
          <a:xfrm>
            <a:off x="5943600" y="51054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a:lstStyle/>
          <a:p>
            <a:pPr algn="ctr" eaLnBrk="0" hangingPunct="0">
              <a:lnSpc>
                <a:spcPts val="2100"/>
              </a:lnSpc>
              <a:defRPr/>
            </a:pPr>
            <a:r>
              <a:rPr lang="en-US" sz="2000" dirty="0">
                <a:latin typeface="Calibri" pitchFamily="34" charset="0"/>
                <a:cs typeface="+mn-cs"/>
              </a:rPr>
              <a:t>SQL Server</a:t>
            </a:r>
          </a:p>
        </p:txBody>
      </p:sp>
      <p:sp>
        <p:nvSpPr>
          <p:cNvPr id="11" name="Flowchart: Magnetic Disk 10"/>
          <p:cNvSpPr/>
          <p:nvPr/>
        </p:nvSpPr>
        <p:spPr bwMode="auto">
          <a:xfrm>
            <a:off x="7315200" y="5105400"/>
            <a:ext cx="1143000" cy="1066800"/>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Oracle</a:t>
            </a:r>
          </a:p>
        </p:txBody>
      </p:sp>
      <p:sp>
        <p:nvSpPr>
          <p:cNvPr id="12" name="Up-Down Arrow 11"/>
          <p:cNvSpPr>
            <a:spLocks noChangeArrowheads="1"/>
          </p:cNvSpPr>
          <p:nvPr/>
        </p:nvSpPr>
        <p:spPr bwMode="auto">
          <a:xfrm>
            <a:off x="7467600" y="36576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13" name="Up-Down Arrow 12"/>
          <p:cNvSpPr>
            <a:spLocks noChangeArrowheads="1"/>
          </p:cNvSpPr>
          <p:nvPr/>
        </p:nvSpPr>
        <p:spPr bwMode="auto">
          <a:xfrm>
            <a:off x="6629400" y="36576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14" name="Up-Down Arrow 13"/>
          <p:cNvSpPr>
            <a:spLocks noChangeArrowheads="1"/>
          </p:cNvSpPr>
          <p:nvPr/>
        </p:nvSpPr>
        <p:spPr bwMode="auto">
          <a:xfrm>
            <a:off x="7086600" y="266700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15" name="Up-Down Arrow 15"/>
          <p:cNvSpPr>
            <a:spLocks noChangeArrowheads="1"/>
          </p:cNvSpPr>
          <p:nvPr/>
        </p:nvSpPr>
        <p:spPr bwMode="auto">
          <a:xfrm>
            <a:off x="6400800" y="4724400"/>
            <a:ext cx="228600" cy="609600"/>
          </a:xfrm>
          <a:prstGeom prst="upDownArrow">
            <a:avLst>
              <a:gd name="adj1" fmla="val 50000"/>
              <a:gd name="adj2" fmla="val 50000"/>
            </a:avLst>
          </a:prstGeom>
          <a:solidFill>
            <a:srgbClr val="2042EE"/>
          </a:solidFill>
          <a:ln w="12700" algn="ctr">
            <a:solidFill>
              <a:schemeClr val="tx1"/>
            </a:solidFill>
            <a:round/>
            <a:headEnd type="none" w="sm" len="sm"/>
            <a:tailEnd type="none" w="sm" len="sm"/>
          </a:ln>
        </p:spPr>
        <p:txBody>
          <a:bodyPr/>
          <a:lstStyle/>
          <a:p>
            <a:pPr eaLnBrk="0" hangingPunct="0"/>
            <a:endParaRPr lang="en-US"/>
          </a:p>
        </p:txBody>
      </p:sp>
      <p:sp>
        <p:nvSpPr>
          <p:cNvPr id="16" name="Up-Down Arrow 16"/>
          <p:cNvSpPr>
            <a:spLocks noChangeArrowheads="1"/>
          </p:cNvSpPr>
          <p:nvPr/>
        </p:nvSpPr>
        <p:spPr bwMode="auto">
          <a:xfrm>
            <a:off x="7772400" y="4724400"/>
            <a:ext cx="228600" cy="609600"/>
          </a:xfrm>
          <a:prstGeom prst="upDownArrow">
            <a:avLst>
              <a:gd name="adj1" fmla="val 50000"/>
              <a:gd name="adj2" fmla="val 50000"/>
            </a:avLst>
          </a:prstGeom>
          <a:solidFill>
            <a:srgbClr val="2042EE"/>
          </a:solidFill>
          <a:ln w="12700" algn="ctr">
            <a:solidFill>
              <a:schemeClr val="tx1"/>
            </a:solidFill>
            <a:round/>
            <a:headEnd type="none" w="sm" len="sm"/>
            <a:tailEnd type="none" w="sm" len="sm"/>
          </a:ln>
        </p:spPr>
        <p:txBody>
          <a:bodyPr/>
          <a:lstStyle/>
          <a:p>
            <a:pPr eaLnBrk="0" hangingPunct="0"/>
            <a:endParaRPr lang="en-US"/>
          </a:p>
        </p:txBody>
      </p:sp>
      <p:sp>
        <p:nvSpPr>
          <p:cNvPr id="2" name="Oval 1"/>
          <p:cNvSpPr/>
          <p:nvPr/>
        </p:nvSpPr>
        <p:spPr>
          <a:xfrm>
            <a:off x="8073813" y="3771900"/>
            <a:ext cx="381000" cy="3810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18" name="Oval 17"/>
          <p:cNvSpPr/>
          <p:nvPr/>
        </p:nvSpPr>
        <p:spPr>
          <a:xfrm>
            <a:off x="8073813" y="5067300"/>
            <a:ext cx="381000" cy="3810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9" name="Oval 18"/>
          <p:cNvSpPr/>
          <p:nvPr/>
        </p:nvSpPr>
        <p:spPr>
          <a:xfrm>
            <a:off x="7810500" y="2098040"/>
            <a:ext cx="381000" cy="3810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t>3</a:t>
            </a:r>
          </a:p>
        </p:txBody>
      </p:sp>
    </p:spTree>
    <p:extLst>
      <p:ext uri="{BB962C8B-B14F-4D97-AF65-F5344CB8AC3E}">
        <p14:creationId xmlns:p14="http://schemas.microsoft.com/office/powerpoint/2010/main" val="35139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afterEffect">
                                  <p:stCondLst>
                                    <p:cond delay="0"/>
                                  </p:stCondLst>
                                  <p:childTnLst>
                                    <p:anim calcmode="discrete" valueType="str">
                                      <p:cBhvr override="childStyle">
                                        <p:cTn id="6" dur="2000" fill="hold"/>
                                        <p:tgtEl>
                                          <p:spTgt spid="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7" fill="hold">
                            <p:stCondLst>
                              <p:cond delay="2000"/>
                            </p:stCondLst>
                            <p:childTnLst>
                              <p:par>
                                <p:cTn id="8" presetID="22" presetClass="entr" presetSubtype="8" fill="hold" nodeType="after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wipe(left)">
                                      <p:cBhvr>
                                        <p:cTn id="10" dur="500"/>
                                        <p:tgtEl>
                                          <p:spTgt spid="22531">
                                            <p:txEl>
                                              <p:pRg st="1" end="1"/>
                                            </p:txEl>
                                          </p:spTgt>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wipe(left)">
                                      <p:cBhvr>
                                        <p:cTn id="19" dur="500"/>
                                        <p:tgtEl>
                                          <p:spTgt spid="22531">
                                            <p:txEl>
                                              <p:pRg st="2" end="2"/>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wipe(left)">
                                      <p:cBhvr>
                                        <p:cTn id="28" dur="500"/>
                                        <p:tgtEl>
                                          <p:spTgt spid="22531">
                                            <p:txEl>
                                              <p:pRg st="3" end="3"/>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JDBC Driver Management</a:t>
            </a:r>
          </a:p>
        </p:txBody>
      </p:sp>
      <p:sp>
        <p:nvSpPr>
          <p:cNvPr id="23555" name="Rectangle 3"/>
          <p:cNvSpPr>
            <a:spLocks noGrp="1" noChangeArrowheads="1"/>
          </p:cNvSpPr>
          <p:nvPr>
            <p:ph idx="1"/>
          </p:nvPr>
        </p:nvSpPr>
        <p:spPr>
          <a:xfrm>
            <a:off x="457200" y="4038600"/>
            <a:ext cx="8305800" cy="2743200"/>
          </a:xfrm>
        </p:spPr>
        <p:txBody>
          <a:bodyPr>
            <a:normAutofit fontScale="85000" lnSpcReduction="10000"/>
          </a:bodyPr>
          <a:lstStyle/>
          <a:p>
            <a:pPr>
              <a:spcAft>
                <a:spcPts val="600"/>
              </a:spcAft>
              <a:defRPr/>
            </a:pPr>
            <a:r>
              <a:rPr lang="en-US" dirty="0">
                <a:solidFill>
                  <a:srgbClr val="C00000"/>
                </a:solidFill>
                <a:latin typeface="Calibri" pitchFamily="34" charset="0"/>
              </a:rPr>
              <a:t>Two ways of loading a JDBC driver</a:t>
            </a:r>
            <a:r>
              <a:rPr lang="en-US" dirty="0">
                <a:latin typeface="Calibri" pitchFamily="34" charset="0"/>
              </a:rPr>
              <a:t>:</a:t>
            </a:r>
          </a:p>
          <a:p>
            <a:pPr marL="803275" lvl="1" indent="-346075">
              <a:buFont typeface="+mj-lt"/>
              <a:buAutoNum type="arabicPeriod"/>
              <a:defRPr/>
            </a:pPr>
            <a:r>
              <a:rPr lang="en-US" dirty="0">
                <a:latin typeface="Calibri" pitchFamily="34" charset="0"/>
              </a:rPr>
              <a:t>In the Java code:</a:t>
            </a:r>
            <a:br>
              <a:rPr lang="en-US" dirty="0">
                <a:latin typeface="Calibri" pitchFamily="34" charset="0"/>
              </a:rPr>
            </a:br>
            <a:r>
              <a:rPr lang="en-US" dirty="0">
                <a:latin typeface="Calibri" pitchFamily="34" charset="0"/>
              </a:rPr>
              <a:t>      </a:t>
            </a:r>
            <a:r>
              <a:rPr lang="en-US" dirty="0" err="1">
                <a:solidFill>
                  <a:srgbClr val="2042EE"/>
                </a:solidFill>
                <a:latin typeface="Calibri" pitchFamily="34" charset="0"/>
              </a:rPr>
              <a:t>Class.forName</a:t>
            </a:r>
            <a:r>
              <a:rPr lang="en-US" dirty="0">
                <a:solidFill>
                  <a:srgbClr val="2042EE"/>
                </a:solidFill>
                <a:latin typeface="Calibri" pitchFamily="34" charset="0"/>
              </a:rPr>
              <a:t>(“oracle/</a:t>
            </a:r>
            <a:r>
              <a:rPr lang="en-US" dirty="0" err="1">
                <a:solidFill>
                  <a:srgbClr val="2042EE"/>
                </a:solidFill>
                <a:latin typeface="Calibri" pitchFamily="34" charset="0"/>
              </a:rPr>
              <a:t>jdbc.driver.Oracledriver</a:t>
            </a:r>
            <a:r>
              <a:rPr lang="en-US" dirty="0">
                <a:solidFill>
                  <a:srgbClr val="2042EE"/>
                </a:solidFill>
                <a:latin typeface="Calibri" pitchFamily="34" charset="0"/>
              </a:rPr>
              <a:t>”);</a:t>
            </a:r>
          </a:p>
          <a:p>
            <a:pPr lvl="1">
              <a:spcBef>
                <a:spcPts val="0"/>
              </a:spcBef>
              <a:spcAft>
                <a:spcPts val="600"/>
              </a:spcAft>
              <a:buFont typeface="Wingdings" pitchFamily="2" charset="2"/>
              <a:buNone/>
              <a:defRPr/>
            </a:pPr>
            <a:r>
              <a:rPr lang="en-US" dirty="0">
                <a:latin typeface="Calibri" pitchFamily="34" charset="0"/>
              </a:rPr>
              <a:t>		      /* This method loads an instance of the driver class</a:t>
            </a:r>
          </a:p>
          <a:p>
            <a:pPr marL="803275" lvl="1" indent="-346075">
              <a:buFont typeface="+mj-lt"/>
              <a:buAutoNum type="arabicPeriod" startAt="2"/>
              <a:defRPr/>
            </a:pPr>
            <a:r>
              <a:rPr lang="en-US" dirty="0">
                <a:latin typeface="Calibri" pitchFamily="34" charset="0"/>
              </a:rPr>
              <a:t>Enter at command line when starting the Java application:</a:t>
            </a:r>
            <a:br>
              <a:rPr lang="en-US" dirty="0">
                <a:latin typeface="Calibri" pitchFamily="34" charset="0"/>
              </a:rPr>
            </a:br>
            <a:r>
              <a:rPr lang="en-US" dirty="0">
                <a:latin typeface="Calibri" pitchFamily="34" charset="0"/>
              </a:rPr>
              <a:t>      </a:t>
            </a:r>
            <a:r>
              <a:rPr lang="en-US" dirty="0">
                <a:solidFill>
                  <a:srgbClr val="2042EE"/>
                </a:solidFill>
                <a:latin typeface="Calibri" pitchFamily="34" charset="0"/>
              </a:rPr>
              <a:t>-</a:t>
            </a:r>
            <a:r>
              <a:rPr lang="en-US" dirty="0" err="1">
                <a:solidFill>
                  <a:srgbClr val="2042EE"/>
                </a:solidFill>
                <a:latin typeface="Calibri" pitchFamily="34" charset="0"/>
              </a:rPr>
              <a:t>Djdbc.drivers</a:t>
            </a:r>
            <a:r>
              <a:rPr lang="en-US" dirty="0">
                <a:solidFill>
                  <a:srgbClr val="2042EE"/>
                </a:solidFill>
                <a:latin typeface="Calibri" pitchFamily="34" charset="0"/>
              </a:rPr>
              <a:t>=oracle/</a:t>
            </a:r>
            <a:r>
              <a:rPr lang="en-US" dirty="0" err="1">
                <a:solidFill>
                  <a:srgbClr val="2042EE"/>
                </a:solidFill>
                <a:latin typeface="Calibri" pitchFamily="34" charset="0"/>
              </a:rPr>
              <a:t>jdbc.driver</a:t>
            </a:r>
            <a:endParaRPr lang="en-US" dirty="0">
              <a:solidFill>
                <a:srgbClr val="2042EE"/>
              </a:solidFill>
              <a:latin typeface="Calibri" pitchFamily="34" charset="0"/>
            </a:endParaRPr>
          </a:p>
        </p:txBody>
      </p:sp>
      <p:sp>
        <p:nvSpPr>
          <p:cNvPr id="4" name="Rectangle 3"/>
          <p:cNvSpPr txBox="1">
            <a:spLocks noChangeArrowheads="1"/>
          </p:cNvSpPr>
          <p:nvPr/>
        </p:nvSpPr>
        <p:spPr bwMode="auto">
          <a:xfrm>
            <a:off x="457200" y="1524000"/>
            <a:ext cx="5562600" cy="2209800"/>
          </a:xfrm>
          <a:prstGeom prst="rect">
            <a:avLst/>
          </a:prstGeom>
          <a:noFill/>
          <a:ln w="9525">
            <a:noFill/>
            <a:miter lim="800000"/>
            <a:headEnd/>
            <a:tailEnd/>
          </a:ln>
        </p:spPr>
        <p:txBody>
          <a:bodyPr lIns="90488" tIns="44450" rIns="90488" bIns="44450"/>
          <a:lstStyle/>
          <a:p>
            <a:pPr marL="342900" indent="-342900" eaLnBrk="0" hangingPunct="0">
              <a:spcBef>
                <a:spcPct val="20000"/>
              </a:spcBef>
              <a:spcAft>
                <a:spcPts val="600"/>
              </a:spcAft>
              <a:buClr>
                <a:schemeClr val="tx1"/>
              </a:buClr>
              <a:buSzPct val="75000"/>
              <a:buFont typeface="Wingdings" pitchFamily="2" charset="2"/>
              <a:buChar char="v"/>
              <a:defRPr/>
            </a:pPr>
            <a:r>
              <a:rPr lang="en-US" sz="2800" kern="0" dirty="0" err="1">
                <a:solidFill>
                  <a:srgbClr val="C00000"/>
                </a:solidFill>
                <a:latin typeface="Calibri" pitchFamily="34" charset="0"/>
                <a:cs typeface="+mn-cs"/>
              </a:rPr>
              <a:t>DriverManager</a:t>
            </a:r>
            <a:r>
              <a:rPr lang="en-US" sz="2800" kern="0" dirty="0">
                <a:solidFill>
                  <a:srgbClr val="C00000"/>
                </a:solidFill>
                <a:latin typeface="Calibri" pitchFamily="34" charset="0"/>
                <a:cs typeface="+mn-cs"/>
              </a:rPr>
              <a:t> class</a:t>
            </a:r>
            <a:r>
              <a:rPr lang="en-US" sz="2800" kern="0" dirty="0">
                <a:latin typeface="Calibri" pitchFamily="34" charset="0"/>
                <a:cs typeface="+mn-cs"/>
              </a:rPr>
              <a:t>:</a:t>
            </a:r>
          </a:p>
          <a:p>
            <a:pPr marL="742950" lvl="1" indent="-285750" eaLnBrk="0" hangingPunct="0">
              <a:lnSpc>
                <a:spcPts val="2700"/>
              </a:lnSpc>
              <a:spcBef>
                <a:spcPct val="20000"/>
              </a:spcBef>
              <a:spcAft>
                <a:spcPts val="600"/>
              </a:spcAft>
              <a:buClr>
                <a:schemeClr val="tx1"/>
              </a:buClr>
              <a:buFont typeface="Wingdings" pitchFamily="2" charset="2"/>
              <a:buChar char="§"/>
              <a:defRPr/>
            </a:pPr>
            <a:r>
              <a:rPr lang="en-US" sz="2400" kern="0" dirty="0">
                <a:latin typeface="Calibri" pitchFamily="34" charset="0"/>
              </a:rPr>
              <a:t>Maintains a list of currently loaded drivers</a:t>
            </a:r>
          </a:p>
          <a:p>
            <a:pPr marL="742950" lvl="1" indent="-285750" eaLnBrk="0" hangingPunct="0">
              <a:lnSpc>
                <a:spcPts val="2700"/>
              </a:lnSpc>
              <a:spcBef>
                <a:spcPct val="20000"/>
              </a:spcBef>
              <a:buClr>
                <a:schemeClr val="tx1"/>
              </a:buClr>
              <a:buFont typeface="Wingdings" pitchFamily="2" charset="2"/>
              <a:buChar char="§"/>
              <a:defRPr/>
            </a:pPr>
            <a:r>
              <a:rPr lang="en-US" sz="2400" kern="0" dirty="0">
                <a:latin typeface="Calibri" pitchFamily="34" charset="0"/>
              </a:rPr>
              <a:t>Has methods to enable dynamic addition and deletion of drivers</a:t>
            </a:r>
          </a:p>
        </p:txBody>
      </p:sp>
      <p:grpSp>
        <p:nvGrpSpPr>
          <p:cNvPr id="28677" name="Group 17"/>
          <p:cNvGrpSpPr>
            <a:grpSpLocks/>
          </p:cNvGrpSpPr>
          <p:nvPr/>
        </p:nvGrpSpPr>
        <p:grpSpPr bwMode="auto">
          <a:xfrm>
            <a:off x="6248400" y="1524000"/>
            <a:ext cx="2057400" cy="3048000"/>
            <a:chOff x="5638800" y="1828800"/>
            <a:chExt cx="2895600" cy="4419600"/>
          </a:xfrm>
        </p:grpSpPr>
        <p:sp>
          <p:nvSpPr>
            <p:cNvPr id="28678" name="Rectangle 10"/>
            <p:cNvSpPr>
              <a:spLocks noChangeArrowheads="1"/>
            </p:cNvSpPr>
            <p:nvPr/>
          </p:nvSpPr>
          <p:spPr bwMode="auto">
            <a:xfrm>
              <a:off x="5638800" y="2590800"/>
              <a:ext cx="2895600" cy="2438400"/>
            </a:xfrm>
            <a:prstGeom prst="rect">
              <a:avLst/>
            </a:prstGeom>
            <a:solidFill>
              <a:srgbClr val="89E0FF"/>
            </a:solidFill>
            <a:ln w="12700" algn="ctr">
              <a:solidFill>
                <a:schemeClr val="tx1"/>
              </a:solidFill>
              <a:round/>
              <a:headEnd type="none" w="sm" len="sm"/>
              <a:tailEnd type="none" w="sm" len="sm"/>
            </a:ln>
            <a:scene3d>
              <a:camera prst="orthographicFront"/>
              <a:lightRig rig="threePt" dir="t"/>
            </a:scene3d>
            <a:sp3d>
              <a:bevelT w="152400" h="50800" prst="softRound"/>
            </a:sp3d>
          </p:spPr>
          <p:txBody>
            <a:bodyPr/>
            <a:lstStyle/>
            <a:p>
              <a:pPr eaLnBrk="0" hangingPunct="0"/>
              <a:endParaRPr lang="en-US"/>
            </a:p>
          </p:txBody>
        </p:sp>
        <p:sp>
          <p:nvSpPr>
            <p:cNvPr id="7" name="Rectangle 6"/>
            <p:cNvSpPr/>
            <p:nvPr/>
          </p:nvSpPr>
          <p:spPr bwMode="auto">
            <a:xfrm>
              <a:off x="6324718" y="1828800"/>
              <a:ext cx="1523765" cy="609998"/>
            </a:xfrm>
            <a:prstGeom prst="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1400"/>
                </a:lnSpc>
                <a:defRPr/>
              </a:pPr>
              <a:r>
                <a:rPr lang="en-US" sz="1600" dirty="0">
                  <a:solidFill>
                    <a:srgbClr val="111111"/>
                  </a:solidFill>
                  <a:latin typeface="Calibri" pitchFamily="34" charset="0"/>
                  <a:cs typeface="+mn-cs"/>
                </a:rPr>
                <a:t>Java </a:t>
              </a:r>
              <a:r>
                <a:rPr lang="en-US" sz="1400" dirty="0">
                  <a:solidFill>
                    <a:srgbClr val="111111"/>
                  </a:solidFill>
                  <a:latin typeface="Calibri" pitchFamily="34" charset="0"/>
                  <a:cs typeface="+mn-cs"/>
                </a:rPr>
                <a:t>Application</a:t>
              </a:r>
            </a:p>
          </p:txBody>
        </p:sp>
        <p:sp>
          <p:nvSpPr>
            <p:cNvPr id="8" name="Rectangle 7"/>
            <p:cNvSpPr/>
            <p:nvPr/>
          </p:nvSpPr>
          <p:spPr bwMode="auto">
            <a:xfrm>
              <a:off x="6324718" y="2438798"/>
              <a:ext cx="1523765" cy="303848"/>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400" dirty="0">
                  <a:latin typeface="Calibri" pitchFamily="34" charset="0"/>
                  <a:cs typeface="+mn-cs"/>
                </a:rPr>
                <a:t>JDBC API</a:t>
              </a:r>
            </a:p>
          </p:txBody>
        </p:sp>
        <p:sp>
          <p:nvSpPr>
            <p:cNvPr id="9" name="Rectangle 8"/>
            <p:cNvSpPr/>
            <p:nvPr/>
          </p:nvSpPr>
          <p:spPr bwMode="auto">
            <a:xfrm>
              <a:off x="6324718" y="3124756"/>
              <a:ext cx="1523765" cy="609996"/>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1300"/>
                </a:lnSpc>
                <a:defRPr/>
              </a:pPr>
              <a:r>
                <a:rPr lang="en-US" sz="1400" dirty="0">
                  <a:solidFill>
                    <a:srgbClr val="111111"/>
                  </a:solidFill>
                  <a:latin typeface="Calibri" pitchFamily="34" charset="0"/>
                  <a:cs typeface="+mn-cs"/>
                </a:rPr>
                <a:t>JDBC Driver Manager</a:t>
              </a:r>
            </a:p>
          </p:txBody>
        </p:sp>
        <p:sp>
          <p:nvSpPr>
            <p:cNvPr id="10" name="Rectangle 9"/>
            <p:cNvSpPr/>
            <p:nvPr/>
          </p:nvSpPr>
          <p:spPr bwMode="auto">
            <a:xfrm>
              <a:off x="7162565" y="4190524"/>
              <a:ext cx="1219906" cy="609998"/>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1400"/>
                </a:lnSpc>
                <a:defRPr/>
              </a:pPr>
              <a:r>
                <a:rPr lang="en-US" sz="1600" dirty="0">
                  <a:solidFill>
                    <a:srgbClr val="111111"/>
                  </a:solidFill>
                  <a:latin typeface="Calibri" pitchFamily="34" charset="0"/>
                  <a:cs typeface="+mn-cs"/>
                </a:rPr>
                <a:t> JDBC Driver 2</a:t>
              </a:r>
            </a:p>
          </p:txBody>
        </p:sp>
        <p:sp>
          <p:nvSpPr>
            <p:cNvPr id="11" name="Rectangle 10"/>
            <p:cNvSpPr/>
            <p:nvPr/>
          </p:nvSpPr>
          <p:spPr bwMode="auto">
            <a:xfrm>
              <a:off x="5790730" y="4190524"/>
              <a:ext cx="1219906" cy="609998"/>
            </a:xfrm>
            <a:prstGeom prst="rect">
              <a:avLst/>
            </a:prstGeom>
            <a:solidFill>
              <a:schemeClr val="tx1">
                <a:lumMod val="10000"/>
                <a:lumOff val="9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lnSpc>
                  <a:spcPts val="1400"/>
                </a:lnSpc>
                <a:defRPr/>
              </a:pPr>
              <a:r>
                <a:rPr lang="en-US" sz="1600" dirty="0">
                  <a:solidFill>
                    <a:srgbClr val="111111"/>
                  </a:solidFill>
                  <a:latin typeface="Calibri" pitchFamily="34" charset="0"/>
                  <a:cs typeface="+mn-cs"/>
                </a:rPr>
                <a:t>JDBC Driver 1</a:t>
              </a:r>
            </a:p>
          </p:txBody>
        </p:sp>
        <p:sp>
          <p:nvSpPr>
            <p:cNvPr id="12" name="Flowchart: Magnetic Disk 11"/>
            <p:cNvSpPr/>
            <p:nvPr/>
          </p:nvSpPr>
          <p:spPr bwMode="auto">
            <a:xfrm>
              <a:off x="5866694" y="5182633"/>
              <a:ext cx="1143941" cy="1065767"/>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dirty="0">
                  <a:latin typeface="Calibri" pitchFamily="34" charset="0"/>
                  <a:cs typeface="+mn-cs"/>
                </a:rPr>
                <a:t>DBMS1</a:t>
              </a:r>
            </a:p>
          </p:txBody>
        </p:sp>
        <p:sp>
          <p:nvSpPr>
            <p:cNvPr id="13" name="Flowchart: Magnetic Disk 12"/>
            <p:cNvSpPr/>
            <p:nvPr/>
          </p:nvSpPr>
          <p:spPr bwMode="auto">
            <a:xfrm>
              <a:off x="7238530" y="5182633"/>
              <a:ext cx="1143941" cy="1065767"/>
            </a:xfrm>
            <a:prstGeom prst="flowChartMagneticDisk">
              <a:avLst/>
            </a:prstGeom>
            <a:solidFill>
              <a:schemeClr val="accent5">
                <a:lumMod val="60000"/>
                <a:lumOff val="40000"/>
              </a:schemeClr>
            </a:solidFill>
            <a:ln w="12700" cap="flat" cmpd="sng" algn="ctr">
              <a:solidFill>
                <a:schemeClr val="accent5">
                  <a:lumMod val="75000"/>
                </a:schemeClr>
              </a:solid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dirty="0">
                  <a:latin typeface="Calibri" pitchFamily="34" charset="0"/>
                  <a:cs typeface="+mn-cs"/>
                </a:rPr>
                <a:t>DBMS2</a:t>
              </a:r>
            </a:p>
          </p:txBody>
        </p:sp>
        <p:sp>
          <p:nvSpPr>
            <p:cNvPr id="28686" name="Up-Down Arrow 26"/>
            <p:cNvSpPr>
              <a:spLocks noChangeArrowheads="1"/>
            </p:cNvSpPr>
            <p:nvPr/>
          </p:nvSpPr>
          <p:spPr bwMode="auto">
            <a:xfrm>
              <a:off x="7391400" y="37338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8687" name="Up-Down Arrow 27"/>
            <p:cNvSpPr>
              <a:spLocks noChangeArrowheads="1"/>
            </p:cNvSpPr>
            <p:nvPr/>
          </p:nvSpPr>
          <p:spPr bwMode="auto">
            <a:xfrm>
              <a:off x="6553200" y="3733800"/>
              <a:ext cx="228600" cy="4572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8688" name="Up-Down Arrow 28"/>
            <p:cNvSpPr>
              <a:spLocks noChangeArrowheads="1"/>
            </p:cNvSpPr>
            <p:nvPr/>
          </p:nvSpPr>
          <p:spPr bwMode="auto">
            <a:xfrm>
              <a:off x="7010400" y="2743200"/>
              <a:ext cx="228600" cy="381000"/>
            </a:xfrm>
            <a:prstGeom prst="upDownArrow">
              <a:avLst>
                <a:gd name="adj1" fmla="val 50000"/>
                <a:gd name="adj2" fmla="val 50000"/>
              </a:avLst>
            </a:prstGeom>
            <a:solidFill>
              <a:srgbClr val="BD92DE"/>
            </a:solidFill>
            <a:ln w="12700" algn="ctr">
              <a:solidFill>
                <a:schemeClr val="tx1"/>
              </a:solidFill>
              <a:round/>
              <a:headEnd type="none" w="sm" len="sm"/>
              <a:tailEnd type="none" w="sm" len="sm"/>
            </a:ln>
          </p:spPr>
          <p:txBody>
            <a:bodyPr/>
            <a:lstStyle/>
            <a:p>
              <a:pPr eaLnBrk="0" hangingPunct="0"/>
              <a:endParaRPr lang="en-US"/>
            </a:p>
          </p:txBody>
        </p:sp>
        <p:sp>
          <p:nvSpPr>
            <p:cNvPr id="28689" name="Up-Down Arrow 15"/>
            <p:cNvSpPr>
              <a:spLocks noChangeArrowheads="1"/>
            </p:cNvSpPr>
            <p:nvPr/>
          </p:nvSpPr>
          <p:spPr bwMode="auto">
            <a:xfrm>
              <a:off x="6324600" y="4800600"/>
              <a:ext cx="228600" cy="609600"/>
            </a:xfrm>
            <a:prstGeom prst="upDownArrow">
              <a:avLst>
                <a:gd name="adj1" fmla="val 50000"/>
                <a:gd name="adj2" fmla="val 50000"/>
              </a:avLst>
            </a:prstGeom>
            <a:solidFill>
              <a:schemeClr val="bg1"/>
            </a:solidFill>
            <a:ln w="12700" algn="ctr">
              <a:solidFill>
                <a:schemeClr val="tx1"/>
              </a:solidFill>
              <a:round/>
              <a:headEnd type="none" w="sm" len="sm"/>
              <a:tailEnd type="none" w="sm" len="sm"/>
            </a:ln>
          </p:spPr>
          <p:txBody>
            <a:bodyPr/>
            <a:lstStyle/>
            <a:p>
              <a:pPr eaLnBrk="0" hangingPunct="0"/>
              <a:endParaRPr lang="en-US"/>
            </a:p>
          </p:txBody>
        </p:sp>
        <p:sp>
          <p:nvSpPr>
            <p:cNvPr id="28690" name="Up-Down Arrow 16"/>
            <p:cNvSpPr>
              <a:spLocks noChangeArrowheads="1"/>
            </p:cNvSpPr>
            <p:nvPr/>
          </p:nvSpPr>
          <p:spPr bwMode="auto">
            <a:xfrm>
              <a:off x="7696200" y="4800600"/>
              <a:ext cx="228600" cy="609600"/>
            </a:xfrm>
            <a:prstGeom prst="upDownArrow">
              <a:avLst>
                <a:gd name="adj1" fmla="val 50000"/>
                <a:gd name="adj2" fmla="val 50000"/>
              </a:avLst>
            </a:prstGeom>
            <a:solidFill>
              <a:schemeClr val="bg1"/>
            </a:solidFill>
            <a:ln w="12700" algn="ctr">
              <a:solidFill>
                <a:schemeClr val="tx1"/>
              </a:solidFill>
              <a:round/>
              <a:headEnd type="none" w="sm" len="sm"/>
              <a:tailEnd type="none" w="sm" len="sm"/>
            </a:ln>
          </p:spPr>
          <p:txBody>
            <a:bodyPr/>
            <a:lstStyle/>
            <a:p>
              <a:pPr eaLnBrk="0" hangingPunct="0"/>
              <a:endParaRPr lang="en-US"/>
            </a:p>
          </p:txBody>
        </p:sp>
      </p:grpSp>
      <p:pic>
        <p:nvPicPr>
          <p:cNvPr id="1026" name="Picture 2" descr="C:\Users\hkpuadmin\AppData\Local\Microsoft\Windows\Temporary Internet Files\Content.IE5\OD5SO6LJ\MC900078709[1].wmf"/>
          <p:cNvPicPr>
            <a:picLocks noChangeAspect="1" noChangeArrowheads="1"/>
          </p:cNvPicPr>
          <p:nvPr/>
        </p:nvPicPr>
        <p:blipFill>
          <a:blip r:embed="rId3" cstate="print"/>
          <a:srcRect/>
          <a:stretch>
            <a:fillRect/>
          </a:stretch>
        </p:blipFill>
        <p:spPr bwMode="auto">
          <a:xfrm flipH="1">
            <a:off x="7772400" y="1828800"/>
            <a:ext cx="990600" cy="1704975"/>
          </a:xfrm>
          <a:prstGeom prst="rect">
            <a:avLst/>
          </a:prstGeom>
          <a:noFill/>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774271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23555">
                                            <p:txEl>
                                              <p:pRg st="0" end="0"/>
                                            </p:txEl>
                                          </p:spTgt>
                                        </p:tgtEl>
                                        <p:attrNameLst>
                                          <p:attrName>style.visibility</p:attrName>
                                        </p:attrNameLst>
                                      </p:cBhvr>
                                      <p:to>
                                        <p:strVal val="visible"/>
                                      </p:to>
                                    </p:set>
                                    <p:animEffect transition="in" filter="fade">
                                      <p:cBhvr>
                                        <p:cTn id="24" dur="1000"/>
                                        <p:tgtEl>
                                          <p:spTgt spid="23555">
                                            <p:txEl>
                                              <p:pRg st="0" end="0"/>
                                            </p:txEl>
                                          </p:spTgt>
                                        </p:tgtEl>
                                      </p:cBhvr>
                                    </p:animEffect>
                                    <p:anim calcmode="lin" valueType="num">
                                      <p:cBhvr>
                                        <p:cTn id="25"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355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555">
                                            <p:txEl>
                                              <p:pRg st="1" end="1"/>
                                            </p:txEl>
                                          </p:spTgt>
                                        </p:tgtEl>
                                        <p:attrNameLst>
                                          <p:attrName>style.visibility</p:attrName>
                                        </p:attrNameLst>
                                      </p:cBhvr>
                                      <p:to>
                                        <p:strVal val="visible"/>
                                      </p:to>
                                    </p:set>
                                    <p:animEffect transition="in" filter="fade">
                                      <p:cBhvr>
                                        <p:cTn id="29" dur="1000"/>
                                        <p:tgtEl>
                                          <p:spTgt spid="23555">
                                            <p:txEl>
                                              <p:pRg st="1" end="1"/>
                                            </p:txEl>
                                          </p:spTgt>
                                        </p:tgtEl>
                                      </p:cBhvr>
                                    </p:animEffect>
                                    <p:anim calcmode="lin" valueType="num">
                                      <p:cBhvr>
                                        <p:cTn id="30" dur="1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3555">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555">
                                            <p:txEl>
                                              <p:pRg st="2" end="2"/>
                                            </p:txEl>
                                          </p:spTgt>
                                        </p:tgtEl>
                                        <p:attrNameLst>
                                          <p:attrName>style.visibility</p:attrName>
                                        </p:attrNameLst>
                                      </p:cBhvr>
                                      <p:to>
                                        <p:strVal val="visible"/>
                                      </p:to>
                                    </p:set>
                                    <p:animEffect transition="in" filter="fade">
                                      <p:cBhvr>
                                        <p:cTn id="34" dur="1000"/>
                                        <p:tgtEl>
                                          <p:spTgt spid="23555">
                                            <p:txEl>
                                              <p:pRg st="2" end="2"/>
                                            </p:txEl>
                                          </p:spTgt>
                                        </p:tgtEl>
                                      </p:cBhvr>
                                    </p:animEffect>
                                    <p:anim calcmode="lin" valueType="num">
                                      <p:cBhvr>
                                        <p:cTn id="35" dur="1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3555">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555">
                                            <p:txEl>
                                              <p:pRg st="3" end="3"/>
                                            </p:txEl>
                                          </p:spTgt>
                                        </p:tgtEl>
                                        <p:attrNameLst>
                                          <p:attrName>style.visibility</p:attrName>
                                        </p:attrNameLst>
                                      </p:cBhvr>
                                      <p:to>
                                        <p:strVal val="visible"/>
                                      </p:to>
                                    </p:set>
                                    <p:animEffect transition="in" filter="fade">
                                      <p:cBhvr>
                                        <p:cTn id="39" dur="1000"/>
                                        <p:tgtEl>
                                          <p:spTgt spid="23555">
                                            <p:txEl>
                                              <p:pRg st="3" end="3"/>
                                            </p:txEl>
                                          </p:spTgt>
                                        </p:tgtEl>
                                      </p:cBhvr>
                                    </p:animEffect>
                                    <p:anim calcmode="lin" valueType="num">
                                      <p:cBhvr>
                                        <p:cTn id="40" dur="1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dirty="0"/>
              <a:t>Connections in JDBC</a:t>
            </a:r>
          </a:p>
        </p:txBody>
      </p:sp>
      <p:pic>
        <p:nvPicPr>
          <p:cNvPr id="1026" name="Picture 2"/>
          <p:cNvPicPr>
            <a:picLocks noChangeAspect="1" noChangeArrowheads="1"/>
          </p:cNvPicPr>
          <p:nvPr/>
        </p:nvPicPr>
        <p:blipFill>
          <a:blip r:embed="rId3" cstate="print"/>
          <a:srcRect/>
          <a:stretch>
            <a:fillRect/>
          </a:stretch>
        </p:blipFill>
        <p:spPr bwMode="auto">
          <a:xfrm>
            <a:off x="7078353" y="1295400"/>
            <a:ext cx="1608447" cy="2452341"/>
          </a:xfrm>
          <a:prstGeom prst="rect">
            <a:avLst/>
          </a:prstGeom>
          <a:noFill/>
          <a:ln w="9525">
            <a:noFill/>
            <a:miter lim="800000"/>
            <a:headEnd/>
            <a:tailEnd/>
          </a:ln>
        </p:spPr>
      </p:pic>
      <p:sp>
        <p:nvSpPr>
          <p:cNvPr id="14" name="Rectangle 3"/>
          <p:cNvSpPr txBox="1">
            <a:spLocks noChangeArrowheads="1"/>
          </p:cNvSpPr>
          <p:nvPr/>
        </p:nvSpPr>
        <p:spPr>
          <a:xfrm>
            <a:off x="228600" y="1402501"/>
            <a:ext cx="6705600" cy="2701547"/>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We interact with a data source through </a:t>
            </a:r>
            <a:r>
              <a:rPr kumimoji="0" lang="en-US" sz="2400" b="0" i="0" u="none" strike="noStrike" kern="1200" cap="none" spc="0" normalizeH="0" baseline="0" noProof="0" dirty="0">
                <a:ln>
                  <a:noFill/>
                </a:ln>
                <a:solidFill>
                  <a:srgbClr val="C00000"/>
                </a:solidFill>
                <a:effectLst/>
                <a:uLnTx/>
                <a:uFillTx/>
                <a:latin typeface="Calibri" pitchFamily="34" charset="0"/>
                <a:ea typeface="+mn-ea"/>
                <a:cs typeface="+mn-cs"/>
              </a:rPr>
              <a:t>sessions</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 </a:t>
            </a:r>
          </a:p>
          <a:p>
            <a:pPr marL="342900" marR="0" lvl="0" indent="-342900" algn="l" defTabSz="914400" rtl="0" eaLnBrk="1" fontAlgn="auto" latinLnBrk="0" hangingPunct="1">
              <a:lnSpc>
                <a:spcPct val="11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A session is started through creation of a </a:t>
            </a:r>
            <a:r>
              <a:rPr kumimoji="0" lang="en-US" sz="2400" b="0" i="0" u="none" strike="noStrike" kern="1200" cap="none" spc="0" normalizeH="0" baseline="0" noProof="0" dirty="0">
                <a:ln>
                  <a:noFill/>
                </a:ln>
                <a:solidFill>
                  <a:srgbClr val="C00000"/>
                </a:solidFill>
                <a:effectLst/>
                <a:uLnTx/>
                <a:uFillTx/>
                <a:latin typeface="Calibri" pitchFamily="34" charset="0"/>
                <a:ea typeface="+mn-ea"/>
                <a:cs typeface="+mn-cs"/>
              </a:rPr>
              <a:t>Connection object</a:t>
            </a:r>
          </a:p>
          <a:p>
            <a:pPr marL="342900" marR="0" lvl="0" indent="-342900" algn="l" defTabSz="914400" rtl="0" eaLnBrk="1" fontAlgn="auto" latinLnBrk="0" hangingPunct="1">
              <a:lnSpc>
                <a:spcPct val="11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Connections are specified through a </a:t>
            </a:r>
            <a:r>
              <a:rPr kumimoji="0" lang="en-US" sz="2400" b="0" i="0" u="none" strike="noStrike" kern="1200" cap="none" spc="0" normalizeH="0" baseline="0" noProof="0" dirty="0">
                <a:ln>
                  <a:noFill/>
                </a:ln>
                <a:solidFill>
                  <a:srgbClr val="C00000"/>
                </a:solidFill>
                <a:effectLst/>
                <a:uLnTx/>
                <a:uFillTx/>
                <a:latin typeface="Calibri" pitchFamily="34" charset="0"/>
                <a:ea typeface="+mn-ea"/>
                <a:cs typeface="+mn-cs"/>
              </a:rPr>
              <a:t>URL</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 that uses the </a:t>
            </a:r>
            <a:r>
              <a:rPr kumimoji="0" lang="en-US" sz="2400" b="0" i="0" u="none" strike="noStrike" kern="1200" cap="none" spc="0" normalizeH="0" baseline="0" noProof="0" dirty="0" err="1">
                <a:ln>
                  <a:noFill/>
                </a:ln>
                <a:solidFill>
                  <a:schemeClr val="tx1"/>
                </a:solidFill>
                <a:effectLst/>
                <a:uLnTx/>
                <a:uFillTx/>
                <a:latin typeface="Calibri" pitchFamily="34" charset="0"/>
                <a:ea typeface="+mn-ea"/>
                <a:cs typeface="+mn-cs"/>
              </a:rPr>
              <a:t>jdbc</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 protocol</a:t>
            </a:r>
            <a:r>
              <a:rPr kumimoji="0" lang="en-US" sz="2400" b="0" i="0" u="none" strike="noStrike" kern="1200" cap="none" spc="0" normalizeH="0" noProof="0" dirty="0">
                <a:ln>
                  <a:noFill/>
                </a:ln>
                <a:solidFill>
                  <a:schemeClr val="tx1"/>
                </a:solidFill>
                <a:effectLst/>
                <a:uLnTx/>
                <a:uFillTx/>
                <a:latin typeface="Calibri" pitchFamily="34" charset="0"/>
                <a:ea typeface="+mn-ea"/>
                <a:cs typeface="+mn-cs"/>
              </a:rPr>
              <a:t> -   </a:t>
            </a:r>
            <a:r>
              <a:rPr kumimoji="0" lang="en-US" sz="2400" b="0" i="0" u="none" strike="noStrike" kern="1200" cap="none" spc="0" normalizeH="0" baseline="0" noProof="0" dirty="0" err="1">
                <a:ln>
                  <a:noFill/>
                </a:ln>
                <a:solidFill>
                  <a:srgbClr val="2042EE"/>
                </a:solidFill>
                <a:effectLst/>
                <a:uLnTx/>
                <a:uFillTx/>
                <a:latin typeface="Calibri" pitchFamily="34" charset="0"/>
                <a:ea typeface="+mn-ea"/>
                <a:cs typeface="+mn-cs"/>
              </a:rPr>
              <a:t>jdbc</a:t>
            </a: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:&lt;</a:t>
            </a:r>
            <a:r>
              <a:rPr kumimoji="0" lang="en-US" sz="2400" b="0" i="0" u="none" strike="noStrike" kern="1200" cap="none" spc="0" normalizeH="0" baseline="0" noProof="0" dirty="0" err="1">
                <a:ln>
                  <a:noFill/>
                </a:ln>
                <a:solidFill>
                  <a:srgbClr val="2042EE"/>
                </a:solidFill>
                <a:effectLst/>
                <a:uLnTx/>
                <a:uFillTx/>
                <a:latin typeface="Calibri" pitchFamily="34" charset="0"/>
                <a:ea typeface="+mn-ea"/>
                <a:cs typeface="+mn-cs"/>
              </a:rPr>
              <a:t>subprotocol</a:t>
            </a: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&gt;:&lt;</a:t>
            </a:r>
            <a:r>
              <a:rPr kumimoji="0" lang="en-US" sz="2400" b="0" i="0" u="none" strike="noStrike" kern="1200" cap="none" spc="0" normalizeH="0" baseline="0" noProof="0" dirty="0" err="1">
                <a:ln>
                  <a:noFill/>
                </a:ln>
                <a:solidFill>
                  <a:srgbClr val="2042EE"/>
                </a:solidFill>
                <a:effectLst/>
                <a:uLnTx/>
                <a:uFillTx/>
                <a:latin typeface="Calibri" pitchFamily="34" charset="0"/>
                <a:ea typeface="+mn-ea"/>
                <a:cs typeface="+mn-cs"/>
              </a:rPr>
              <a:t>otherParameters</a:t>
            </a: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&gt;</a:t>
            </a:r>
          </a:p>
          <a:p>
            <a:pPr marL="342900" marR="0" lvl="0" indent="-342900" algn="l" defTabSz="914400" rtl="0" eaLnBrk="1" fontAlgn="auto" latinLnBrk="0" hangingPunct="1">
              <a:lnSpc>
                <a:spcPct val="110000"/>
              </a:lnSpc>
              <a:spcBef>
                <a:spcPct val="20000"/>
              </a:spcBef>
              <a:buClrTx/>
              <a:buSzTx/>
              <a:buFont typeface="Arial" pitchFamily="34" charset="0"/>
              <a:buChar char="•"/>
              <a:tabLst/>
              <a:defRPr/>
            </a:pPr>
            <a:r>
              <a:rPr kumimoji="0" lang="en-US" altLang="zh-TW" sz="2400" b="0" i="0" u="none" strike="noStrike" kern="1200" cap="none" spc="0" normalizeH="0" baseline="0" noProof="0" dirty="0">
                <a:ln>
                  <a:noFill/>
                </a:ln>
                <a:solidFill>
                  <a:schemeClr val="tx1"/>
                </a:solidFill>
                <a:effectLst/>
                <a:uLnTx/>
                <a:uFillTx/>
                <a:latin typeface="Calibri" pitchFamily="34" charset="0"/>
                <a:ea typeface="+mn-ea"/>
                <a:cs typeface="+mn-cs"/>
              </a:rPr>
              <a:t>Each connection identifies a </a:t>
            </a:r>
            <a:r>
              <a:rPr kumimoji="0" lang="en-US" altLang="zh-TW" sz="2400" b="0" i="0" u="none" strike="noStrike" kern="1200" cap="none" spc="0" normalizeH="0" baseline="0" noProof="0" dirty="0">
                <a:ln>
                  <a:noFill/>
                </a:ln>
                <a:solidFill>
                  <a:srgbClr val="C00000"/>
                </a:solidFill>
                <a:effectLst/>
                <a:uLnTx/>
                <a:uFillTx/>
                <a:latin typeface="Calibri" pitchFamily="34" charset="0"/>
                <a:ea typeface="+mn-ea"/>
                <a:cs typeface="+mn-cs"/>
              </a:rPr>
              <a:t>logical session </a:t>
            </a:r>
            <a:r>
              <a:rPr kumimoji="0" lang="en-US" altLang="zh-TW" sz="2400" b="0" i="0" u="none" strike="noStrike" kern="1200" cap="none" spc="0" normalizeH="0" baseline="0" noProof="0" dirty="0">
                <a:ln>
                  <a:noFill/>
                </a:ln>
                <a:solidFill>
                  <a:schemeClr val="tx1"/>
                </a:solidFill>
                <a:effectLst/>
                <a:uLnTx/>
                <a:uFillTx/>
                <a:latin typeface="Calibri" pitchFamily="34" charset="0"/>
                <a:ea typeface="+mn-ea"/>
                <a:cs typeface="+mn-cs"/>
              </a:rPr>
              <a:t>with a data source</a:t>
            </a:r>
            <a:endPar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1200"/>
              </a:spcAft>
              <a:buClrTx/>
              <a:buSzTx/>
              <a:buFont typeface="Arial" pitchFamily="34" charset="0"/>
              <a:buNone/>
              <a:tabLst/>
              <a:defRPr/>
            </a:pP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	</a:t>
            </a:r>
          </a:p>
        </p:txBody>
      </p:sp>
      <p:sp>
        <p:nvSpPr>
          <p:cNvPr id="9" name="Content Placeholder 8">
            <a:extLst>
              <a:ext uri="{FF2B5EF4-FFF2-40B4-BE49-F238E27FC236}">
                <a16:creationId xmlns:a16="http://schemas.microsoft.com/office/drawing/2014/main" id="{2FD021DA-7B8E-5662-12F6-A6B1AAA2567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502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81000" y="3935388"/>
            <a:ext cx="8305800" cy="2211546"/>
            <a:chOff x="381000" y="4840549"/>
            <a:chExt cx="8305800" cy="1636451"/>
          </a:xfrm>
        </p:grpSpPr>
        <p:sp>
          <p:nvSpPr>
            <p:cNvPr id="4" name="Rectangle 3"/>
            <p:cNvSpPr/>
            <p:nvPr/>
          </p:nvSpPr>
          <p:spPr bwMode="auto">
            <a:xfrm>
              <a:off x="381000" y="4840549"/>
              <a:ext cx="8305800" cy="1636451"/>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29706" name="TextBox 6"/>
            <p:cNvSpPr txBox="1">
              <a:spLocks noChangeArrowheads="1"/>
            </p:cNvSpPr>
            <p:nvPr/>
          </p:nvSpPr>
          <p:spPr bwMode="auto">
            <a:xfrm>
              <a:off x="4460471" y="4950578"/>
              <a:ext cx="6207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i="1" dirty="0">
                  <a:solidFill>
                    <a:srgbClr val="FF0000"/>
                  </a:solidFill>
                  <a:latin typeface="Calibri" pitchFamily="34" charset="0"/>
                </a:rPr>
                <a:t>Host</a:t>
              </a:r>
            </a:p>
          </p:txBody>
        </p:sp>
        <p:sp>
          <p:nvSpPr>
            <p:cNvPr id="29707" name="TextBox 8"/>
            <p:cNvSpPr txBox="1">
              <a:spLocks noChangeArrowheads="1"/>
            </p:cNvSpPr>
            <p:nvPr/>
          </p:nvSpPr>
          <p:spPr bwMode="auto">
            <a:xfrm>
              <a:off x="5777442" y="4946827"/>
              <a:ext cx="5730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800" i="1" dirty="0">
                  <a:solidFill>
                    <a:srgbClr val="FF0000"/>
                  </a:solidFill>
                  <a:latin typeface="Calibri" pitchFamily="34" charset="0"/>
                </a:rPr>
                <a:t>Port</a:t>
              </a:r>
            </a:p>
          </p:txBody>
        </p:sp>
      </p:grpSp>
      <p:sp>
        <p:nvSpPr>
          <p:cNvPr id="29701" name="Rectangle 2"/>
          <p:cNvSpPr>
            <a:spLocks noGrp="1" noChangeArrowheads="1"/>
          </p:cNvSpPr>
          <p:nvPr>
            <p:ph type="title"/>
          </p:nvPr>
        </p:nvSpPr>
        <p:spPr/>
        <p:txBody>
          <a:bodyPr/>
          <a:lstStyle/>
          <a:p>
            <a:r>
              <a:rPr lang="en-US" dirty="0"/>
              <a:t>Connections in JDBC</a:t>
            </a:r>
          </a:p>
        </p:txBody>
      </p:sp>
      <p:sp>
        <p:nvSpPr>
          <p:cNvPr id="29702" name="Rectangle 3"/>
          <p:cNvSpPr>
            <a:spLocks noGrp="1" noChangeArrowheads="1"/>
          </p:cNvSpPr>
          <p:nvPr>
            <p:ph idx="1"/>
          </p:nvPr>
        </p:nvSpPr>
        <p:spPr>
          <a:xfrm>
            <a:off x="498475" y="4016567"/>
            <a:ext cx="8544703" cy="2117267"/>
          </a:xfrm>
        </p:spPr>
        <p:txBody>
          <a:bodyPr>
            <a:normAutofit lnSpcReduction="10000"/>
          </a:bodyPr>
          <a:lstStyle/>
          <a:p>
            <a:pPr>
              <a:lnSpc>
                <a:spcPct val="90000"/>
              </a:lnSpc>
              <a:spcBef>
                <a:spcPts val="2400"/>
              </a:spcBef>
              <a:spcAft>
                <a:spcPts val="300"/>
              </a:spcAft>
              <a:buFont typeface="Wingdings" pitchFamily="2" charset="2"/>
              <a:buNone/>
            </a:pPr>
            <a:r>
              <a:rPr lang="en-US" sz="2400" u="sng" dirty="0">
                <a:latin typeface="Calibri" pitchFamily="34" charset="0"/>
              </a:rPr>
              <a:t>Example</a:t>
            </a:r>
            <a:r>
              <a:rPr lang="en-US" sz="2400" dirty="0">
                <a:latin typeface="Calibri" pitchFamily="34" charset="0"/>
              </a:rPr>
              <a:t>:</a:t>
            </a:r>
          </a:p>
          <a:p>
            <a:pPr>
              <a:lnSpc>
                <a:spcPct val="90000"/>
              </a:lnSpc>
              <a:buFont typeface="Wingdings" pitchFamily="2" charset="2"/>
              <a:buNone/>
            </a:pPr>
            <a:r>
              <a:rPr lang="en-US" sz="2000" dirty="0">
                <a:latin typeface="Arial Unicode MS" pitchFamily="34" charset="-128"/>
              </a:rPr>
              <a:t>	String </a:t>
            </a:r>
            <a:r>
              <a:rPr lang="en-US" sz="2000" dirty="0" err="1">
                <a:solidFill>
                  <a:srgbClr val="FF0000"/>
                </a:solidFill>
                <a:latin typeface="Arial Unicode MS" pitchFamily="34" charset="-128"/>
              </a:rPr>
              <a:t>url</a:t>
            </a:r>
            <a:r>
              <a:rPr lang="en-US" sz="2000" dirty="0">
                <a:latin typeface="Arial Unicode MS" pitchFamily="34" charset="-128"/>
              </a:rPr>
              <a:t>=“jdbc:oracle:www.bookstore.com:3083”;</a:t>
            </a:r>
          </a:p>
          <a:p>
            <a:pPr>
              <a:lnSpc>
                <a:spcPct val="90000"/>
              </a:lnSpc>
              <a:buFont typeface="Wingdings" pitchFamily="2" charset="2"/>
              <a:buNone/>
            </a:pPr>
            <a:r>
              <a:rPr lang="en-US" sz="2000" dirty="0">
                <a:latin typeface="Arial Unicode MS" pitchFamily="34" charset="-128"/>
              </a:rPr>
              <a:t>	Connection con;  </a:t>
            </a:r>
            <a:r>
              <a:rPr lang="en-US" sz="2000" dirty="0">
                <a:solidFill>
                  <a:schemeClr val="bg1">
                    <a:lumMod val="50000"/>
                  </a:schemeClr>
                </a:solidFill>
                <a:latin typeface="Arial Unicode MS" pitchFamily="34" charset="-128"/>
              </a:rPr>
              <a:t>/* Create a connection object</a:t>
            </a:r>
          </a:p>
          <a:p>
            <a:pPr>
              <a:lnSpc>
                <a:spcPct val="90000"/>
              </a:lnSpc>
              <a:buFont typeface="Wingdings" pitchFamily="2" charset="2"/>
              <a:buNone/>
            </a:pPr>
            <a:r>
              <a:rPr lang="en-US" sz="2000" dirty="0">
                <a:latin typeface="Arial Unicode MS" pitchFamily="34" charset="-128"/>
              </a:rPr>
              <a:t>	try{</a:t>
            </a:r>
          </a:p>
          <a:p>
            <a:pPr>
              <a:lnSpc>
                <a:spcPct val="90000"/>
              </a:lnSpc>
              <a:buFont typeface="Wingdings" pitchFamily="2" charset="2"/>
              <a:buNone/>
            </a:pPr>
            <a:r>
              <a:rPr lang="en-US" sz="2000" dirty="0">
                <a:latin typeface="Arial Unicode MS" pitchFamily="34" charset="-128"/>
              </a:rPr>
              <a:t>		</a:t>
            </a:r>
            <a:r>
              <a:rPr lang="en-US" sz="2000" dirty="0">
                <a:solidFill>
                  <a:srgbClr val="2042EE"/>
                </a:solidFill>
                <a:latin typeface="Arial Unicode MS" pitchFamily="34" charset="-128"/>
              </a:rPr>
              <a:t>con = </a:t>
            </a:r>
            <a:r>
              <a:rPr lang="en-US" sz="2000" dirty="0" err="1">
                <a:solidFill>
                  <a:srgbClr val="2042EE"/>
                </a:solidFill>
                <a:latin typeface="Arial Unicode MS" pitchFamily="34" charset="-128"/>
              </a:rPr>
              <a:t>DriverManager.getConnection</a:t>
            </a:r>
            <a:r>
              <a:rPr lang="en-US" sz="2000" dirty="0">
                <a:solidFill>
                  <a:srgbClr val="2042EE"/>
                </a:solidFill>
                <a:latin typeface="Arial Unicode MS" pitchFamily="34" charset="-128"/>
              </a:rPr>
              <a:t>(</a:t>
            </a:r>
            <a:r>
              <a:rPr lang="en-US" sz="2000" dirty="0" err="1">
                <a:solidFill>
                  <a:srgbClr val="FF0000"/>
                </a:solidFill>
                <a:latin typeface="Arial Unicode MS" pitchFamily="34" charset="-128"/>
              </a:rPr>
              <a:t>url</a:t>
            </a:r>
            <a:r>
              <a:rPr lang="en-US" sz="2000" dirty="0" err="1">
                <a:solidFill>
                  <a:srgbClr val="2042EE"/>
                </a:solidFill>
                <a:latin typeface="Arial Unicode MS" pitchFamily="34" charset="-128"/>
              </a:rPr>
              <a:t>,userId,password</a:t>
            </a:r>
            <a:r>
              <a:rPr lang="en-US" sz="2000" dirty="0">
                <a:solidFill>
                  <a:srgbClr val="2042EE"/>
                </a:solidFill>
                <a:latin typeface="Arial Unicode MS" pitchFamily="34" charset="-128"/>
              </a:rPr>
              <a:t>)</a:t>
            </a:r>
            <a:r>
              <a:rPr lang="en-US" sz="2000" dirty="0">
                <a:latin typeface="Arial Unicode MS" pitchFamily="34" charset="-128"/>
              </a:rPr>
              <a:t>;</a:t>
            </a:r>
          </a:p>
          <a:p>
            <a:pPr>
              <a:lnSpc>
                <a:spcPct val="90000"/>
              </a:lnSpc>
              <a:buFont typeface="Wingdings" pitchFamily="2" charset="2"/>
              <a:buNone/>
            </a:pPr>
            <a:r>
              <a:rPr lang="en-US" sz="2000" dirty="0">
                <a:latin typeface="Arial Unicode MS" pitchFamily="34" charset="-128"/>
              </a:rPr>
              <a:t>	     } catch(</a:t>
            </a:r>
            <a:r>
              <a:rPr lang="en-US" sz="2000" dirty="0" err="1">
                <a:latin typeface="Arial Unicode MS" pitchFamily="34" charset="-128"/>
              </a:rPr>
              <a:t>SQLException</a:t>
            </a:r>
            <a:r>
              <a:rPr lang="en-US" sz="2000" dirty="0">
                <a:latin typeface="Arial Unicode MS" pitchFamily="34" charset="-128"/>
              </a:rPr>
              <a:t> </a:t>
            </a:r>
            <a:r>
              <a:rPr lang="en-US" sz="2000" dirty="0" err="1">
                <a:latin typeface="Arial Unicode MS" pitchFamily="34" charset="-128"/>
              </a:rPr>
              <a:t>excpt</a:t>
            </a:r>
            <a:r>
              <a:rPr lang="en-US" sz="2000" dirty="0">
                <a:latin typeface="Arial Unicode MS" pitchFamily="34" charset="-128"/>
              </a:rPr>
              <a:t>)  { …}</a:t>
            </a:r>
          </a:p>
        </p:txBody>
      </p:sp>
      <p:pic>
        <p:nvPicPr>
          <p:cNvPr id="1026" name="Picture 2"/>
          <p:cNvPicPr>
            <a:picLocks noChangeAspect="1" noChangeArrowheads="1"/>
          </p:cNvPicPr>
          <p:nvPr/>
        </p:nvPicPr>
        <p:blipFill>
          <a:blip r:embed="rId3" cstate="print"/>
          <a:srcRect/>
          <a:stretch>
            <a:fillRect/>
          </a:stretch>
        </p:blipFill>
        <p:spPr bwMode="auto">
          <a:xfrm>
            <a:off x="7078353" y="1295400"/>
            <a:ext cx="1608447" cy="2452341"/>
          </a:xfrm>
          <a:prstGeom prst="rect">
            <a:avLst/>
          </a:prstGeom>
          <a:noFill/>
          <a:ln w="9525">
            <a:noFill/>
            <a:miter lim="800000"/>
            <a:headEnd/>
            <a:tailEnd/>
          </a:ln>
        </p:spPr>
      </p:pic>
      <p:sp>
        <p:nvSpPr>
          <p:cNvPr id="14" name="Rectangle 3"/>
          <p:cNvSpPr txBox="1">
            <a:spLocks noChangeArrowheads="1"/>
          </p:cNvSpPr>
          <p:nvPr/>
        </p:nvSpPr>
        <p:spPr>
          <a:xfrm>
            <a:off x="228600" y="1402501"/>
            <a:ext cx="6705600" cy="2701547"/>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1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We interact with a data source through </a:t>
            </a:r>
            <a:r>
              <a:rPr kumimoji="0" lang="en-US" sz="2400" b="0" i="0" u="none" strike="noStrike" kern="1200" cap="none" spc="0" normalizeH="0" baseline="0" noProof="0" dirty="0">
                <a:ln>
                  <a:noFill/>
                </a:ln>
                <a:solidFill>
                  <a:srgbClr val="C00000"/>
                </a:solidFill>
                <a:effectLst/>
                <a:uLnTx/>
                <a:uFillTx/>
                <a:latin typeface="Calibri" pitchFamily="34" charset="0"/>
                <a:ea typeface="+mn-ea"/>
                <a:cs typeface="+mn-cs"/>
              </a:rPr>
              <a:t>sessions</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 </a:t>
            </a:r>
          </a:p>
          <a:p>
            <a:pPr marL="342900" marR="0" lvl="0" indent="-342900" algn="l" defTabSz="914400" rtl="0" eaLnBrk="1" fontAlgn="auto" latinLnBrk="0" hangingPunct="1">
              <a:lnSpc>
                <a:spcPct val="11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A session is started through creation of a </a:t>
            </a:r>
            <a:r>
              <a:rPr kumimoji="0" lang="en-US" sz="2400" b="0" i="0" u="none" strike="noStrike" kern="1200" cap="none" spc="0" normalizeH="0" baseline="0" noProof="0" dirty="0">
                <a:ln>
                  <a:noFill/>
                </a:ln>
                <a:solidFill>
                  <a:srgbClr val="C00000"/>
                </a:solidFill>
                <a:effectLst/>
                <a:uLnTx/>
                <a:uFillTx/>
                <a:latin typeface="Calibri" pitchFamily="34" charset="0"/>
                <a:ea typeface="+mn-ea"/>
                <a:cs typeface="+mn-cs"/>
              </a:rPr>
              <a:t>Connection object</a:t>
            </a:r>
          </a:p>
          <a:p>
            <a:pPr marL="342900" marR="0" lvl="0" indent="-342900" algn="l" defTabSz="914400" rtl="0" eaLnBrk="1" fontAlgn="auto" latinLnBrk="0" hangingPunct="1">
              <a:lnSpc>
                <a:spcPct val="11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Connections are specified through a </a:t>
            </a:r>
            <a:r>
              <a:rPr kumimoji="0" lang="en-US" sz="2400" b="0" i="0" u="none" strike="noStrike" kern="1200" cap="none" spc="0" normalizeH="0" baseline="0" noProof="0" dirty="0">
                <a:ln>
                  <a:noFill/>
                </a:ln>
                <a:solidFill>
                  <a:srgbClr val="C00000"/>
                </a:solidFill>
                <a:effectLst/>
                <a:uLnTx/>
                <a:uFillTx/>
                <a:latin typeface="Calibri" pitchFamily="34" charset="0"/>
                <a:ea typeface="+mn-ea"/>
                <a:cs typeface="+mn-cs"/>
              </a:rPr>
              <a:t>URL</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 that uses the </a:t>
            </a:r>
            <a:r>
              <a:rPr kumimoji="0" lang="en-US" sz="2400" b="0" i="0" u="none" strike="noStrike" kern="1200" cap="none" spc="0" normalizeH="0" baseline="0" noProof="0" dirty="0" err="1">
                <a:ln>
                  <a:noFill/>
                </a:ln>
                <a:solidFill>
                  <a:schemeClr val="tx1"/>
                </a:solidFill>
                <a:effectLst/>
                <a:uLnTx/>
                <a:uFillTx/>
                <a:latin typeface="Calibri" pitchFamily="34" charset="0"/>
                <a:ea typeface="+mn-ea"/>
                <a:cs typeface="+mn-cs"/>
              </a:rPr>
              <a:t>jdbc</a:t>
            </a:r>
            <a:r>
              <a:rPr kumimoji="0" lang="en-US" sz="2400" b="0" i="0" u="none" strike="noStrike" kern="1200" cap="none" spc="0" normalizeH="0" baseline="0" noProof="0" dirty="0">
                <a:ln>
                  <a:noFill/>
                </a:ln>
                <a:solidFill>
                  <a:schemeClr val="tx1"/>
                </a:solidFill>
                <a:effectLst/>
                <a:uLnTx/>
                <a:uFillTx/>
                <a:latin typeface="Calibri" pitchFamily="34" charset="0"/>
                <a:ea typeface="+mn-ea"/>
                <a:cs typeface="+mn-cs"/>
              </a:rPr>
              <a:t> protocol</a:t>
            </a:r>
            <a:r>
              <a:rPr kumimoji="0" lang="en-US" sz="2400" b="0" i="0" u="none" strike="noStrike" kern="1200" cap="none" spc="0" normalizeH="0" noProof="0" dirty="0">
                <a:ln>
                  <a:noFill/>
                </a:ln>
                <a:solidFill>
                  <a:schemeClr val="tx1"/>
                </a:solidFill>
                <a:effectLst/>
                <a:uLnTx/>
                <a:uFillTx/>
                <a:latin typeface="Calibri" pitchFamily="34" charset="0"/>
                <a:ea typeface="+mn-ea"/>
                <a:cs typeface="+mn-cs"/>
              </a:rPr>
              <a:t> -   </a:t>
            </a:r>
            <a:r>
              <a:rPr kumimoji="0" lang="en-US" sz="2400" b="0" i="0" u="none" strike="noStrike" kern="1200" cap="none" spc="0" normalizeH="0" baseline="0" noProof="0" dirty="0" err="1">
                <a:ln>
                  <a:noFill/>
                </a:ln>
                <a:solidFill>
                  <a:srgbClr val="2042EE"/>
                </a:solidFill>
                <a:effectLst/>
                <a:uLnTx/>
                <a:uFillTx/>
                <a:latin typeface="Calibri" pitchFamily="34" charset="0"/>
                <a:ea typeface="+mn-ea"/>
                <a:cs typeface="+mn-cs"/>
              </a:rPr>
              <a:t>jdbc</a:t>
            </a: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:&lt;</a:t>
            </a:r>
            <a:r>
              <a:rPr kumimoji="0" lang="en-US" sz="2400" b="0" i="0" u="none" strike="noStrike" kern="1200" cap="none" spc="0" normalizeH="0" baseline="0" noProof="0" dirty="0" err="1">
                <a:ln>
                  <a:noFill/>
                </a:ln>
                <a:solidFill>
                  <a:srgbClr val="2042EE"/>
                </a:solidFill>
                <a:effectLst/>
                <a:uLnTx/>
                <a:uFillTx/>
                <a:latin typeface="Calibri" pitchFamily="34" charset="0"/>
                <a:ea typeface="+mn-ea"/>
                <a:cs typeface="+mn-cs"/>
              </a:rPr>
              <a:t>subprotocol</a:t>
            </a: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&gt;:&lt;</a:t>
            </a:r>
            <a:r>
              <a:rPr kumimoji="0" lang="en-US" sz="2400" b="0" i="0" u="none" strike="noStrike" kern="1200" cap="none" spc="0" normalizeH="0" baseline="0" noProof="0" dirty="0" err="1">
                <a:ln>
                  <a:noFill/>
                </a:ln>
                <a:solidFill>
                  <a:srgbClr val="2042EE"/>
                </a:solidFill>
                <a:effectLst/>
                <a:uLnTx/>
                <a:uFillTx/>
                <a:latin typeface="Calibri" pitchFamily="34" charset="0"/>
                <a:ea typeface="+mn-ea"/>
                <a:cs typeface="+mn-cs"/>
              </a:rPr>
              <a:t>otherParameters</a:t>
            </a: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&gt;</a:t>
            </a:r>
          </a:p>
          <a:p>
            <a:pPr marL="342900" marR="0" lvl="0" indent="-342900" algn="l" defTabSz="914400" rtl="0" eaLnBrk="1" fontAlgn="auto" latinLnBrk="0" hangingPunct="1">
              <a:lnSpc>
                <a:spcPct val="110000"/>
              </a:lnSpc>
              <a:spcBef>
                <a:spcPct val="20000"/>
              </a:spcBef>
              <a:buClrTx/>
              <a:buSzTx/>
              <a:buFont typeface="Arial" pitchFamily="34" charset="0"/>
              <a:buChar char="•"/>
              <a:tabLst/>
              <a:defRPr/>
            </a:pPr>
            <a:r>
              <a:rPr kumimoji="0" lang="en-US" altLang="zh-TW" sz="2400" b="0" i="0" u="none" strike="noStrike" kern="1200" cap="none" spc="0" normalizeH="0" baseline="0" noProof="0" dirty="0">
                <a:ln>
                  <a:noFill/>
                </a:ln>
                <a:solidFill>
                  <a:schemeClr val="tx1"/>
                </a:solidFill>
                <a:effectLst/>
                <a:uLnTx/>
                <a:uFillTx/>
                <a:latin typeface="Calibri" pitchFamily="34" charset="0"/>
                <a:ea typeface="+mn-ea"/>
                <a:cs typeface="+mn-cs"/>
              </a:rPr>
              <a:t>Each connection identifies a </a:t>
            </a:r>
            <a:r>
              <a:rPr kumimoji="0" lang="en-US" altLang="zh-TW" sz="2400" b="0" i="0" u="none" strike="noStrike" kern="1200" cap="none" spc="0" normalizeH="0" baseline="0" noProof="0" dirty="0">
                <a:ln>
                  <a:noFill/>
                </a:ln>
                <a:solidFill>
                  <a:srgbClr val="C00000"/>
                </a:solidFill>
                <a:effectLst/>
                <a:uLnTx/>
                <a:uFillTx/>
                <a:latin typeface="Calibri" pitchFamily="34" charset="0"/>
                <a:ea typeface="+mn-ea"/>
                <a:cs typeface="+mn-cs"/>
              </a:rPr>
              <a:t>logical session </a:t>
            </a:r>
            <a:r>
              <a:rPr kumimoji="0" lang="en-US" altLang="zh-TW" sz="2400" b="0" i="0" u="none" strike="noStrike" kern="1200" cap="none" spc="0" normalizeH="0" baseline="0" noProof="0" dirty="0">
                <a:ln>
                  <a:noFill/>
                </a:ln>
                <a:solidFill>
                  <a:schemeClr val="tx1"/>
                </a:solidFill>
                <a:effectLst/>
                <a:uLnTx/>
                <a:uFillTx/>
                <a:latin typeface="Calibri" pitchFamily="34" charset="0"/>
                <a:ea typeface="+mn-ea"/>
                <a:cs typeface="+mn-cs"/>
              </a:rPr>
              <a:t>with a data source</a:t>
            </a:r>
            <a:endPar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endParaRPr>
          </a:p>
          <a:p>
            <a:pPr marL="342900" marR="0" lvl="0" indent="-342900" algn="l" defTabSz="914400" rtl="0" eaLnBrk="1" fontAlgn="auto" latinLnBrk="0" hangingPunct="1">
              <a:lnSpc>
                <a:spcPct val="90000"/>
              </a:lnSpc>
              <a:spcBef>
                <a:spcPct val="20000"/>
              </a:spcBef>
              <a:spcAft>
                <a:spcPts val="1200"/>
              </a:spcAft>
              <a:buClrTx/>
              <a:buSzTx/>
              <a:buFont typeface="Arial" pitchFamily="34" charset="0"/>
              <a:buNone/>
              <a:tabLst/>
              <a:defRPr/>
            </a:pPr>
            <a:r>
              <a:rPr kumimoji="0" lang="en-US" sz="2400" b="0" i="0" u="none" strike="noStrike" kern="1200" cap="none" spc="0" normalizeH="0" baseline="0" noProof="0" dirty="0">
                <a:ln>
                  <a:noFill/>
                </a:ln>
                <a:solidFill>
                  <a:srgbClr val="2042EE"/>
                </a:solidFill>
                <a:effectLst/>
                <a:uLnTx/>
                <a:uFillTx/>
                <a:latin typeface="Calibri" pitchFamily="34" charset="0"/>
                <a:ea typeface="+mn-ea"/>
                <a:cs typeface="+mn-cs"/>
              </a:rPr>
              <a:t>	</a:t>
            </a:r>
          </a:p>
        </p:txBody>
      </p:sp>
      <p:grpSp>
        <p:nvGrpSpPr>
          <p:cNvPr id="7" name="Group 6">
            <a:extLst>
              <a:ext uri="{FF2B5EF4-FFF2-40B4-BE49-F238E27FC236}">
                <a16:creationId xmlns:a16="http://schemas.microsoft.com/office/drawing/2014/main" id="{5F587803-2D26-C32F-311E-538A240F08CC}"/>
              </a:ext>
            </a:extLst>
          </p:cNvPr>
          <p:cNvGrpSpPr/>
          <p:nvPr/>
        </p:nvGrpSpPr>
        <p:grpSpPr>
          <a:xfrm>
            <a:off x="3886200" y="3608316"/>
            <a:ext cx="4887647" cy="2872746"/>
            <a:chOff x="3886200" y="3608316"/>
            <a:chExt cx="4887647" cy="2872746"/>
          </a:xfrm>
        </p:grpSpPr>
        <p:sp>
          <p:nvSpPr>
            <p:cNvPr id="11" name="Rounded Rectangle 10"/>
            <p:cNvSpPr/>
            <p:nvPr/>
          </p:nvSpPr>
          <p:spPr>
            <a:xfrm>
              <a:off x="3886200" y="5237115"/>
              <a:ext cx="4191000" cy="457200"/>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TextBox 2"/>
            <p:cNvSpPr txBox="1"/>
            <p:nvPr/>
          </p:nvSpPr>
          <p:spPr>
            <a:xfrm rot="487567">
              <a:off x="6683249" y="4049932"/>
              <a:ext cx="2090598" cy="1077218"/>
            </a:xfrm>
            <a:prstGeom prst="rect">
              <a:avLst/>
            </a:prstGeom>
            <a:noFill/>
          </p:spPr>
          <p:txBody>
            <a:bodyPr wrap="square" rtlCol="0">
              <a:spAutoFit/>
            </a:bodyPr>
            <a:lstStyle/>
            <a:p>
              <a:r>
                <a:rPr lang="en-US" sz="1600" b="1" dirty="0">
                  <a:latin typeface="Bradley Hand ITC" panose="03070402050302030203" pitchFamily="66" charset="0"/>
                </a:rPr>
                <a:t>Different drivers have slightly different URL format -  check the documentation</a:t>
              </a:r>
            </a:p>
          </p:txBody>
        </p:sp>
        <p:sp>
          <p:nvSpPr>
            <p:cNvPr id="6" name="Curved Left Arrow 5"/>
            <p:cNvSpPr/>
            <p:nvPr/>
          </p:nvSpPr>
          <p:spPr>
            <a:xfrm rot="5030699" flipH="1">
              <a:off x="5637016" y="2863162"/>
              <a:ext cx="457764" cy="1948072"/>
            </a:xfrm>
            <a:prstGeom prst="curvedLeftArrow">
              <a:avLst/>
            </a:prstGeom>
            <a:solidFill>
              <a:srgbClr val="00B050"/>
            </a:solid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peech Bubble: Rectangle with Corners Rounded 4">
              <a:extLst>
                <a:ext uri="{FF2B5EF4-FFF2-40B4-BE49-F238E27FC236}">
                  <a16:creationId xmlns:a16="http://schemas.microsoft.com/office/drawing/2014/main" id="{D7C5734A-0E66-4068-B90E-FAD7F2BE3BBC}"/>
                </a:ext>
              </a:extLst>
            </p:cNvPr>
            <p:cNvSpPr/>
            <p:nvPr/>
          </p:nvSpPr>
          <p:spPr>
            <a:xfrm>
              <a:off x="5777442" y="5868414"/>
              <a:ext cx="2604557" cy="612648"/>
            </a:xfrm>
            <a:prstGeom prst="wedgeRoundRectCallout">
              <a:avLst>
                <a:gd name="adj1" fmla="val -48677"/>
                <a:gd name="adj2" fmla="val -84135"/>
                <a:gd name="adj3" fmla="val 16667"/>
              </a:avLst>
            </a:prstGeom>
            <a:solidFill>
              <a:srgbClr val="EF6F0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 is a logical session with the Oracle database</a:t>
              </a:r>
            </a:p>
          </p:txBody>
        </p:sp>
      </p:grpSp>
    </p:spTree>
    <p:extLst>
      <p:ext uri="{BB962C8B-B14F-4D97-AF65-F5344CB8AC3E}">
        <p14:creationId xmlns:p14="http://schemas.microsoft.com/office/powerpoint/2010/main" val="15762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1917C167-7520-4470-9063-B84E9C4ED7F8}" type="slidenum">
              <a:rPr lang="en-US" altLang="zh-TW"/>
              <a:pPr/>
              <a:t>45</a:t>
            </a:fld>
            <a:endParaRPr lang="en-US" altLang="zh-TW"/>
          </a:p>
        </p:txBody>
      </p:sp>
      <p:sp>
        <p:nvSpPr>
          <p:cNvPr id="8195" name="Rectangle 2"/>
          <p:cNvSpPr>
            <a:spLocks noGrp="1" noChangeArrowheads="1"/>
          </p:cNvSpPr>
          <p:nvPr>
            <p:ph type="title"/>
          </p:nvPr>
        </p:nvSpPr>
        <p:spPr>
          <a:xfrm>
            <a:off x="442912" y="128587"/>
            <a:ext cx="8243888" cy="1050925"/>
          </a:xfrm>
        </p:spPr>
        <p:txBody>
          <a:bodyPr>
            <a:normAutofit fontScale="90000"/>
          </a:bodyPr>
          <a:lstStyle/>
          <a:p>
            <a:pPr eaLnBrk="1" hangingPunct="1">
              <a:defRPr/>
            </a:pPr>
            <a:r>
              <a:rPr lang="en-US" b="1" dirty="0">
                <a:solidFill>
                  <a:schemeClr val="accent5">
                    <a:lumMod val="50000"/>
                  </a:schemeClr>
                </a:solidFill>
                <a:latin typeface="Comic Sans MS" pitchFamily="66" charset="0"/>
              </a:rPr>
              <a:t>True Isolation: </a:t>
            </a:r>
            <a:r>
              <a:rPr lang="en-US" b="1" dirty="0">
                <a:solidFill>
                  <a:schemeClr val="accent5">
                    <a:lumMod val="75000"/>
                  </a:schemeClr>
                </a:solidFill>
                <a:latin typeface="Comic Sans MS" pitchFamily="66" charset="0"/>
              </a:rPr>
              <a:t>ACID</a:t>
            </a:r>
            <a:r>
              <a:rPr lang="en-US" b="1" dirty="0">
                <a:solidFill>
                  <a:srgbClr val="0079A4"/>
                </a:solidFill>
                <a:latin typeface="Arial" charset="0"/>
              </a:rPr>
              <a:t> </a:t>
            </a:r>
            <a:r>
              <a:rPr lang="en-US" dirty="0">
                <a:solidFill>
                  <a:schemeClr val="accent5">
                    <a:lumMod val="50000"/>
                  </a:schemeClr>
                </a:solidFill>
                <a:latin typeface="Arial" charset="0"/>
              </a:rPr>
              <a:t>Properties</a:t>
            </a:r>
          </a:p>
        </p:txBody>
      </p:sp>
      <p:sp>
        <p:nvSpPr>
          <p:cNvPr id="8196" name="Rectangle 3"/>
          <p:cNvSpPr>
            <a:spLocks noGrp="1" noChangeArrowheads="1"/>
          </p:cNvSpPr>
          <p:nvPr>
            <p:ph type="body" idx="1"/>
          </p:nvPr>
        </p:nvSpPr>
        <p:spPr>
          <a:xfrm>
            <a:off x="395288" y="2357438"/>
            <a:ext cx="8534400" cy="3984625"/>
          </a:xfrm>
        </p:spPr>
        <p:txBody>
          <a:bodyPr/>
          <a:lstStyle/>
          <a:p>
            <a:pPr marL="230188" indent="-230188" eaLnBrk="1" hangingPunct="1">
              <a:lnSpc>
                <a:spcPct val="90000"/>
              </a:lnSpc>
              <a:spcAft>
                <a:spcPct val="30000"/>
              </a:spcAft>
              <a:defRPr/>
            </a:pPr>
            <a:r>
              <a:rPr lang="en-US" sz="2400" b="1" u="sng" dirty="0">
                <a:solidFill>
                  <a:schemeClr val="accent5">
                    <a:lumMod val="50000"/>
                  </a:schemeClr>
                </a:solidFill>
                <a:latin typeface="Comic Sans MS" pitchFamily="66" charset="0"/>
              </a:rPr>
              <a:t>A</a:t>
            </a:r>
            <a:r>
              <a:rPr lang="en-US" sz="2400" u="sng" dirty="0">
                <a:solidFill>
                  <a:srgbClr val="0079A4"/>
                </a:solidFill>
                <a:latin typeface="Comic Sans MS" pitchFamily="66" charset="0"/>
              </a:rPr>
              <a:t>tomicity</a:t>
            </a:r>
            <a:r>
              <a:rPr lang="en-US" sz="2400" dirty="0">
                <a:latin typeface="Comic Sans MS" pitchFamily="66" charset="0"/>
              </a:rPr>
              <a:t>: A transaction’s changes to the state are atomic – either all happen or non happen.</a:t>
            </a:r>
          </a:p>
          <a:p>
            <a:pPr marL="230188" indent="-230188" eaLnBrk="1" hangingPunct="1">
              <a:lnSpc>
                <a:spcPct val="90000"/>
              </a:lnSpc>
              <a:spcAft>
                <a:spcPct val="30000"/>
              </a:spcAft>
              <a:defRPr/>
            </a:pPr>
            <a:r>
              <a:rPr lang="en-US" sz="2400" b="1" u="sng" dirty="0">
                <a:solidFill>
                  <a:schemeClr val="accent5">
                    <a:lumMod val="50000"/>
                  </a:schemeClr>
                </a:solidFill>
                <a:latin typeface="Comic Sans MS" pitchFamily="66" charset="0"/>
              </a:rPr>
              <a:t>C</a:t>
            </a:r>
            <a:r>
              <a:rPr lang="en-US" sz="2400" u="sng" dirty="0">
                <a:solidFill>
                  <a:srgbClr val="0079A4"/>
                </a:solidFill>
                <a:latin typeface="Comic Sans MS" pitchFamily="66" charset="0"/>
              </a:rPr>
              <a:t>onsistency</a:t>
            </a:r>
            <a:r>
              <a:rPr lang="en-US" sz="2400" dirty="0">
                <a:latin typeface="Comic Sans MS" pitchFamily="66" charset="0"/>
              </a:rPr>
              <a:t>: A transaction is a correct transformation of the state.</a:t>
            </a:r>
          </a:p>
          <a:p>
            <a:pPr marL="230188" indent="-230188" eaLnBrk="1" hangingPunct="1">
              <a:lnSpc>
                <a:spcPct val="90000"/>
              </a:lnSpc>
              <a:spcAft>
                <a:spcPct val="30000"/>
              </a:spcAft>
              <a:defRPr/>
            </a:pPr>
            <a:r>
              <a:rPr lang="en-US" sz="2400" b="1" u="sng" dirty="0">
                <a:solidFill>
                  <a:schemeClr val="accent5">
                    <a:lumMod val="50000"/>
                  </a:schemeClr>
                </a:solidFill>
                <a:latin typeface="Comic Sans MS" pitchFamily="66" charset="0"/>
              </a:rPr>
              <a:t>I</a:t>
            </a:r>
            <a:r>
              <a:rPr lang="en-US" sz="2400" u="sng" dirty="0">
                <a:solidFill>
                  <a:srgbClr val="0079A4"/>
                </a:solidFill>
                <a:latin typeface="Comic Sans MS" pitchFamily="66" charset="0"/>
              </a:rPr>
              <a:t>solation</a:t>
            </a:r>
            <a:r>
              <a:rPr lang="en-US" sz="2400" dirty="0">
                <a:latin typeface="Comic Sans MS" pitchFamily="66" charset="0"/>
              </a:rPr>
              <a:t>: Even though transaction execute concurrently, it appears to each transaction, T, that other executed either before or after T, but not both.</a:t>
            </a:r>
          </a:p>
          <a:p>
            <a:pPr marL="230188" indent="-230188" eaLnBrk="1" hangingPunct="1">
              <a:lnSpc>
                <a:spcPct val="90000"/>
              </a:lnSpc>
              <a:spcAft>
                <a:spcPct val="30000"/>
              </a:spcAft>
              <a:defRPr/>
            </a:pPr>
            <a:r>
              <a:rPr lang="en-US" sz="2400" b="1" u="sng" dirty="0">
                <a:solidFill>
                  <a:schemeClr val="accent5">
                    <a:lumMod val="50000"/>
                  </a:schemeClr>
                </a:solidFill>
                <a:latin typeface="Comic Sans MS" pitchFamily="66" charset="0"/>
              </a:rPr>
              <a:t>D</a:t>
            </a:r>
            <a:r>
              <a:rPr lang="en-US" sz="2400" u="sng" dirty="0">
                <a:solidFill>
                  <a:srgbClr val="0079A4"/>
                </a:solidFill>
                <a:latin typeface="Comic Sans MS" pitchFamily="66" charset="0"/>
              </a:rPr>
              <a:t>urability</a:t>
            </a:r>
            <a:r>
              <a:rPr lang="en-US" sz="2400" dirty="0">
                <a:latin typeface="Comic Sans MS" pitchFamily="66" charset="0"/>
              </a:rPr>
              <a:t>: Once a transaction completes successfully, its changes to the state survive failures (transaction’s effects are durable).</a:t>
            </a:r>
          </a:p>
        </p:txBody>
      </p:sp>
      <p:sp>
        <p:nvSpPr>
          <p:cNvPr id="7173" name="Text Box 4"/>
          <p:cNvSpPr txBox="1">
            <a:spLocks noChangeArrowheads="1"/>
          </p:cNvSpPr>
          <p:nvPr/>
        </p:nvSpPr>
        <p:spPr bwMode="auto">
          <a:xfrm>
            <a:off x="609600" y="1254125"/>
            <a:ext cx="7924800" cy="954088"/>
          </a:xfrm>
          <a:prstGeom prst="rect">
            <a:avLst/>
          </a:prstGeom>
          <a:noFill/>
          <a:ln w="9525">
            <a:noFill/>
            <a:miter lim="800000"/>
            <a:headEnd/>
            <a:tailEnd/>
          </a:ln>
        </p:spPr>
        <p:txBody>
          <a:bodyPr>
            <a:spAutoFit/>
          </a:bodyPr>
          <a:lstStyle/>
          <a:p>
            <a:pPr algn="l">
              <a:spcBef>
                <a:spcPct val="20000"/>
              </a:spcBef>
            </a:pPr>
            <a:r>
              <a:rPr lang="en-US" altLang="zh-TW" sz="2800" dirty="0">
                <a:latin typeface="Arial" pitchFamily="34" charset="0"/>
                <a:ea typeface="新細明體" pitchFamily="18" charset="-120"/>
              </a:rPr>
              <a:t>A transaction is a collection of actions with the following </a:t>
            </a:r>
            <a:r>
              <a:rPr lang="en-US" altLang="zh-TW" sz="2800" b="1" dirty="0">
                <a:solidFill>
                  <a:srgbClr val="32946A"/>
                </a:solidFill>
                <a:latin typeface="Arial" pitchFamily="34" charset="0"/>
                <a:ea typeface="新細明體" pitchFamily="18" charset="-120"/>
              </a:rPr>
              <a:t>ACID</a:t>
            </a:r>
            <a:r>
              <a:rPr lang="en-US" altLang="zh-TW" sz="2800" dirty="0">
                <a:latin typeface="Arial" pitchFamily="34" charset="0"/>
                <a:ea typeface="新細明體" pitchFamily="18" charset="-120"/>
              </a:rPr>
              <a:t> properties: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768754CD-9713-4051-A437-61471F076948}" type="slidenum">
              <a:rPr lang="en-US" altLang="zh-TW"/>
              <a:pPr/>
              <a:t>46</a:t>
            </a:fld>
            <a:endParaRPr lang="en-US" altLang="zh-TW"/>
          </a:p>
        </p:txBody>
      </p:sp>
      <p:sp>
        <p:nvSpPr>
          <p:cNvPr id="13315" name="Rectangle 2"/>
          <p:cNvSpPr>
            <a:spLocks noGrp="1" noChangeArrowheads="1"/>
          </p:cNvSpPr>
          <p:nvPr>
            <p:ph type="title"/>
          </p:nvPr>
        </p:nvSpPr>
        <p:spPr>
          <a:xfrm>
            <a:off x="0" y="381000"/>
            <a:ext cx="9144000" cy="1581150"/>
          </a:xfrm>
        </p:spPr>
        <p:txBody>
          <a:bodyPr>
            <a:normAutofit/>
          </a:bodyPr>
          <a:lstStyle/>
          <a:p>
            <a:pPr eaLnBrk="1" hangingPunct="1"/>
            <a:r>
              <a:rPr lang="en-US" altLang="zh-TW" sz="4800" dirty="0">
                <a:solidFill>
                  <a:schemeClr val="accent5">
                    <a:lumMod val="50000"/>
                  </a:schemeClr>
                </a:solidFill>
                <a:latin typeface="Arial" pitchFamily="34" charset="0"/>
                <a:ea typeface="新細明體" pitchFamily="18" charset="-120"/>
              </a:rPr>
              <a:t>A Transactions</a:t>
            </a:r>
            <a:endParaRPr lang="en-US" altLang="zh-TW" sz="4800" dirty="0">
              <a:solidFill>
                <a:schemeClr val="accent5">
                  <a:lumMod val="50000"/>
                </a:schemeClr>
              </a:solidFill>
              <a:ea typeface="新細明體" pitchFamily="18" charset="-120"/>
            </a:endParaRPr>
          </a:p>
        </p:txBody>
      </p:sp>
      <p:sp>
        <p:nvSpPr>
          <p:cNvPr id="13316" name="Rectangle 3"/>
          <p:cNvSpPr>
            <a:spLocks noGrp="1" noChangeArrowheads="1"/>
          </p:cNvSpPr>
          <p:nvPr>
            <p:ph type="body" idx="1"/>
          </p:nvPr>
        </p:nvSpPr>
        <p:spPr>
          <a:xfrm>
            <a:off x="636588" y="2428875"/>
            <a:ext cx="4514850" cy="3573463"/>
          </a:xfrm>
        </p:spPr>
        <p:txBody>
          <a:bodyPr/>
          <a:lstStyle/>
          <a:p>
            <a:pPr marL="0" indent="0" eaLnBrk="1" hangingPunct="1">
              <a:buFontTx/>
              <a:buNone/>
            </a:pPr>
            <a:r>
              <a:rPr lang="en-US" altLang="zh-TW">
                <a:latin typeface="Arial" pitchFamily="34" charset="0"/>
                <a:ea typeface="新細明體" pitchFamily="18" charset="-120"/>
                <a:cs typeface="Arial" pitchFamily="34" charset="0"/>
              </a:rPr>
              <a:t>Since unprotected actions can be undone, they can be included in a higher-level operation (i.e., transaction), which as a whole has the ACID properties.</a:t>
            </a:r>
          </a:p>
        </p:txBody>
      </p:sp>
      <p:grpSp>
        <p:nvGrpSpPr>
          <p:cNvPr id="2" name="Group 12"/>
          <p:cNvGrpSpPr>
            <a:grpSpLocks/>
          </p:cNvGrpSpPr>
          <p:nvPr/>
        </p:nvGrpSpPr>
        <p:grpSpPr bwMode="auto">
          <a:xfrm>
            <a:off x="5416550" y="2286000"/>
            <a:ext cx="2938463" cy="3048000"/>
            <a:chOff x="4565650" y="3570288"/>
            <a:chExt cx="2938463" cy="3047999"/>
          </a:xfrm>
          <a:effectLst>
            <a:outerShdw blurRad="50800" dist="38100" dir="13500000" algn="br" rotWithShape="0">
              <a:prstClr val="black">
                <a:alpha val="40000"/>
              </a:prstClr>
            </a:outerShdw>
          </a:effectLst>
        </p:grpSpPr>
        <p:sp>
          <p:nvSpPr>
            <p:cNvPr id="13318" name="Rectangle 4"/>
            <p:cNvSpPr>
              <a:spLocks noChangeArrowheads="1"/>
            </p:cNvSpPr>
            <p:nvPr/>
          </p:nvSpPr>
          <p:spPr bwMode="auto">
            <a:xfrm>
              <a:off x="4641850" y="3995738"/>
              <a:ext cx="2862263" cy="2622549"/>
            </a:xfrm>
            <a:prstGeom prst="rect">
              <a:avLst/>
            </a:prstGeom>
            <a:solidFill>
              <a:schemeClr val="accent1"/>
            </a:solidFill>
            <a:ln w="19050" algn="ctr">
              <a:solidFill>
                <a:schemeClr val="tx1"/>
              </a:solidFill>
              <a:round/>
              <a:headEnd/>
              <a:tailEnd type="triangle" w="med" len="lg"/>
            </a:ln>
            <a:scene3d>
              <a:camera prst="orthographicFront"/>
              <a:lightRig rig="threePt" dir="t"/>
            </a:scene3d>
            <a:sp3d>
              <a:bevelT w="152400" h="50800" prst="softRound"/>
            </a:sp3d>
          </p:spPr>
          <p:txBody>
            <a:bodyPr wrap="none" anchor="ctr"/>
            <a:lstStyle/>
            <a:p>
              <a:endParaRPr lang="zh-TW" altLang="zh-TW"/>
            </a:p>
          </p:txBody>
        </p:sp>
        <p:sp>
          <p:nvSpPr>
            <p:cNvPr id="6" name="Rectangle 5"/>
            <p:cNvSpPr/>
            <p:nvPr/>
          </p:nvSpPr>
          <p:spPr bwMode="auto">
            <a:xfrm>
              <a:off x="4843463" y="4425951"/>
              <a:ext cx="2540000"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7" name="Rectangle 6"/>
            <p:cNvSpPr/>
            <p:nvPr/>
          </p:nvSpPr>
          <p:spPr bwMode="auto">
            <a:xfrm>
              <a:off x="4848225" y="5813425"/>
              <a:ext cx="2541588"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8" name="Rectangle 7"/>
            <p:cNvSpPr/>
            <p:nvPr/>
          </p:nvSpPr>
          <p:spPr bwMode="auto">
            <a:xfrm>
              <a:off x="4854575" y="5330825"/>
              <a:ext cx="2541588"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9" name="Rectangle 8"/>
            <p:cNvSpPr/>
            <p:nvPr/>
          </p:nvSpPr>
          <p:spPr bwMode="auto">
            <a:xfrm>
              <a:off x="4852988" y="4883151"/>
              <a:ext cx="2541587"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13323" name="TextBox 9"/>
            <p:cNvSpPr txBox="1">
              <a:spLocks noChangeArrowheads="1"/>
            </p:cNvSpPr>
            <p:nvPr/>
          </p:nvSpPr>
          <p:spPr bwMode="auto">
            <a:xfrm>
              <a:off x="4565650" y="3570288"/>
              <a:ext cx="2561342" cy="369332"/>
            </a:xfrm>
            <a:prstGeom prst="rect">
              <a:avLst/>
            </a:prstGeom>
            <a:noFill/>
            <a:ln w="9525">
              <a:noFill/>
              <a:miter lim="800000"/>
              <a:headEnd/>
              <a:tailEnd/>
            </a:ln>
          </p:spPr>
          <p:txBody>
            <a:bodyPr wrap="none">
              <a:spAutoFit/>
            </a:bodyPr>
            <a:lstStyle/>
            <a:p>
              <a:r>
                <a:rPr lang="en-US" altLang="zh-TW" sz="1800" dirty="0">
                  <a:latin typeface="Arial" pitchFamily="34" charset="0"/>
                  <a:ea typeface="新細明體" pitchFamily="18" charset="-120"/>
                  <a:cs typeface="Arial" pitchFamily="34" charset="0"/>
                </a:rPr>
                <a:t>Transaction (protected)</a:t>
              </a:r>
            </a:p>
          </p:txBody>
        </p:sp>
        <p:sp>
          <p:nvSpPr>
            <p:cNvPr id="13324" name="TextBox 10"/>
            <p:cNvSpPr txBox="1">
              <a:spLocks noChangeArrowheads="1"/>
            </p:cNvSpPr>
            <p:nvPr/>
          </p:nvSpPr>
          <p:spPr bwMode="auto">
            <a:xfrm>
              <a:off x="4630738" y="4035425"/>
              <a:ext cx="1541462" cy="369888"/>
            </a:xfrm>
            <a:prstGeom prst="rect">
              <a:avLst/>
            </a:prstGeom>
            <a:noFill/>
            <a:ln w="9525">
              <a:noFill/>
              <a:miter lim="800000"/>
              <a:headEnd/>
              <a:tailEnd/>
            </a:ln>
          </p:spPr>
          <p:txBody>
            <a:bodyPr>
              <a:spAutoFit/>
            </a:bodyPr>
            <a:lstStyle/>
            <a:p>
              <a:pPr algn="l"/>
              <a:r>
                <a:rPr lang="en-US" altLang="zh-TW" sz="1800" b="1" dirty="0">
                  <a:solidFill>
                    <a:schemeClr val="bg1"/>
                  </a:solidFill>
                  <a:latin typeface="Arial" pitchFamily="34" charset="0"/>
                  <a:ea typeface="新細明體" pitchFamily="18" charset="-120"/>
                  <a:cs typeface="Arial" pitchFamily="34" charset="0"/>
                </a:rPr>
                <a:t>Begin Work</a:t>
              </a:r>
            </a:p>
          </p:txBody>
        </p:sp>
        <p:sp>
          <p:nvSpPr>
            <p:cNvPr id="13325" name="TextBox 11"/>
            <p:cNvSpPr txBox="1">
              <a:spLocks noChangeArrowheads="1"/>
            </p:cNvSpPr>
            <p:nvPr/>
          </p:nvSpPr>
          <p:spPr bwMode="auto">
            <a:xfrm>
              <a:off x="4640262" y="6176963"/>
              <a:ext cx="1824037" cy="369332"/>
            </a:xfrm>
            <a:prstGeom prst="rect">
              <a:avLst/>
            </a:prstGeom>
            <a:noFill/>
            <a:ln w="9525">
              <a:noFill/>
              <a:miter lim="800000"/>
              <a:headEnd/>
              <a:tailEnd/>
            </a:ln>
          </p:spPr>
          <p:txBody>
            <a:bodyPr wrap="square">
              <a:spAutoFit/>
            </a:bodyPr>
            <a:lstStyle/>
            <a:p>
              <a:pPr algn="l"/>
              <a:r>
                <a:rPr lang="en-US" altLang="zh-TW" sz="1800" b="1" dirty="0">
                  <a:solidFill>
                    <a:schemeClr val="bg1"/>
                  </a:solidFill>
                  <a:latin typeface="Arial" pitchFamily="34" charset="0"/>
                  <a:ea typeface="新細明體" pitchFamily="18" charset="-120"/>
                  <a:cs typeface="Arial" pitchFamily="34" charset="0"/>
                </a:rPr>
                <a:t>Commit Work</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228600"/>
            <a:ext cx="7772400" cy="723900"/>
          </a:xfrm>
        </p:spPr>
        <p:txBody>
          <a:bodyPr>
            <a:normAutofit fontScale="90000"/>
          </a:bodyPr>
          <a:lstStyle/>
          <a:p>
            <a:r>
              <a:rPr lang="en-US" dirty="0"/>
              <a:t>Concurrency Problems</a:t>
            </a:r>
          </a:p>
        </p:txBody>
      </p:sp>
      <p:sp>
        <p:nvSpPr>
          <p:cNvPr id="4" name="Rectangle 3"/>
          <p:cNvSpPr txBox="1">
            <a:spLocks noChangeArrowheads="1"/>
          </p:cNvSpPr>
          <p:nvPr/>
        </p:nvSpPr>
        <p:spPr>
          <a:xfrm>
            <a:off x="990600" y="2057400"/>
            <a:ext cx="7391400" cy="2057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90000"/>
              </a:lnSpc>
              <a:spcBef>
                <a:spcPts val="1200"/>
              </a:spcBef>
              <a:spcAft>
                <a:spcPts val="600"/>
              </a:spcAft>
              <a:buClrTx/>
              <a:buSzTx/>
              <a:tabLst/>
              <a:defRPr/>
            </a:pPr>
            <a:r>
              <a:rPr lang="en-US" sz="2400" dirty="0">
                <a:latin typeface="Calibri" pitchFamily="34" charset="0"/>
              </a:rPr>
              <a:t>Four isolation levels</a:t>
            </a:r>
          </a:p>
          <a:p>
            <a:pPr marL="342900" marR="0" lvl="0" indent="-342900" algn="l" defTabSz="914400" rtl="0" eaLnBrk="1" fontAlgn="auto" latinLnBrk="0" hangingPunct="1">
              <a:lnSpc>
                <a:spcPct val="9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rPr>
              <a:t>Degree 0 -  unrepeatable</a:t>
            </a:r>
            <a:r>
              <a:rPr kumimoji="0" lang="en-US" sz="2000" b="0" i="0" u="none" strike="noStrike" kern="1200" cap="none" spc="0" normalizeH="0" noProof="0" dirty="0">
                <a:ln>
                  <a:noFill/>
                </a:ln>
                <a:solidFill>
                  <a:schemeClr val="accent5">
                    <a:lumMod val="50000"/>
                  </a:schemeClr>
                </a:solidFill>
                <a:effectLst/>
                <a:uLnTx/>
                <a:uFillTx/>
                <a:latin typeface="Comic Sans MS" pitchFamily="66" charset="0"/>
                <a:ea typeface="+mn-ea"/>
                <a:cs typeface="+mn-cs"/>
              </a:rPr>
              <a:t> reads, dirty reads, lost updates</a:t>
            </a:r>
            <a:endPar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endParaRPr>
          </a:p>
          <a:p>
            <a:pPr marL="342900" marR="0" lvl="0" indent="-342900" algn="l" defTabSz="914400" rtl="0" eaLnBrk="1" fontAlgn="auto" latinLnBrk="0" hangingPunct="1">
              <a:lnSpc>
                <a:spcPct val="90000"/>
              </a:lnSpc>
              <a:spcBef>
                <a:spcPct val="20000"/>
              </a:spcBef>
              <a:spcAft>
                <a:spcPts val="600"/>
              </a:spcAft>
              <a:buClrTx/>
              <a:buSzTx/>
              <a:buFont typeface="Arial" pitchFamily="34" charset="0"/>
              <a:buChar char="•"/>
              <a:tabLst/>
              <a:defRPr/>
            </a:pPr>
            <a:r>
              <a:rPr lang="en-US" sz="2000" dirty="0">
                <a:solidFill>
                  <a:schemeClr val="accent5">
                    <a:lumMod val="50000"/>
                  </a:schemeClr>
                </a:solidFill>
                <a:latin typeface="Comic Sans MS" pitchFamily="66" charset="0"/>
              </a:rPr>
              <a:t>Degree 1 -   unrepeatable reads, dirty reads</a:t>
            </a:r>
          </a:p>
          <a:p>
            <a:pPr marL="342900" marR="0" lvl="0" indent="-342900" algn="l" defTabSz="914400" rtl="0" eaLnBrk="1" fontAlgn="auto" latinLnBrk="0" hangingPunct="1">
              <a:lnSpc>
                <a:spcPct val="9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rPr>
              <a:t>Degree</a:t>
            </a:r>
            <a:r>
              <a:rPr kumimoji="0" lang="en-US" sz="2000" b="0" i="0" u="none" strike="noStrike" kern="1200" cap="none" spc="0" normalizeH="0" noProof="0" dirty="0">
                <a:ln>
                  <a:noFill/>
                </a:ln>
                <a:solidFill>
                  <a:schemeClr val="accent5">
                    <a:lumMod val="50000"/>
                  </a:schemeClr>
                </a:solidFill>
                <a:effectLst/>
                <a:uLnTx/>
                <a:uFillTx/>
                <a:latin typeface="Comic Sans MS" pitchFamily="66" charset="0"/>
                <a:ea typeface="+mn-ea"/>
                <a:cs typeface="+mn-cs"/>
              </a:rPr>
              <a:t> 2 -  unrepeatable reads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baseline="0" dirty="0">
                <a:solidFill>
                  <a:schemeClr val="accent5">
                    <a:lumMod val="50000"/>
                  </a:schemeClr>
                </a:solidFill>
                <a:latin typeface="Comic Sans MS" pitchFamily="66" charset="0"/>
              </a:rPr>
              <a:t>Degree 3 -  </a:t>
            </a:r>
            <a:r>
              <a:rPr lang="en-US" sz="2000" dirty="0">
                <a:solidFill>
                  <a:schemeClr val="accent5">
                    <a:lumMod val="50000"/>
                  </a:schemeClr>
                </a:solidFill>
                <a:latin typeface="Comic Sans MS" pitchFamily="66" charset="0"/>
              </a:rPr>
              <a:t> true isolation</a:t>
            </a:r>
            <a:endPar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endParaRPr>
          </a:p>
        </p:txBody>
      </p:sp>
      <p:sp>
        <p:nvSpPr>
          <p:cNvPr id="6" name="Up Arrow 5"/>
          <p:cNvSpPr/>
          <p:nvPr/>
        </p:nvSpPr>
        <p:spPr>
          <a:xfrm>
            <a:off x="387029" y="2177796"/>
            <a:ext cx="560832" cy="1816608"/>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TW" sz="1600" dirty="0"/>
              <a:t>More concurrency</a:t>
            </a:r>
            <a:endParaRPr lang="zh-TW" altLang="en-US" sz="1600" dirty="0"/>
          </a:p>
        </p:txBody>
      </p:sp>
      <p:sp>
        <p:nvSpPr>
          <p:cNvPr id="8" name="TextBox 7"/>
          <p:cNvSpPr txBox="1"/>
          <p:nvPr/>
        </p:nvSpPr>
        <p:spPr>
          <a:xfrm>
            <a:off x="3980755" y="5720953"/>
            <a:ext cx="4572000" cy="707886"/>
          </a:xfrm>
          <a:prstGeom prst="rect">
            <a:avLst/>
          </a:prstGeom>
          <a:noFill/>
          <a:ln>
            <a:noFill/>
          </a:ln>
        </p:spPr>
        <p:txBody>
          <a:bodyPr wrap="square" rtlCol="0">
            <a:spAutoFit/>
          </a:bodyPr>
          <a:lstStyle/>
          <a:p>
            <a:pPr>
              <a:spcAft>
                <a:spcPts val="600"/>
              </a:spcAft>
            </a:pPr>
            <a:r>
              <a:rPr lang="en-US" altLang="zh-TW" sz="2000" u="sng" dirty="0"/>
              <a:t>Example</a:t>
            </a:r>
            <a:r>
              <a:rPr lang="en-US" altLang="zh-TW" sz="2000" dirty="0"/>
              <a:t>:  “Cursor stability” applications do not repeat read operations anyway !</a:t>
            </a:r>
            <a:endParaRPr lang="zh-TW" altLang="en-US" sz="2000" dirty="0"/>
          </a:p>
        </p:txBody>
      </p:sp>
      <p:sp>
        <p:nvSpPr>
          <p:cNvPr id="2" name="Rounded Rectangular Callout 1"/>
          <p:cNvSpPr/>
          <p:nvPr/>
        </p:nvSpPr>
        <p:spPr>
          <a:xfrm>
            <a:off x="4096445" y="3994404"/>
            <a:ext cx="2820512" cy="827299"/>
          </a:xfrm>
          <a:prstGeom prst="wedgeRoundRectCallout">
            <a:avLst>
              <a:gd name="adj1" fmla="val -19106"/>
              <a:gd name="adj2" fmla="val -105664"/>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1900"/>
              </a:lnSpc>
            </a:pPr>
            <a:r>
              <a:rPr lang="en-US" dirty="0"/>
              <a:t>Computing aggregate function while other applications update the data</a:t>
            </a:r>
          </a:p>
        </p:txBody>
      </p:sp>
      <p:sp>
        <p:nvSpPr>
          <p:cNvPr id="9" name="Rounded Rectangular Callout 8"/>
          <p:cNvSpPr/>
          <p:nvPr/>
        </p:nvSpPr>
        <p:spPr>
          <a:xfrm>
            <a:off x="6601312" y="3315764"/>
            <a:ext cx="2134712" cy="887497"/>
          </a:xfrm>
          <a:prstGeom prst="wedgeRoundRectCallout">
            <a:avLst>
              <a:gd name="adj1" fmla="val -68683"/>
              <a:gd name="adj2" fmla="val -68490"/>
              <a:gd name="adj3" fmla="val 16667"/>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1900"/>
              </a:lnSpc>
            </a:pPr>
            <a:r>
              <a:rPr lang="en-US" dirty="0"/>
              <a:t>Reading updates made by transaction that has not finished</a:t>
            </a:r>
          </a:p>
        </p:txBody>
      </p:sp>
      <p:sp>
        <p:nvSpPr>
          <p:cNvPr id="10" name="Rounded Rectangular Callout 9"/>
          <p:cNvSpPr/>
          <p:nvPr/>
        </p:nvSpPr>
        <p:spPr>
          <a:xfrm>
            <a:off x="6687245" y="1378760"/>
            <a:ext cx="2048779" cy="887497"/>
          </a:xfrm>
          <a:prstGeom prst="wedgeRoundRectCallout">
            <a:avLst>
              <a:gd name="adj1" fmla="val -24817"/>
              <a:gd name="adj2" fmla="val 73655"/>
              <a:gd name="adj3" fmla="val 16667"/>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1900"/>
              </a:lnSpc>
            </a:pPr>
            <a:r>
              <a:rPr lang="en-US" dirty="0"/>
              <a:t>Multiple transactions update the same data item</a:t>
            </a:r>
          </a:p>
        </p:txBody>
      </p:sp>
      <p:sp>
        <p:nvSpPr>
          <p:cNvPr id="11" name="TextBox 10"/>
          <p:cNvSpPr txBox="1"/>
          <p:nvPr/>
        </p:nvSpPr>
        <p:spPr>
          <a:xfrm>
            <a:off x="572766" y="5105400"/>
            <a:ext cx="3293533" cy="1323439"/>
          </a:xfrm>
          <a:prstGeom prst="rect">
            <a:avLst/>
          </a:prstGeom>
          <a:noFill/>
          <a:ln>
            <a:noFill/>
          </a:ln>
        </p:spPr>
        <p:txBody>
          <a:bodyPr wrap="square" rtlCol="0">
            <a:spAutoFit/>
          </a:bodyPr>
          <a:lstStyle/>
          <a:p>
            <a:pPr>
              <a:spcAft>
                <a:spcPts val="600"/>
              </a:spcAft>
            </a:pPr>
            <a:r>
              <a:rPr lang="en-US" altLang="zh-TW" sz="2000" dirty="0"/>
              <a:t>As long as applications know what they are doing, better performance can be achieved without causing anomalies</a:t>
            </a:r>
          </a:p>
        </p:txBody>
      </p:sp>
    </p:spTree>
    <p:extLst>
      <p:ext uri="{BB962C8B-B14F-4D97-AF65-F5344CB8AC3E}">
        <p14:creationId xmlns:p14="http://schemas.microsoft.com/office/powerpoint/2010/main" val="50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 grpId="0" animBg="1"/>
      <p:bldP spid="9" grpId="0" animBg="1"/>
      <p:bldP spid="10" grpId="0" animBg="1"/>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228600"/>
            <a:ext cx="7772400" cy="723900"/>
          </a:xfrm>
        </p:spPr>
        <p:txBody>
          <a:bodyPr>
            <a:normAutofit fontScale="90000"/>
          </a:bodyPr>
          <a:lstStyle/>
          <a:p>
            <a:r>
              <a:rPr lang="en-US" dirty="0"/>
              <a:t>Set Isolation Level</a:t>
            </a:r>
          </a:p>
        </p:txBody>
      </p:sp>
      <p:grpSp>
        <p:nvGrpSpPr>
          <p:cNvPr id="5" name="Group 4">
            <a:extLst>
              <a:ext uri="{FF2B5EF4-FFF2-40B4-BE49-F238E27FC236}">
                <a16:creationId xmlns:a16="http://schemas.microsoft.com/office/drawing/2014/main" id="{BD16283F-673C-C6FD-0A09-E544EF4D9404}"/>
              </a:ext>
            </a:extLst>
          </p:cNvPr>
          <p:cNvGrpSpPr/>
          <p:nvPr/>
        </p:nvGrpSpPr>
        <p:grpSpPr>
          <a:xfrm>
            <a:off x="387029" y="1378760"/>
            <a:ext cx="8348995" cy="3442943"/>
            <a:chOff x="387029" y="1378760"/>
            <a:chExt cx="8348995" cy="3442943"/>
          </a:xfrm>
        </p:grpSpPr>
        <p:sp>
          <p:nvSpPr>
            <p:cNvPr id="4" name="Rectangle 3"/>
            <p:cNvSpPr txBox="1">
              <a:spLocks noChangeArrowheads="1"/>
            </p:cNvSpPr>
            <p:nvPr/>
          </p:nvSpPr>
          <p:spPr>
            <a:xfrm>
              <a:off x="990600" y="2057400"/>
              <a:ext cx="7391400" cy="2057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90000"/>
                </a:lnSpc>
                <a:spcBef>
                  <a:spcPts val="1200"/>
                </a:spcBef>
                <a:spcAft>
                  <a:spcPts val="600"/>
                </a:spcAft>
                <a:buClrTx/>
                <a:buSzTx/>
                <a:tabLst/>
                <a:defRPr/>
              </a:pPr>
              <a:r>
                <a:rPr lang="en-US" sz="2400" dirty="0">
                  <a:latin typeface="Calibri" pitchFamily="34" charset="0"/>
                </a:rPr>
                <a:t>Four isolation levels</a:t>
              </a:r>
            </a:p>
            <a:p>
              <a:pPr marL="342900" marR="0" lvl="0" indent="-342900" algn="l" defTabSz="914400" rtl="0" eaLnBrk="1" fontAlgn="auto" latinLnBrk="0" hangingPunct="1">
                <a:lnSpc>
                  <a:spcPct val="9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rPr>
                <a:t>Degree 0 -  unrepeatable</a:t>
              </a:r>
              <a:r>
                <a:rPr kumimoji="0" lang="en-US" sz="2000" b="0" i="0" u="none" strike="noStrike" kern="1200" cap="none" spc="0" normalizeH="0" noProof="0" dirty="0">
                  <a:ln>
                    <a:noFill/>
                  </a:ln>
                  <a:solidFill>
                    <a:schemeClr val="accent5">
                      <a:lumMod val="50000"/>
                    </a:schemeClr>
                  </a:solidFill>
                  <a:effectLst/>
                  <a:uLnTx/>
                  <a:uFillTx/>
                  <a:latin typeface="Comic Sans MS" pitchFamily="66" charset="0"/>
                  <a:ea typeface="+mn-ea"/>
                  <a:cs typeface="+mn-cs"/>
                </a:rPr>
                <a:t> reads, dirty reads, lost updates</a:t>
              </a:r>
              <a:endPar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endParaRPr>
            </a:p>
            <a:p>
              <a:pPr marL="342900" marR="0" lvl="0" indent="-342900" algn="l" defTabSz="914400" rtl="0" eaLnBrk="1" fontAlgn="auto" latinLnBrk="0" hangingPunct="1">
                <a:lnSpc>
                  <a:spcPct val="90000"/>
                </a:lnSpc>
                <a:spcBef>
                  <a:spcPct val="20000"/>
                </a:spcBef>
                <a:spcAft>
                  <a:spcPts val="600"/>
                </a:spcAft>
                <a:buClrTx/>
                <a:buSzTx/>
                <a:buFont typeface="Arial" pitchFamily="34" charset="0"/>
                <a:buChar char="•"/>
                <a:tabLst/>
                <a:defRPr/>
              </a:pPr>
              <a:r>
                <a:rPr lang="en-US" sz="2000" dirty="0">
                  <a:solidFill>
                    <a:schemeClr val="accent5">
                      <a:lumMod val="50000"/>
                    </a:schemeClr>
                  </a:solidFill>
                  <a:latin typeface="Comic Sans MS" pitchFamily="66" charset="0"/>
                </a:rPr>
                <a:t>Degree 1 -   unrepeatable reads, dirty reads</a:t>
              </a:r>
            </a:p>
            <a:p>
              <a:pPr marL="342900" marR="0" lvl="0" indent="-342900" algn="l" defTabSz="914400" rtl="0" eaLnBrk="1" fontAlgn="auto" latinLnBrk="0" hangingPunct="1">
                <a:lnSpc>
                  <a:spcPct val="90000"/>
                </a:lnSpc>
                <a:spcBef>
                  <a:spcPct val="200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rPr>
                <a:t>Degree</a:t>
              </a:r>
              <a:r>
                <a:rPr kumimoji="0" lang="en-US" sz="2000" b="0" i="0" u="none" strike="noStrike" kern="1200" cap="none" spc="0" normalizeH="0" noProof="0" dirty="0">
                  <a:ln>
                    <a:noFill/>
                  </a:ln>
                  <a:solidFill>
                    <a:schemeClr val="accent5">
                      <a:lumMod val="50000"/>
                    </a:schemeClr>
                  </a:solidFill>
                  <a:effectLst/>
                  <a:uLnTx/>
                  <a:uFillTx/>
                  <a:latin typeface="Comic Sans MS" pitchFamily="66" charset="0"/>
                  <a:ea typeface="+mn-ea"/>
                  <a:cs typeface="+mn-cs"/>
                </a:rPr>
                <a:t> 2 -  unrepeatable reads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baseline="0" dirty="0">
                  <a:solidFill>
                    <a:schemeClr val="accent5">
                      <a:lumMod val="50000"/>
                    </a:schemeClr>
                  </a:solidFill>
                  <a:latin typeface="Comic Sans MS" pitchFamily="66" charset="0"/>
                </a:rPr>
                <a:t>Degree 3 -  </a:t>
              </a:r>
              <a:r>
                <a:rPr lang="en-US" sz="2000" dirty="0">
                  <a:solidFill>
                    <a:schemeClr val="accent5">
                      <a:lumMod val="50000"/>
                    </a:schemeClr>
                  </a:solidFill>
                  <a:latin typeface="Comic Sans MS" pitchFamily="66" charset="0"/>
                </a:rPr>
                <a:t> true isolation</a:t>
              </a:r>
              <a:endParaRPr kumimoji="0" lang="en-US" sz="2000" b="0" i="0" u="none" strike="noStrike" kern="1200" cap="none" spc="0" normalizeH="0" baseline="0" noProof="0" dirty="0">
                <a:ln>
                  <a:noFill/>
                </a:ln>
                <a:solidFill>
                  <a:schemeClr val="accent5">
                    <a:lumMod val="50000"/>
                  </a:schemeClr>
                </a:solidFill>
                <a:effectLst/>
                <a:uLnTx/>
                <a:uFillTx/>
                <a:latin typeface="Comic Sans MS" pitchFamily="66" charset="0"/>
                <a:ea typeface="+mn-ea"/>
                <a:cs typeface="+mn-cs"/>
              </a:endParaRPr>
            </a:p>
          </p:txBody>
        </p:sp>
        <p:sp>
          <p:nvSpPr>
            <p:cNvPr id="6" name="Up Arrow 5"/>
            <p:cNvSpPr/>
            <p:nvPr/>
          </p:nvSpPr>
          <p:spPr>
            <a:xfrm>
              <a:off x="387029" y="2177796"/>
              <a:ext cx="560832" cy="1816608"/>
            </a:xfrm>
            <a:prstGeom prst="up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TW" sz="1600" dirty="0"/>
                <a:t>More concurrency</a:t>
              </a:r>
              <a:endParaRPr lang="zh-TW" altLang="en-US" sz="1600" dirty="0"/>
            </a:p>
          </p:txBody>
        </p:sp>
        <p:sp>
          <p:nvSpPr>
            <p:cNvPr id="2" name="Rounded Rectangular Callout 1"/>
            <p:cNvSpPr/>
            <p:nvPr/>
          </p:nvSpPr>
          <p:spPr>
            <a:xfrm>
              <a:off x="4096445" y="3994404"/>
              <a:ext cx="2820512" cy="827299"/>
            </a:xfrm>
            <a:prstGeom prst="wedgeRoundRectCallout">
              <a:avLst>
                <a:gd name="adj1" fmla="val -19106"/>
                <a:gd name="adj2" fmla="val -105664"/>
                <a:gd name="adj3" fmla="val 1666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1900"/>
                </a:lnSpc>
              </a:pPr>
              <a:r>
                <a:rPr lang="en-US" dirty="0"/>
                <a:t>Computing aggregate function while other applications update the data</a:t>
              </a:r>
            </a:p>
          </p:txBody>
        </p:sp>
        <p:sp>
          <p:nvSpPr>
            <p:cNvPr id="9" name="Rounded Rectangular Callout 8"/>
            <p:cNvSpPr/>
            <p:nvPr/>
          </p:nvSpPr>
          <p:spPr>
            <a:xfrm>
              <a:off x="6601312" y="3315764"/>
              <a:ext cx="2134712" cy="887497"/>
            </a:xfrm>
            <a:prstGeom prst="wedgeRoundRectCallout">
              <a:avLst>
                <a:gd name="adj1" fmla="val -68683"/>
                <a:gd name="adj2" fmla="val -68490"/>
                <a:gd name="adj3" fmla="val 16667"/>
              </a:avLst>
            </a:pr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1900"/>
                </a:lnSpc>
              </a:pPr>
              <a:r>
                <a:rPr lang="en-US" dirty="0"/>
                <a:t>Reading updates made by transaction that has not finished</a:t>
              </a:r>
            </a:p>
          </p:txBody>
        </p:sp>
        <p:sp>
          <p:nvSpPr>
            <p:cNvPr id="10" name="Rounded Rectangular Callout 9"/>
            <p:cNvSpPr/>
            <p:nvPr/>
          </p:nvSpPr>
          <p:spPr>
            <a:xfrm>
              <a:off x="6687245" y="1378760"/>
              <a:ext cx="2048779" cy="887497"/>
            </a:xfrm>
            <a:prstGeom prst="wedgeRoundRectCallout">
              <a:avLst>
                <a:gd name="adj1" fmla="val -24817"/>
                <a:gd name="adj2" fmla="val 73655"/>
                <a:gd name="adj3" fmla="val 16667"/>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1900"/>
                </a:lnSpc>
              </a:pPr>
              <a:r>
                <a:rPr lang="en-US" dirty="0"/>
                <a:t>Multiple transactions update the same data item</a:t>
              </a:r>
            </a:p>
          </p:txBody>
        </p:sp>
      </p:grpSp>
      <p:sp>
        <p:nvSpPr>
          <p:cNvPr id="3" name="Rectangle 3">
            <a:extLst>
              <a:ext uri="{FF2B5EF4-FFF2-40B4-BE49-F238E27FC236}">
                <a16:creationId xmlns:a16="http://schemas.microsoft.com/office/drawing/2014/main" id="{58B38E17-087B-3D96-9951-CF041E19EF94}"/>
              </a:ext>
            </a:extLst>
          </p:cNvPr>
          <p:cNvSpPr>
            <a:spLocks noGrp="1" noChangeArrowheads="1"/>
          </p:cNvSpPr>
          <p:nvPr>
            <p:ph idx="1"/>
          </p:nvPr>
        </p:nvSpPr>
        <p:spPr>
          <a:xfrm>
            <a:off x="495300" y="5043911"/>
            <a:ext cx="8382000" cy="1600200"/>
          </a:xfrm>
        </p:spPr>
        <p:txBody>
          <a:bodyPr>
            <a:normAutofit/>
          </a:bodyPr>
          <a:lstStyle/>
          <a:p>
            <a:pPr>
              <a:lnSpc>
                <a:spcPct val="90000"/>
              </a:lnSpc>
              <a:defRPr/>
            </a:pPr>
            <a:r>
              <a:rPr lang="en-US" sz="2400" dirty="0">
                <a:latin typeface="Calibri" pitchFamily="34" charset="0"/>
              </a:rPr>
              <a:t>void </a:t>
            </a:r>
            <a:r>
              <a:rPr lang="en-US" sz="2400" dirty="0" err="1">
                <a:latin typeface="Calibri" pitchFamily="34" charset="0"/>
              </a:rPr>
              <a:t>setTransactionIsolation</a:t>
            </a:r>
            <a:r>
              <a:rPr lang="en-US" sz="2400" dirty="0">
                <a:latin typeface="Calibri" pitchFamily="34" charset="0"/>
              </a:rPr>
              <a:t>(</a:t>
            </a:r>
            <a:r>
              <a:rPr lang="en-US" sz="2400" dirty="0" err="1">
                <a:latin typeface="Calibri" pitchFamily="34" charset="0"/>
              </a:rPr>
              <a:t>int</a:t>
            </a:r>
            <a:r>
              <a:rPr lang="en-US" sz="2400" dirty="0">
                <a:latin typeface="Calibri" pitchFamily="34" charset="0"/>
              </a:rPr>
              <a:t> </a:t>
            </a:r>
            <a:r>
              <a:rPr lang="en-US" sz="2400" i="1" dirty="0">
                <a:latin typeface="Calibri" pitchFamily="34" charset="0"/>
              </a:rPr>
              <a:t>level</a:t>
            </a:r>
            <a:r>
              <a:rPr lang="en-US" sz="2400" dirty="0">
                <a:latin typeface="Calibri" pitchFamily="34" charset="0"/>
              </a:rPr>
              <a:t>)</a:t>
            </a:r>
            <a:br>
              <a:rPr lang="en-US" sz="2400" dirty="0">
                <a:latin typeface="Calibri" pitchFamily="34" charset="0"/>
              </a:rPr>
            </a:br>
            <a:r>
              <a:rPr lang="en-US" sz="2400" dirty="0">
                <a:latin typeface="Calibri" pitchFamily="34" charset="0"/>
              </a:rPr>
              <a:t>	</a:t>
            </a:r>
            <a:r>
              <a:rPr lang="en-US" sz="2000" dirty="0">
                <a:solidFill>
                  <a:srgbClr val="2042EE"/>
                </a:solidFill>
                <a:latin typeface="Comic Sans MS" pitchFamily="66" charset="0"/>
              </a:rPr>
              <a:t>Sets isolation level for the current connection</a:t>
            </a:r>
            <a:endParaRPr lang="en-US" sz="2000" dirty="0">
              <a:latin typeface="Comic Sans MS" pitchFamily="66" charset="0"/>
            </a:endParaRPr>
          </a:p>
          <a:p>
            <a:pPr>
              <a:lnSpc>
                <a:spcPct val="90000"/>
              </a:lnSpc>
              <a:defRPr/>
            </a:pPr>
            <a:r>
              <a:rPr lang="en-US" sz="2400" dirty="0">
                <a:latin typeface="Calibri" pitchFamily="34" charset="0"/>
              </a:rPr>
              <a:t>public int </a:t>
            </a:r>
            <a:r>
              <a:rPr lang="en-US" sz="2400" dirty="0" err="1">
                <a:latin typeface="Calibri" pitchFamily="34" charset="0"/>
              </a:rPr>
              <a:t>getTransactionIsolation</a:t>
            </a:r>
            <a:r>
              <a:rPr lang="en-US" sz="2400" dirty="0">
                <a:latin typeface="Calibri" pitchFamily="34" charset="0"/>
              </a:rPr>
              <a:t>()</a:t>
            </a:r>
          </a:p>
          <a:p>
            <a:pPr>
              <a:lnSpc>
                <a:spcPct val="90000"/>
              </a:lnSpc>
              <a:buFont typeface="Wingdings" pitchFamily="2" charset="2"/>
              <a:buNone/>
              <a:defRPr/>
            </a:pPr>
            <a:r>
              <a:rPr lang="en-US" sz="2400" dirty="0">
                <a:latin typeface="Calibri" pitchFamily="34" charset="0"/>
              </a:rPr>
              <a:t>		</a:t>
            </a:r>
            <a:r>
              <a:rPr lang="en-US" sz="2000" dirty="0">
                <a:solidFill>
                  <a:srgbClr val="2042EE"/>
                </a:solidFill>
                <a:latin typeface="Comic Sans MS" pitchFamily="66" charset="0"/>
              </a:rPr>
              <a:t>Get isolation level of the current connection</a:t>
            </a:r>
          </a:p>
          <a:p>
            <a:pPr>
              <a:lnSpc>
                <a:spcPct val="90000"/>
              </a:lnSpc>
              <a:defRPr/>
            </a:pPr>
            <a:endParaRPr lang="en-US" sz="2000" dirty="0">
              <a:solidFill>
                <a:srgbClr val="2042EE"/>
              </a:solidFill>
              <a:latin typeface="Comic Sans MS" pitchFamily="66" charset="0"/>
            </a:endParaRPr>
          </a:p>
        </p:txBody>
      </p:sp>
      <p:sp>
        <p:nvSpPr>
          <p:cNvPr id="7" name="Rectangle 6">
            <a:extLst>
              <a:ext uri="{FF2B5EF4-FFF2-40B4-BE49-F238E27FC236}">
                <a16:creationId xmlns:a16="http://schemas.microsoft.com/office/drawing/2014/main" id="{D57BC2A1-60C5-1EC4-9CB2-995F845A9D62}"/>
              </a:ext>
            </a:extLst>
          </p:cNvPr>
          <p:cNvSpPr/>
          <p:nvPr/>
        </p:nvSpPr>
        <p:spPr>
          <a:xfrm>
            <a:off x="228600" y="1219200"/>
            <a:ext cx="8763000" cy="373380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86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228600"/>
            <a:ext cx="7772400" cy="723900"/>
          </a:xfrm>
        </p:spPr>
        <p:txBody>
          <a:bodyPr>
            <a:normAutofit fontScale="90000"/>
          </a:bodyPr>
          <a:lstStyle/>
          <a:p>
            <a:r>
              <a:rPr lang="en-US" dirty="0"/>
              <a:t>Connection Class Interface (1)</a:t>
            </a:r>
          </a:p>
        </p:txBody>
      </p:sp>
      <p:sp>
        <p:nvSpPr>
          <p:cNvPr id="25603" name="Rectangle 3"/>
          <p:cNvSpPr>
            <a:spLocks noGrp="1" noChangeArrowheads="1"/>
          </p:cNvSpPr>
          <p:nvPr>
            <p:ph idx="1"/>
          </p:nvPr>
        </p:nvSpPr>
        <p:spPr>
          <a:xfrm>
            <a:off x="381000" y="1143000"/>
            <a:ext cx="8382000" cy="5334000"/>
          </a:xfrm>
        </p:spPr>
        <p:txBody>
          <a:bodyPr>
            <a:normAutofit lnSpcReduction="10000"/>
          </a:bodyPr>
          <a:lstStyle/>
          <a:p>
            <a:pPr>
              <a:lnSpc>
                <a:spcPct val="90000"/>
              </a:lnSpc>
              <a:defRPr/>
            </a:pPr>
            <a:r>
              <a:rPr lang="en-US" sz="2400" dirty="0">
                <a:latin typeface="Calibri" pitchFamily="34" charset="0"/>
              </a:rPr>
              <a:t>void </a:t>
            </a:r>
            <a:r>
              <a:rPr lang="en-US" sz="2400" dirty="0" err="1">
                <a:latin typeface="Calibri" pitchFamily="34" charset="0"/>
              </a:rPr>
              <a:t>setTransactionIsolation</a:t>
            </a:r>
            <a:r>
              <a:rPr lang="en-US" sz="2400" dirty="0">
                <a:latin typeface="Calibri" pitchFamily="34" charset="0"/>
              </a:rPr>
              <a:t>(</a:t>
            </a:r>
            <a:r>
              <a:rPr lang="en-US" sz="2400" dirty="0" err="1">
                <a:latin typeface="Calibri" pitchFamily="34" charset="0"/>
              </a:rPr>
              <a:t>int</a:t>
            </a:r>
            <a:r>
              <a:rPr lang="en-US" sz="2400" dirty="0">
                <a:latin typeface="Calibri" pitchFamily="34" charset="0"/>
              </a:rPr>
              <a:t> </a:t>
            </a:r>
            <a:r>
              <a:rPr lang="en-US" sz="2400" i="1" dirty="0">
                <a:latin typeface="Calibri" pitchFamily="34" charset="0"/>
              </a:rPr>
              <a:t>level</a:t>
            </a:r>
            <a:r>
              <a:rPr lang="en-US" sz="2400" dirty="0">
                <a:latin typeface="Calibri" pitchFamily="34" charset="0"/>
              </a:rPr>
              <a:t>)</a:t>
            </a:r>
            <a:br>
              <a:rPr lang="en-US" sz="2400" dirty="0">
                <a:latin typeface="Calibri" pitchFamily="34" charset="0"/>
              </a:rPr>
            </a:br>
            <a:r>
              <a:rPr lang="en-US" sz="2400" dirty="0">
                <a:latin typeface="Calibri" pitchFamily="34" charset="0"/>
              </a:rPr>
              <a:t>	</a:t>
            </a:r>
            <a:r>
              <a:rPr lang="en-US" sz="2000" dirty="0">
                <a:solidFill>
                  <a:srgbClr val="2042EE"/>
                </a:solidFill>
                <a:latin typeface="Comic Sans MS" pitchFamily="66" charset="0"/>
              </a:rPr>
              <a:t>Sets isolation level for the current connection</a:t>
            </a:r>
            <a:endParaRPr lang="en-US" sz="2000" dirty="0">
              <a:latin typeface="Comic Sans MS" pitchFamily="66" charset="0"/>
            </a:endParaRPr>
          </a:p>
          <a:p>
            <a:pPr>
              <a:lnSpc>
                <a:spcPct val="90000"/>
              </a:lnSpc>
              <a:defRPr/>
            </a:pPr>
            <a:r>
              <a:rPr lang="en-US" sz="2400" dirty="0">
                <a:latin typeface="Calibri" pitchFamily="34" charset="0"/>
              </a:rPr>
              <a:t>public int </a:t>
            </a:r>
            <a:r>
              <a:rPr lang="en-US" sz="2400" dirty="0" err="1">
                <a:latin typeface="Calibri" pitchFamily="34" charset="0"/>
              </a:rPr>
              <a:t>getTransactionIsolation</a:t>
            </a:r>
            <a:r>
              <a:rPr lang="en-US" sz="2400" dirty="0">
                <a:latin typeface="Calibri" pitchFamily="34" charset="0"/>
              </a:rPr>
              <a:t>()</a:t>
            </a:r>
          </a:p>
          <a:p>
            <a:pPr>
              <a:lnSpc>
                <a:spcPct val="90000"/>
              </a:lnSpc>
              <a:spcAft>
                <a:spcPts val="1200"/>
              </a:spcAft>
              <a:buFont typeface="Wingdings" pitchFamily="2" charset="2"/>
              <a:buNone/>
              <a:defRPr/>
            </a:pPr>
            <a:r>
              <a:rPr lang="en-US" sz="2400" dirty="0">
                <a:latin typeface="Calibri" pitchFamily="34" charset="0"/>
              </a:rPr>
              <a:t>		</a:t>
            </a:r>
            <a:r>
              <a:rPr lang="en-US" sz="2000" dirty="0">
                <a:solidFill>
                  <a:srgbClr val="2042EE"/>
                </a:solidFill>
                <a:latin typeface="Comic Sans MS" pitchFamily="66" charset="0"/>
              </a:rPr>
              <a:t>Get isolation level of the current connection</a:t>
            </a:r>
          </a:p>
          <a:p>
            <a:pPr>
              <a:lnSpc>
                <a:spcPct val="90000"/>
              </a:lnSpc>
              <a:defRPr/>
            </a:pPr>
            <a:r>
              <a:rPr lang="en-US" sz="2400" dirty="0">
                <a:latin typeface="Calibri" pitchFamily="34" charset="0"/>
              </a:rPr>
              <a:t>void </a:t>
            </a:r>
            <a:r>
              <a:rPr lang="en-US" sz="2400" dirty="0" err="1">
                <a:latin typeface="Calibri" pitchFamily="34" charset="0"/>
              </a:rPr>
              <a:t>setReadOnly</a:t>
            </a:r>
            <a:r>
              <a:rPr lang="en-US" sz="2400" dirty="0">
                <a:latin typeface="Calibri" pitchFamily="34" charset="0"/>
              </a:rPr>
              <a:t>(</a:t>
            </a:r>
            <a:r>
              <a:rPr lang="en-US" sz="2400" dirty="0" err="1">
                <a:latin typeface="Calibri" pitchFamily="34" charset="0"/>
              </a:rPr>
              <a:t>boolean</a:t>
            </a:r>
            <a:r>
              <a:rPr lang="en-US" sz="2400" dirty="0">
                <a:latin typeface="Calibri" pitchFamily="34" charset="0"/>
              </a:rPr>
              <a:t> b)</a:t>
            </a:r>
            <a:br>
              <a:rPr lang="en-US" sz="2400" dirty="0">
                <a:latin typeface="Calibri" pitchFamily="34" charset="0"/>
              </a:rPr>
            </a:br>
            <a:r>
              <a:rPr lang="en-US" sz="2400" dirty="0">
                <a:latin typeface="Calibri" pitchFamily="34" charset="0"/>
              </a:rPr>
              <a:t>	</a:t>
            </a:r>
            <a:r>
              <a:rPr lang="en-US" sz="2000" dirty="0">
                <a:solidFill>
                  <a:srgbClr val="2042EE"/>
                </a:solidFill>
                <a:latin typeface="Comic Sans MS" pitchFamily="66" charset="0"/>
              </a:rPr>
              <a:t>Specifies whether transactions are read-only</a:t>
            </a:r>
          </a:p>
          <a:p>
            <a:pPr>
              <a:lnSpc>
                <a:spcPct val="90000"/>
              </a:lnSpc>
              <a:defRPr/>
            </a:pPr>
            <a:r>
              <a:rPr lang="en-US" sz="2400" dirty="0">
                <a:latin typeface="Calibri" pitchFamily="34" charset="0"/>
              </a:rPr>
              <a:t>public </a:t>
            </a:r>
            <a:r>
              <a:rPr lang="en-US" sz="2400" dirty="0" err="1">
                <a:latin typeface="Calibri" pitchFamily="34" charset="0"/>
              </a:rPr>
              <a:t>boolean</a:t>
            </a:r>
            <a:r>
              <a:rPr lang="en-US" sz="2400" dirty="0">
                <a:latin typeface="Calibri" pitchFamily="34" charset="0"/>
              </a:rPr>
              <a:t> </a:t>
            </a:r>
            <a:r>
              <a:rPr lang="en-US" sz="2400" dirty="0" err="1">
                <a:latin typeface="Calibri" pitchFamily="34" charset="0"/>
              </a:rPr>
              <a:t>getReadOnly</a:t>
            </a:r>
            <a:r>
              <a:rPr lang="en-US" sz="2400" dirty="0">
                <a:latin typeface="Calibri" pitchFamily="34" charset="0"/>
              </a:rPr>
              <a:t>() </a:t>
            </a:r>
          </a:p>
          <a:p>
            <a:pPr>
              <a:lnSpc>
                <a:spcPct val="90000"/>
              </a:lnSpc>
              <a:spcAft>
                <a:spcPts val="1200"/>
              </a:spcAft>
              <a:buFont typeface="Wingdings" pitchFamily="2" charset="2"/>
              <a:buNone/>
              <a:defRPr/>
            </a:pPr>
            <a:r>
              <a:rPr lang="en-US" sz="2400" dirty="0">
                <a:latin typeface="Calibri" pitchFamily="34" charset="0"/>
              </a:rPr>
              <a:t>		</a:t>
            </a:r>
            <a:r>
              <a:rPr lang="en-US" sz="2000" dirty="0">
                <a:solidFill>
                  <a:srgbClr val="2042EE"/>
                </a:solidFill>
                <a:latin typeface="Comic Sans MS" pitchFamily="66" charset="0"/>
              </a:rPr>
              <a:t>Tests if transaction mode is read-only</a:t>
            </a:r>
          </a:p>
          <a:p>
            <a:pPr marL="341313" indent="-341313">
              <a:lnSpc>
                <a:spcPct val="90000"/>
              </a:lnSpc>
              <a:defRPr/>
            </a:pPr>
            <a:r>
              <a:rPr lang="en-US" sz="2400" dirty="0">
                <a:latin typeface="Calibri" pitchFamily="34" charset="0"/>
              </a:rPr>
              <a:t>void </a:t>
            </a:r>
            <a:r>
              <a:rPr lang="en-US" sz="2400" dirty="0" err="1">
                <a:latin typeface="Calibri" pitchFamily="34" charset="0"/>
              </a:rPr>
              <a:t>setAutoCommit</a:t>
            </a:r>
            <a:r>
              <a:rPr lang="en-US" sz="2400" dirty="0">
                <a:latin typeface="Calibri" pitchFamily="34" charset="0"/>
              </a:rPr>
              <a:t>(</a:t>
            </a:r>
            <a:r>
              <a:rPr lang="en-US" sz="2400" dirty="0" err="1">
                <a:latin typeface="Calibri" pitchFamily="34" charset="0"/>
              </a:rPr>
              <a:t>boolean</a:t>
            </a:r>
            <a:r>
              <a:rPr lang="en-US" sz="2400" dirty="0">
                <a:latin typeface="Calibri" pitchFamily="34" charset="0"/>
              </a:rPr>
              <a:t> b)</a:t>
            </a:r>
          </a:p>
          <a:p>
            <a:pPr marL="1196975" lvl="1" indent="-282575">
              <a:lnSpc>
                <a:spcPct val="90000"/>
              </a:lnSpc>
              <a:defRPr/>
            </a:pPr>
            <a:r>
              <a:rPr lang="en-US" sz="2000" dirty="0">
                <a:solidFill>
                  <a:srgbClr val="2042EE"/>
                </a:solidFill>
                <a:latin typeface="Comic Sans MS" pitchFamily="66" charset="0"/>
              </a:rPr>
              <a:t>If </a:t>
            </a:r>
            <a:r>
              <a:rPr lang="en-US" sz="2000" dirty="0" err="1">
                <a:solidFill>
                  <a:srgbClr val="2042EE"/>
                </a:solidFill>
                <a:latin typeface="Comic Sans MS" pitchFamily="66" charset="0"/>
              </a:rPr>
              <a:t>autocommit</a:t>
            </a:r>
            <a:r>
              <a:rPr lang="en-US" sz="2000" dirty="0">
                <a:solidFill>
                  <a:srgbClr val="2042EE"/>
                </a:solidFill>
                <a:latin typeface="Comic Sans MS" pitchFamily="66" charset="0"/>
              </a:rPr>
              <a:t> is set, then each SQL statement is considered its own transaction. </a:t>
            </a:r>
          </a:p>
          <a:p>
            <a:pPr marL="1196975" lvl="1" indent="-282575">
              <a:lnSpc>
                <a:spcPct val="90000"/>
              </a:lnSpc>
              <a:defRPr/>
            </a:pPr>
            <a:r>
              <a:rPr lang="en-US" sz="2000" dirty="0">
                <a:solidFill>
                  <a:srgbClr val="2042EE"/>
                </a:solidFill>
                <a:latin typeface="Comic Sans MS" pitchFamily="66" charset="0"/>
              </a:rPr>
              <a:t>Otherwise, a transaction is committed using commit(), or aborted using rollback().</a:t>
            </a:r>
          </a:p>
          <a:p>
            <a:pPr marL="341313" indent="-341313">
              <a:lnSpc>
                <a:spcPct val="90000"/>
              </a:lnSpc>
              <a:defRPr/>
            </a:pPr>
            <a:r>
              <a:rPr lang="en-US" sz="2400" dirty="0">
                <a:solidFill>
                  <a:schemeClr val="accent1">
                    <a:lumMod val="50000"/>
                  </a:schemeClr>
                </a:solidFill>
                <a:latin typeface="Calibri" pitchFamily="34" charset="0"/>
              </a:rPr>
              <a:t>public </a:t>
            </a:r>
            <a:r>
              <a:rPr lang="en-US" sz="2400" dirty="0" err="1">
                <a:solidFill>
                  <a:schemeClr val="accent1">
                    <a:lumMod val="50000"/>
                  </a:schemeClr>
                </a:solidFill>
                <a:latin typeface="Calibri" pitchFamily="34" charset="0"/>
              </a:rPr>
              <a:t>boolean</a:t>
            </a:r>
            <a:r>
              <a:rPr lang="en-US" sz="2400" dirty="0">
                <a:solidFill>
                  <a:schemeClr val="accent1">
                    <a:lumMod val="50000"/>
                  </a:schemeClr>
                </a:solidFill>
                <a:latin typeface="Calibri" pitchFamily="34" charset="0"/>
              </a:rPr>
              <a:t> </a:t>
            </a:r>
            <a:r>
              <a:rPr lang="en-US" sz="2400" dirty="0" err="1">
                <a:solidFill>
                  <a:schemeClr val="accent1">
                    <a:lumMod val="50000"/>
                  </a:schemeClr>
                </a:solidFill>
                <a:latin typeface="Calibri" pitchFamily="34" charset="0"/>
              </a:rPr>
              <a:t>getAutoCommit</a:t>
            </a:r>
            <a:r>
              <a:rPr lang="en-US" sz="2400" dirty="0">
                <a:solidFill>
                  <a:schemeClr val="accent1">
                    <a:lumMod val="50000"/>
                  </a:schemeClr>
                </a:solidFill>
                <a:latin typeface="Calibri" pitchFamily="34" charset="0"/>
              </a:rPr>
              <a:t>()</a:t>
            </a:r>
          </a:p>
          <a:p>
            <a:pPr marL="341313" indent="-341313">
              <a:lnSpc>
                <a:spcPct val="90000"/>
              </a:lnSpc>
              <a:spcBef>
                <a:spcPts val="380"/>
              </a:spcBef>
              <a:buFont typeface="Wingdings" pitchFamily="2" charset="2"/>
              <a:buNone/>
              <a:defRPr/>
            </a:pPr>
            <a:r>
              <a:rPr lang="en-US" sz="2400" dirty="0">
                <a:solidFill>
                  <a:schemeClr val="accent1">
                    <a:lumMod val="50000"/>
                  </a:schemeClr>
                </a:solidFill>
                <a:latin typeface="Calibri" pitchFamily="34" charset="0"/>
              </a:rPr>
              <a:t>		</a:t>
            </a:r>
            <a:r>
              <a:rPr lang="en-US" sz="2000" dirty="0">
                <a:solidFill>
                  <a:srgbClr val="2042EE"/>
                </a:solidFill>
                <a:latin typeface="Comic Sans MS" pitchFamily="66" charset="0"/>
              </a:rPr>
              <a:t>Test if </a:t>
            </a:r>
            <a:r>
              <a:rPr lang="en-US" sz="2000" dirty="0" err="1">
                <a:solidFill>
                  <a:srgbClr val="2042EE"/>
                </a:solidFill>
                <a:latin typeface="Comic Sans MS" pitchFamily="66" charset="0"/>
              </a:rPr>
              <a:t>autocommit</a:t>
            </a:r>
            <a:r>
              <a:rPr lang="en-US" sz="2000" dirty="0">
                <a:solidFill>
                  <a:srgbClr val="2042EE"/>
                </a:solidFill>
                <a:latin typeface="Comic Sans MS" pitchFamily="66" charset="0"/>
              </a:rPr>
              <a:t> is set</a:t>
            </a:r>
          </a:p>
        </p:txBody>
      </p:sp>
      <p:grpSp>
        <p:nvGrpSpPr>
          <p:cNvPr id="2" name="Group 12">
            <a:extLst>
              <a:ext uri="{FF2B5EF4-FFF2-40B4-BE49-F238E27FC236}">
                <a16:creationId xmlns:a16="http://schemas.microsoft.com/office/drawing/2014/main" id="{305C8DC2-BF79-AE03-688D-4AE2090A5AA7}"/>
              </a:ext>
            </a:extLst>
          </p:cNvPr>
          <p:cNvGrpSpPr>
            <a:grpSpLocks/>
          </p:cNvGrpSpPr>
          <p:nvPr/>
        </p:nvGrpSpPr>
        <p:grpSpPr bwMode="auto">
          <a:xfrm>
            <a:off x="5824537" y="1143000"/>
            <a:ext cx="2938463" cy="3048000"/>
            <a:chOff x="4565650" y="3570288"/>
            <a:chExt cx="2938463" cy="3047999"/>
          </a:xfrm>
          <a:effectLst>
            <a:outerShdw blurRad="50800" dist="38100" dir="13500000" algn="br" rotWithShape="0">
              <a:prstClr val="black">
                <a:alpha val="40000"/>
              </a:prstClr>
            </a:outerShdw>
          </a:effectLst>
        </p:grpSpPr>
        <p:sp>
          <p:nvSpPr>
            <p:cNvPr id="3" name="Rectangle 4">
              <a:extLst>
                <a:ext uri="{FF2B5EF4-FFF2-40B4-BE49-F238E27FC236}">
                  <a16:creationId xmlns:a16="http://schemas.microsoft.com/office/drawing/2014/main" id="{3E439527-F0B5-DDA9-B0D7-6D003CEFEF3A}"/>
                </a:ext>
              </a:extLst>
            </p:cNvPr>
            <p:cNvSpPr>
              <a:spLocks noChangeArrowheads="1"/>
            </p:cNvSpPr>
            <p:nvPr/>
          </p:nvSpPr>
          <p:spPr bwMode="auto">
            <a:xfrm>
              <a:off x="4641850" y="3995738"/>
              <a:ext cx="2862263" cy="2622549"/>
            </a:xfrm>
            <a:prstGeom prst="rect">
              <a:avLst/>
            </a:prstGeom>
            <a:solidFill>
              <a:schemeClr val="accent1"/>
            </a:solidFill>
            <a:ln w="19050" algn="ctr">
              <a:solidFill>
                <a:schemeClr val="tx1"/>
              </a:solidFill>
              <a:round/>
              <a:headEnd/>
              <a:tailEnd type="triangle" w="med" len="lg"/>
            </a:ln>
            <a:scene3d>
              <a:camera prst="orthographicFront"/>
              <a:lightRig rig="threePt" dir="t"/>
            </a:scene3d>
            <a:sp3d>
              <a:bevelT w="152400" h="50800" prst="softRound"/>
            </a:sp3d>
          </p:spPr>
          <p:txBody>
            <a:bodyPr wrap="none" anchor="ctr"/>
            <a:lstStyle/>
            <a:p>
              <a:endParaRPr lang="zh-TW" altLang="zh-TW"/>
            </a:p>
          </p:txBody>
        </p:sp>
        <p:sp>
          <p:nvSpPr>
            <p:cNvPr id="4" name="Rectangle 3">
              <a:extLst>
                <a:ext uri="{FF2B5EF4-FFF2-40B4-BE49-F238E27FC236}">
                  <a16:creationId xmlns:a16="http://schemas.microsoft.com/office/drawing/2014/main" id="{257350A1-C84C-805C-E7FD-832F451D953C}"/>
                </a:ext>
              </a:extLst>
            </p:cNvPr>
            <p:cNvSpPr/>
            <p:nvPr/>
          </p:nvSpPr>
          <p:spPr bwMode="auto">
            <a:xfrm>
              <a:off x="4843463" y="4425951"/>
              <a:ext cx="2540000"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5" name="Rectangle 4">
              <a:extLst>
                <a:ext uri="{FF2B5EF4-FFF2-40B4-BE49-F238E27FC236}">
                  <a16:creationId xmlns:a16="http://schemas.microsoft.com/office/drawing/2014/main" id="{D2958E4A-C903-29F1-48ED-7AEDB4B55EBD}"/>
                </a:ext>
              </a:extLst>
            </p:cNvPr>
            <p:cNvSpPr/>
            <p:nvPr/>
          </p:nvSpPr>
          <p:spPr bwMode="auto">
            <a:xfrm>
              <a:off x="4848225" y="5813425"/>
              <a:ext cx="2541588"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6" name="Rectangle 5">
              <a:extLst>
                <a:ext uri="{FF2B5EF4-FFF2-40B4-BE49-F238E27FC236}">
                  <a16:creationId xmlns:a16="http://schemas.microsoft.com/office/drawing/2014/main" id="{9956F537-F82B-DCFD-3633-D63CF138A909}"/>
                </a:ext>
              </a:extLst>
            </p:cNvPr>
            <p:cNvSpPr/>
            <p:nvPr/>
          </p:nvSpPr>
          <p:spPr bwMode="auto">
            <a:xfrm>
              <a:off x="4854575" y="5330825"/>
              <a:ext cx="2541588"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latin typeface="Comic Sans MS" pitchFamily="66" charset="0"/>
                </a:rPr>
                <a:t>unproted action</a:t>
              </a:r>
            </a:p>
          </p:txBody>
        </p:sp>
        <p:sp>
          <p:nvSpPr>
            <p:cNvPr id="7" name="Rectangle 6">
              <a:extLst>
                <a:ext uri="{FF2B5EF4-FFF2-40B4-BE49-F238E27FC236}">
                  <a16:creationId xmlns:a16="http://schemas.microsoft.com/office/drawing/2014/main" id="{09E455C7-B5B9-FAC5-75AF-552EDBC92751}"/>
                </a:ext>
              </a:extLst>
            </p:cNvPr>
            <p:cNvSpPr/>
            <p:nvPr/>
          </p:nvSpPr>
          <p:spPr bwMode="auto">
            <a:xfrm>
              <a:off x="4852988" y="4883151"/>
              <a:ext cx="2541587" cy="334962"/>
            </a:xfrm>
            <a:prstGeom prst="rect">
              <a:avLst/>
            </a:prstGeom>
            <a:solidFill>
              <a:schemeClr val="bg2">
                <a:lumMod val="20000"/>
                <a:lumOff val="80000"/>
              </a:schemeClr>
            </a:solidFill>
            <a:ln w="19050" cap="flat" cmpd="sng" algn="ctr">
              <a:solidFill>
                <a:schemeClr val="tx1"/>
              </a:solidFill>
              <a:prstDash val="solid"/>
              <a:round/>
              <a:headEnd type="none" w="med" len="med"/>
              <a:tailEnd type="triangle" w="med" len="lg"/>
            </a:ln>
            <a:effectLst/>
          </p:spPr>
          <p:txBody>
            <a:bodyPr wrap="none" anchor="ctr"/>
            <a:lstStyle/>
            <a:p>
              <a:pPr>
                <a:defRPr/>
              </a:pPr>
              <a:r>
                <a:rPr lang="en-US" dirty="0">
                  <a:solidFill>
                    <a:srgbClr val="FF0000"/>
                  </a:solidFill>
                  <a:latin typeface="Comic Sans MS" pitchFamily="66" charset="0"/>
                </a:rPr>
                <a:t>SQL statement</a:t>
              </a:r>
            </a:p>
          </p:txBody>
        </p:sp>
        <p:sp>
          <p:nvSpPr>
            <p:cNvPr id="8" name="TextBox 9">
              <a:extLst>
                <a:ext uri="{FF2B5EF4-FFF2-40B4-BE49-F238E27FC236}">
                  <a16:creationId xmlns:a16="http://schemas.microsoft.com/office/drawing/2014/main" id="{E23D9274-6563-ED79-3D7F-61A8D4C731F8}"/>
                </a:ext>
              </a:extLst>
            </p:cNvPr>
            <p:cNvSpPr txBox="1">
              <a:spLocks noChangeArrowheads="1"/>
            </p:cNvSpPr>
            <p:nvPr/>
          </p:nvSpPr>
          <p:spPr bwMode="auto">
            <a:xfrm>
              <a:off x="4565650" y="3570288"/>
              <a:ext cx="2561342" cy="369332"/>
            </a:xfrm>
            <a:prstGeom prst="rect">
              <a:avLst/>
            </a:prstGeom>
            <a:noFill/>
            <a:ln w="9525">
              <a:noFill/>
              <a:miter lim="800000"/>
              <a:headEnd/>
              <a:tailEnd/>
            </a:ln>
          </p:spPr>
          <p:txBody>
            <a:bodyPr wrap="none">
              <a:spAutoFit/>
            </a:bodyPr>
            <a:lstStyle/>
            <a:p>
              <a:r>
                <a:rPr lang="en-US" altLang="zh-TW" sz="1800" dirty="0">
                  <a:latin typeface="Arial" pitchFamily="34" charset="0"/>
                  <a:ea typeface="新細明體" pitchFamily="18" charset="-120"/>
                  <a:cs typeface="Arial" pitchFamily="34" charset="0"/>
                </a:rPr>
                <a:t>Transaction (protected)</a:t>
              </a:r>
            </a:p>
          </p:txBody>
        </p:sp>
        <p:sp>
          <p:nvSpPr>
            <p:cNvPr id="9" name="TextBox 10">
              <a:extLst>
                <a:ext uri="{FF2B5EF4-FFF2-40B4-BE49-F238E27FC236}">
                  <a16:creationId xmlns:a16="http://schemas.microsoft.com/office/drawing/2014/main" id="{09B4B580-EC1A-65F0-30FA-7EF231664549}"/>
                </a:ext>
              </a:extLst>
            </p:cNvPr>
            <p:cNvSpPr txBox="1">
              <a:spLocks noChangeArrowheads="1"/>
            </p:cNvSpPr>
            <p:nvPr/>
          </p:nvSpPr>
          <p:spPr bwMode="auto">
            <a:xfrm>
              <a:off x="4630738" y="4035425"/>
              <a:ext cx="1541462" cy="369888"/>
            </a:xfrm>
            <a:prstGeom prst="rect">
              <a:avLst/>
            </a:prstGeom>
            <a:noFill/>
            <a:ln w="9525">
              <a:noFill/>
              <a:miter lim="800000"/>
              <a:headEnd/>
              <a:tailEnd/>
            </a:ln>
          </p:spPr>
          <p:txBody>
            <a:bodyPr>
              <a:spAutoFit/>
            </a:bodyPr>
            <a:lstStyle/>
            <a:p>
              <a:pPr algn="l"/>
              <a:r>
                <a:rPr lang="en-US" altLang="zh-TW" sz="1800" b="1" dirty="0">
                  <a:solidFill>
                    <a:schemeClr val="bg1"/>
                  </a:solidFill>
                  <a:latin typeface="Arial" pitchFamily="34" charset="0"/>
                  <a:ea typeface="新細明體" pitchFamily="18" charset="-120"/>
                  <a:cs typeface="Arial" pitchFamily="34" charset="0"/>
                </a:rPr>
                <a:t>Begin Work</a:t>
              </a:r>
            </a:p>
          </p:txBody>
        </p:sp>
        <p:sp>
          <p:nvSpPr>
            <p:cNvPr id="10" name="TextBox 11">
              <a:extLst>
                <a:ext uri="{FF2B5EF4-FFF2-40B4-BE49-F238E27FC236}">
                  <a16:creationId xmlns:a16="http://schemas.microsoft.com/office/drawing/2014/main" id="{296EEF5D-823F-224A-10A9-0B2AFAC90980}"/>
                </a:ext>
              </a:extLst>
            </p:cNvPr>
            <p:cNvSpPr txBox="1">
              <a:spLocks noChangeArrowheads="1"/>
            </p:cNvSpPr>
            <p:nvPr/>
          </p:nvSpPr>
          <p:spPr bwMode="auto">
            <a:xfrm>
              <a:off x="4640262" y="6176963"/>
              <a:ext cx="1824037" cy="369332"/>
            </a:xfrm>
            <a:prstGeom prst="rect">
              <a:avLst/>
            </a:prstGeom>
            <a:noFill/>
            <a:ln w="9525">
              <a:noFill/>
              <a:miter lim="800000"/>
              <a:headEnd/>
              <a:tailEnd/>
            </a:ln>
          </p:spPr>
          <p:txBody>
            <a:bodyPr wrap="square">
              <a:spAutoFit/>
            </a:bodyPr>
            <a:lstStyle/>
            <a:p>
              <a:pPr algn="l"/>
              <a:r>
                <a:rPr lang="en-US" altLang="zh-TW" sz="1800" b="1" dirty="0">
                  <a:solidFill>
                    <a:schemeClr val="bg1"/>
                  </a:solidFill>
                  <a:latin typeface="Arial" pitchFamily="34" charset="0"/>
                  <a:ea typeface="新細明體" pitchFamily="18" charset="-120"/>
                  <a:cs typeface="Arial" pitchFamily="34" charset="0"/>
                </a:rPr>
                <a:t>Commit Work</a:t>
              </a:r>
            </a:p>
          </p:txBody>
        </p:sp>
      </p:grpSp>
    </p:spTree>
    <p:extLst>
      <p:ext uri="{BB962C8B-B14F-4D97-AF65-F5344CB8AC3E}">
        <p14:creationId xmlns:p14="http://schemas.microsoft.com/office/powerpoint/2010/main" val="50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5603">
                                            <p:txEl>
                                              <p:pRg st="0" end="0"/>
                                            </p:txEl>
                                          </p:spTgt>
                                        </p:tgtEl>
                                      </p:cBhvr>
                                    </p:animEffect>
                                    <p:set>
                                      <p:cBhvr>
                                        <p:cTn id="7" dur="1" fill="hold">
                                          <p:stCondLst>
                                            <p:cond delay="499"/>
                                          </p:stCondLst>
                                        </p:cTn>
                                        <p:tgtEl>
                                          <p:spTgt spid="25603">
                                            <p:txEl>
                                              <p:pRg st="0" end="0"/>
                                            </p:txEl>
                                          </p:spTgt>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5603">
                                            <p:txEl>
                                              <p:pRg st="1" end="1"/>
                                            </p:txEl>
                                          </p:spTgt>
                                        </p:tgtEl>
                                      </p:cBhvr>
                                    </p:animEffect>
                                    <p:set>
                                      <p:cBhvr>
                                        <p:cTn id="10" dur="1" fill="hold">
                                          <p:stCondLst>
                                            <p:cond delay="499"/>
                                          </p:stCondLst>
                                        </p:cTn>
                                        <p:tgtEl>
                                          <p:spTgt spid="25603">
                                            <p:txEl>
                                              <p:pRg st="1" end="1"/>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5603">
                                            <p:txEl>
                                              <p:pRg st="2" end="2"/>
                                            </p:txEl>
                                          </p:spTgt>
                                        </p:tgtEl>
                                      </p:cBhvr>
                                    </p:animEffect>
                                    <p:set>
                                      <p:cBhvr>
                                        <p:cTn id="13" dur="1" fill="hold">
                                          <p:stCondLst>
                                            <p:cond delay="499"/>
                                          </p:stCondLst>
                                        </p:cTn>
                                        <p:tgtEl>
                                          <p:spTgt spid="25603">
                                            <p:txEl>
                                              <p:pRg st="2" end="2"/>
                                            </p:txEl>
                                          </p:spTgt>
                                        </p:tgtEl>
                                        <p:attrNameLst>
                                          <p:attrName>style.visibility</p:attrName>
                                        </p:attrNameLst>
                                      </p:cBhvr>
                                      <p:to>
                                        <p:strVal val="hidden"/>
                                      </p:to>
                                    </p:se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dissolve">
                                      <p:cBhvr>
                                        <p:cTn id="17" dur="500"/>
                                        <p:tgtEl>
                                          <p:spTgt spid="25603">
                                            <p:txEl>
                                              <p:pRg st="3" end="3"/>
                                            </p:txEl>
                                          </p:spTgt>
                                        </p:tgtEl>
                                      </p:cBhvr>
                                    </p:animEffect>
                                  </p:childTnLst>
                                  <p:subTnLst>
                                    <p:set>
                                      <p:cBhvr override="childStyle">
                                        <p:cTn dur="1" fill="hold" display="0" masterRel="nextClick" afterEffect="1"/>
                                        <p:tgtEl>
                                          <p:spTgt spid="25603">
                                            <p:txEl>
                                              <p:pRg st="3" end="3"/>
                                            </p:txEl>
                                          </p:spTgt>
                                        </p:tgtEl>
                                        <p:attrNameLst>
                                          <p:attrName>style.visibility</p:attrName>
                                        </p:attrNameLst>
                                      </p:cBhvr>
                                      <p:to>
                                        <p:strVal val="hidden"/>
                                      </p:to>
                                    </p:set>
                                  </p:subTnLst>
                                </p:cTn>
                              </p:par>
                              <p:par>
                                <p:cTn id="18" presetID="9" presetClass="entr" presetSubtype="0" fill="hold" nodeType="withEffect">
                                  <p:stCondLst>
                                    <p:cond delay="0"/>
                                  </p:stCondLst>
                                  <p:childTnLst>
                                    <p:set>
                                      <p:cBhvr>
                                        <p:cTn id="19" dur="1" fill="hold">
                                          <p:stCondLst>
                                            <p:cond delay="0"/>
                                          </p:stCondLst>
                                        </p:cTn>
                                        <p:tgtEl>
                                          <p:spTgt spid="25603">
                                            <p:txEl>
                                              <p:pRg st="4" end="4"/>
                                            </p:txEl>
                                          </p:spTgt>
                                        </p:tgtEl>
                                        <p:attrNameLst>
                                          <p:attrName>style.visibility</p:attrName>
                                        </p:attrNameLst>
                                      </p:cBhvr>
                                      <p:to>
                                        <p:strVal val="visible"/>
                                      </p:to>
                                    </p:set>
                                    <p:animEffect transition="in" filter="dissolve">
                                      <p:cBhvr>
                                        <p:cTn id="20" dur="500"/>
                                        <p:tgtEl>
                                          <p:spTgt spid="25603">
                                            <p:txEl>
                                              <p:pRg st="4" end="4"/>
                                            </p:txEl>
                                          </p:spTgt>
                                        </p:tgtEl>
                                      </p:cBhvr>
                                    </p:animEffect>
                                  </p:childTnLst>
                                  <p:subTnLst>
                                    <p:set>
                                      <p:cBhvr override="childStyle">
                                        <p:cTn dur="1" fill="hold" display="0" masterRel="nextClick" afterEffect="1"/>
                                        <p:tgtEl>
                                          <p:spTgt spid="25603">
                                            <p:txEl>
                                              <p:pRg st="4" end="4"/>
                                            </p:txEl>
                                          </p:spTgt>
                                        </p:tgtEl>
                                        <p:attrNameLst>
                                          <p:attrName>style.visibility</p:attrName>
                                        </p:attrNameLst>
                                      </p:cBhvr>
                                      <p:to>
                                        <p:strVal val="hidden"/>
                                      </p:to>
                                    </p:set>
                                  </p:subTnLst>
                                </p:cTn>
                              </p:par>
                              <p:par>
                                <p:cTn id="21" presetID="9" presetClass="entr" presetSubtype="0" fill="hold" nodeType="with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animEffect transition="in" filter="dissolve">
                                      <p:cBhvr>
                                        <p:cTn id="23" dur="500"/>
                                        <p:tgtEl>
                                          <p:spTgt spid="25603">
                                            <p:txEl>
                                              <p:pRg st="5" end="5"/>
                                            </p:txEl>
                                          </p:spTgt>
                                        </p:tgtEl>
                                      </p:cBhvr>
                                    </p:animEffect>
                                  </p:childTnLst>
                                  <p:subTnLst>
                                    <p:set>
                                      <p:cBhvr override="childStyle">
                                        <p:cTn dur="1" fill="hold" display="0" masterRel="nextClick" afterEffect="1"/>
                                        <p:tgtEl>
                                          <p:spTgt spid="25603">
                                            <p:txEl>
                                              <p:pRg st="5" end="5"/>
                                            </p:txEl>
                                          </p:spTgt>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par>
                                <p:cTn id="29" presetID="9" presetClass="entr" presetSubtype="0" fill="hold" nodeType="with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dissolve">
                                      <p:cBhvr>
                                        <p:cTn id="31" dur="500"/>
                                        <p:tgtEl>
                                          <p:spTgt spid="25603">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5603">
                                            <p:txEl>
                                              <p:pRg st="7" end="7"/>
                                            </p:txEl>
                                          </p:spTgt>
                                        </p:tgtEl>
                                        <p:attrNameLst>
                                          <p:attrName>style.visibility</p:attrName>
                                        </p:attrNameLst>
                                      </p:cBhvr>
                                      <p:to>
                                        <p:strVal val="visible"/>
                                      </p:to>
                                    </p:set>
                                    <p:animEffect transition="in" filter="dissolve">
                                      <p:cBhvr>
                                        <p:cTn id="34" dur="500"/>
                                        <p:tgtEl>
                                          <p:spTgt spid="25603">
                                            <p:txEl>
                                              <p:pRg st="7" end="7"/>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25603">
                                            <p:txEl>
                                              <p:pRg st="8" end="8"/>
                                            </p:txEl>
                                          </p:spTgt>
                                        </p:tgtEl>
                                        <p:attrNameLst>
                                          <p:attrName>style.visibility</p:attrName>
                                        </p:attrNameLst>
                                      </p:cBhvr>
                                      <p:to>
                                        <p:strVal val="visible"/>
                                      </p:to>
                                    </p:set>
                                    <p:animEffect transition="in" filter="dissolve">
                                      <p:cBhvr>
                                        <p:cTn id="37" dur="500"/>
                                        <p:tgtEl>
                                          <p:spTgt spid="25603">
                                            <p:txEl>
                                              <p:pRg st="8" end="8"/>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25603">
                                            <p:txEl>
                                              <p:pRg st="9" end="9"/>
                                            </p:txEl>
                                          </p:spTgt>
                                        </p:tgtEl>
                                        <p:attrNameLst>
                                          <p:attrName>style.visibility</p:attrName>
                                        </p:attrNameLst>
                                      </p:cBhvr>
                                      <p:to>
                                        <p:strVal val="visible"/>
                                      </p:to>
                                    </p:set>
                                    <p:animEffect transition="in" filter="dissolve">
                                      <p:cBhvr>
                                        <p:cTn id="40" dur="500"/>
                                        <p:tgtEl>
                                          <p:spTgt spid="25603">
                                            <p:txEl>
                                              <p:pRg st="9" end="9"/>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25603">
                                            <p:txEl>
                                              <p:pRg st="10" end="10"/>
                                            </p:txEl>
                                          </p:spTgt>
                                        </p:tgtEl>
                                        <p:attrNameLst>
                                          <p:attrName>style.visibility</p:attrName>
                                        </p:attrNameLst>
                                      </p:cBhvr>
                                      <p:to>
                                        <p:strVal val="visible"/>
                                      </p:to>
                                    </p:set>
                                    <p:animEffect transition="in" filter="dissolve">
                                      <p:cBhvr>
                                        <p:cTn id="43"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SQL Integration Approaches</a:t>
            </a:r>
          </a:p>
        </p:txBody>
      </p:sp>
      <p:sp>
        <p:nvSpPr>
          <p:cNvPr id="4099" name="Rectangle 3"/>
          <p:cNvSpPr>
            <a:spLocks noGrp="1" noChangeArrowheads="1"/>
          </p:cNvSpPr>
          <p:nvPr>
            <p:ph idx="1"/>
          </p:nvPr>
        </p:nvSpPr>
        <p:spPr>
          <a:xfrm>
            <a:off x="457200" y="1447800"/>
            <a:ext cx="8153400" cy="2286000"/>
          </a:xfrm>
        </p:spPr>
        <p:txBody>
          <a:bodyPr>
            <a:normAutofit/>
          </a:bodyPr>
          <a:lstStyle/>
          <a:p>
            <a:pPr marL="0" indent="0">
              <a:spcBef>
                <a:spcPts val="0"/>
              </a:spcBef>
              <a:spcAft>
                <a:spcPts val="900"/>
              </a:spcAft>
              <a:buNone/>
            </a:pPr>
            <a:r>
              <a:rPr lang="en-US" dirty="0">
                <a:latin typeface="Calibri" pitchFamily="34" charset="0"/>
              </a:rPr>
              <a:t>Two main integration approaches:</a:t>
            </a:r>
          </a:p>
          <a:p>
            <a:pPr lvl="1">
              <a:spcBef>
                <a:spcPts val="0"/>
              </a:spcBef>
              <a:spcAft>
                <a:spcPts val="900"/>
              </a:spcAft>
            </a:pPr>
            <a:r>
              <a:rPr lang="en-US" dirty="0">
                <a:solidFill>
                  <a:srgbClr val="2042EE"/>
                </a:solidFill>
                <a:latin typeface="Calibri" pitchFamily="34" charset="0"/>
              </a:rPr>
              <a:t>Embed SQL</a:t>
            </a:r>
            <a:r>
              <a:rPr lang="en-US" dirty="0">
                <a:latin typeface="Calibri" pitchFamily="34" charset="0"/>
              </a:rPr>
              <a:t> in the host language (Embedded SQL, SQLJ)</a:t>
            </a:r>
          </a:p>
          <a:p>
            <a:pPr lvl="1">
              <a:spcBef>
                <a:spcPts val="0"/>
              </a:spcBef>
            </a:pPr>
            <a:r>
              <a:rPr lang="en-US" dirty="0">
                <a:latin typeface="Calibri" pitchFamily="34" charset="0"/>
              </a:rPr>
              <a:t>Create </a:t>
            </a:r>
            <a:r>
              <a:rPr lang="en-US" dirty="0">
                <a:solidFill>
                  <a:srgbClr val="2042EE"/>
                </a:solidFill>
                <a:latin typeface="Calibri" pitchFamily="34" charset="0"/>
              </a:rPr>
              <a:t>special API</a:t>
            </a:r>
            <a:r>
              <a:rPr lang="en-US" dirty="0">
                <a:latin typeface="Calibri" pitchFamily="34" charset="0"/>
              </a:rPr>
              <a:t> to call SQL commands (JDBC)</a:t>
            </a:r>
          </a:p>
        </p:txBody>
      </p:sp>
    </p:spTree>
    <p:extLst>
      <p:ext uri="{BB962C8B-B14F-4D97-AF65-F5344CB8AC3E}">
        <p14:creationId xmlns:p14="http://schemas.microsoft.com/office/powerpoint/2010/main" val="6564051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Connection Class Interface (2)</a:t>
            </a:r>
          </a:p>
        </p:txBody>
      </p:sp>
      <p:sp>
        <p:nvSpPr>
          <p:cNvPr id="31747" name="Rectangle 3"/>
          <p:cNvSpPr>
            <a:spLocks noGrp="1" noChangeArrowheads="1"/>
          </p:cNvSpPr>
          <p:nvPr>
            <p:ph idx="1"/>
          </p:nvPr>
        </p:nvSpPr>
        <p:spPr>
          <a:xfrm>
            <a:off x="457200" y="1562100"/>
            <a:ext cx="8382000" cy="4610100"/>
          </a:xfrm>
        </p:spPr>
        <p:txBody>
          <a:bodyPr/>
          <a:lstStyle/>
          <a:p>
            <a:pPr>
              <a:lnSpc>
                <a:spcPct val="90000"/>
              </a:lnSpc>
            </a:pPr>
            <a:r>
              <a:rPr lang="en-US" sz="2400" dirty="0">
                <a:latin typeface="Calibri" pitchFamily="34" charset="0"/>
              </a:rPr>
              <a:t>public </a:t>
            </a:r>
            <a:r>
              <a:rPr lang="en-US" sz="2400" dirty="0" err="1">
                <a:latin typeface="Calibri" pitchFamily="34" charset="0"/>
              </a:rPr>
              <a:t>boolean</a:t>
            </a:r>
            <a:r>
              <a:rPr lang="en-US" sz="2400" dirty="0">
                <a:latin typeface="Calibri" pitchFamily="34" charset="0"/>
              </a:rPr>
              <a:t> </a:t>
            </a:r>
            <a:r>
              <a:rPr lang="en-US" sz="2400" dirty="0" err="1">
                <a:latin typeface="Calibri" pitchFamily="34" charset="0"/>
              </a:rPr>
              <a:t>isClosed</a:t>
            </a:r>
            <a:r>
              <a:rPr lang="en-US" sz="2400" dirty="0">
                <a:latin typeface="Calibri" pitchFamily="34" charset="0"/>
              </a:rPr>
              <a:t>()</a:t>
            </a:r>
            <a:br>
              <a:rPr lang="en-US" sz="2400" dirty="0">
                <a:latin typeface="Calibri" pitchFamily="34" charset="0"/>
              </a:rPr>
            </a:br>
            <a:r>
              <a:rPr lang="en-US" sz="2400" dirty="0">
                <a:latin typeface="Calibri" pitchFamily="34" charset="0"/>
              </a:rPr>
              <a:t>	</a:t>
            </a:r>
            <a:r>
              <a:rPr lang="en-US" sz="2000" dirty="0">
                <a:solidFill>
                  <a:srgbClr val="2042EE"/>
                </a:solidFill>
                <a:latin typeface="Comic Sans MS" pitchFamily="66" charset="0"/>
              </a:rPr>
              <a:t>e.g., </a:t>
            </a:r>
            <a:r>
              <a:rPr lang="en-US" sz="2000" dirty="0" err="1">
                <a:solidFill>
                  <a:srgbClr val="2042EE"/>
                </a:solidFill>
                <a:latin typeface="Comic Sans MS" pitchFamily="66" charset="0"/>
              </a:rPr>
              <a:t>con.isClosed</a:t>
            </a:r>
            <a:r>
              <a:rPr lang="en-US" sz="2000" dirty="0">
                <a:solidFill>
                  <a:srgbClr val="2042EE"/>
                </a:solidFill>
                <a:latin typeface="Comic Sans MS" pitchFamily="66" charset="0"/>
              </a:rPr>
              <a:t>() checks whether connection </a:t>
            </a:r>
            <a:r>
              <a:rPr lang="en-US" sz="2000" i="1" dirty="0">
                <a:solidFill>
                  <a:srgbClr val="2042EE"/>
                </a:solidFill>
                <a:latin typeface="Comic Sans MS" pitchFamily="66" charset="0"/>
              </a:rPr>
              <a:t>con</a:t>
            </a:r>
            <a:r>
              <a:rPr lang="en-US" sz="2000" dirty="0">
                <a:solidFill>
                  <a:srgbClr val="2042EE"/>
                </a:solidFill>
                <a:latin typeface="Comic Sans MS" pitchFamily="66" charset="0"/>
              </a:rPr>
              <a:t> is still  </a:t>
            </a:r>
          </a:p>
          <a:p>
            <a:pPr marL="0" indent="0">
              <a:lnSpc>
                <a:spcPct val="90000"/>
              </a:lnSpc>
              <a:spcAft>
                <a:spcPts val="600"/>
              </a:spcAft>
              <a:buNone/>
            </a:pPr>
            <a:r>
              <a:rPr lang="en-US" sz="2000" dirty="0">
                <a:solidFill>
                  <a:srgbClr val="2042EE"/>
                </a:solidFill>
                <a:latin typeface="Comic Sans MS" pitchFamily="66" charset="0"/>
              </a:rPr>
              <a:t>                   open.</a:t>
            </a:r>
          </a:p>
          <a:p>
            <a:pPr>
              <a:lnSpc>
                <a:spcPct val="90000"/>
              </a:lnSpc>
            </a:pPr>
            <a:r>
              <a:rPr lang="en-US" sz="2400" dirty="0" err="1">
                <a:latin typeface="Calibri" pitchFamily="34" charset="0"/>
              </a:rPr>
              <a:t>connectionname.close</a:t>
            </a:r>
            <a:r>
              <a:rPr lang="en-US" sz="2400" dirty="0">
                <a:latin typeface="Calibri" pitchFamily="34" charset="0"/>
              </a:rPr>
              <a:t>()</a:t>
            </a:r>
            <a:br>
              <a:rPr lang="en-US" sz="2400" dirty="0">
                <a:latin typeface="Calibri" pitchFamily="34" charset="0"/>
              </a:rPr>
            </a:br>
            <a:r>
              <a:rPr lang="en-US" sz="2400" dirty="0">
                <a:latin typeface="Calibri" pitchFamily="34" charset="0"/>
              </a:rPr>
              <a:t>	</a:t>
            </a:r>
            <a:r>
              <a:rPr lang="en-US" sz="2000" dirty="0">
                <a:solidFill>
                  <a:srgbClr val="2042EE"/>
                </a:solidFill>
                <a:latin typeface="Comic Sans MS" pitchFamily="66" charset="0"/>
              </a:rPr>
              <a:t>Close the connection </a:t>
            </a:r>
            <a:r>
              <a:rPr lang="en-US" sz="2000" i="1" dirty="0" err="1">
                <a:solidFill>
                  <a:srgbClr val="2042EE"/>
                </a:solidFill>
                <a:latin typeface="Comic Sans MS" pitchFamily="66" charset="0"/>
              </a:rPr>
              <a:t>connectionname</a:t>
            </a:r>
            <a:endParaRPr lang="en-US" sz="2000" i="1" dirty="0">
              <a:solidFill>
                <a:srgbClr val="2042EE"/>
              </a:solidFill>
              <a:latin typeface="Comic Sans MS" pitchFamily="66" charset="0"/>
            </a:endParaRPr>
          </a:p>
        </p:txBody>
      </p:sp>
    </p:spTree>
    <p:extLst>
      <p:ext uri="{BB962C8B-B14F-4D97-AF65-F5344CB8AC3E}">
        <p14:creationId xmlns:p14="http://schemas.microsoft.com/office/powerpoint/2010/main" val="342932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Executing SQL Statements</a:t>
            </a:r>
          </a:p>
        </p:txBody>
      </p:sp>
      <p:sp>
        <p:nvSpPr>
          <p:cNvPr id="32771" name="Rectangle 3"/>
          <p:cNvSpPr>
            <a:spLocks noGrp="1" noChangeArrowheads="1"/>
          </p:cNvSpPr>
          <p:nvPr>
            <p:ph idx="1"/>
          </p:nvPr>
        </p:nvSpPr>
        <p:spPr>
          <a:xfrm>
            <a:off x="304800" y="1600200"/>
            <a:ext cx="8763000" cy="4457700"/>
          </a:xfrm>
        </p:spPr>
        <p:txBody>
          <a:bodyPr>
            <a:normAutofit fontScale="92500" lnSpcReduction="10000"/>
          </a:bodyPr>
          <a:lstStyle/>
          <a:p>
            <a:pPr>
              <a:lnSpc>
                <a:spcPct val="90000"/>
              </a:lnSpc>
              <a:spcAft>
                <a:spcPts val="600"/>
              </a:spcAft>
            </a:pPr>
            <a:r>
              <a:rPr lang="en-US" dirty="0">
                <a:solidFill>
                  <a:srgbClr val="2042EE"/>
                </a:solidFill>
                <a:latin typeface="Calibri" pitchFamily="34" charset="0"/>
              </a:rPr>
              <a:t>Three different ways of executing SQL statements:</a:t>
            </a:r>
          </a:p>
          <a:p>
            <a:pPr marL="914400" lvl="1" indent="-457200">
              <a:lnSpc>
                <a:spcPct val="90000"/>
              </a:lnSpc>
              <a:spcAft>
                <a:spcPts val="600"/>
              </a:spcAft>
              <a:buFont typeface="+mj-lt"/>
              <a:buAutoNum type="arabicPeriod"/>
            </a:pPr>
            <a:r>
              <a:rPr lang="en-US" dirty="0">
                <a:latin typeface="Calibri" pitchFamily="34" charset="0"/>
              </a:rPr>
              <a:t>Statement (both static and dynamic SQL statements)</a:t>
            </a:r>
          </a:p>
          <a:p>
            <a:pPr marL="914400" lvl="1" indent="-457200">
              <a:lnSpc>
                <a:spcPct val="90000"/>
              </a:lnSpc>
              <a:spcAft>
                <a:spcPts val="600"/>
              </a:spcAft>
              <a:buFont typeface="+mj-lt"/>
              <a:buAutoNum type="arabicPeriod"/>
            </a:pPr>
            <a:r>
              <a:rPr lang="en-US" dirty="0">
                <a:latin typeface="Calibri" pitchFamily="34" charset="0"/>
              </a:rPr>
              <a:t>PreparedStatement (semi-static SQL statements)</a:t>
            </a:r>
          </a:p>
          <a:p>
            <a:pPr marL="914400" lvl="1" indent="-457200">
              <a:lnSpc>
                <a:spcPct val="90000"/>
              </a:lnSpc>
              <a:buFont typeface="+mj-lt"/>
              <a:buAutoNum type="arabicPeriod"/>
            </a:pPr>
            <a:r>
              <a:rPr lang="en-US" dirty="0" err="1">
                <a:latin typeface="Calibri" pitchFamily="34" charset="0"/>
              </a:rPr>
              <a:t>CallableStatment</a:t>
            </a:r>
            <a:r>
              <a:rPr lang="en-US" dirty="0">
                <a:latin typeface="Calibri" pitchFamily="34" charset="0"/>
              </a:rPr>
              <a:t> (stored procedures)</a:t>
            </a:r>
          </a:p>
          <a:p>
            <a:pPr>
              <a:lnSpc>
                <a:spcPct val="90000"/>
              </a:lnSpc>
              <a:buFont typeface="Wingdings" pitchFamily="2" charset="2"/>
              <a:buNone/>
            </a:pPr>
            <a:endParaRPr lang="en-US" dirty="0">
              <a:latin typeface="Calibri" pitchFamily="34" charset="0"/>
            </a:endParaRPr>
          </a:p>
          <a:p>
            <a:pPr>
              <a:lnSpc>
                <a:spcPct val="90000"/>
              </a:lnSpc>
              <a:spcAft>
                <a:spcPts val="600"/>
              </a:spcAft>
            </a:pPr>
            <a:r>
              <a:rPr lang="en-US" dirty="0">
                <a:solidFill>
                  <a:srgbClr val="2042EE"/>
                </a:solidFill>
                <a:latin typeface="Calibri" pitchFamily="34" charset="0"/>
              </a:rPr>
              <a:t>PreparedStatement class:</a:t>
            </a:r>
          </a:p>
          <a:p>
            <a:pPr marL="346075" lvl="1" indent="0">
              <a:lnSpc>
                <a:spcPct val="90000"/>
              </a:lnSpc>
              <a:spcAft>
                <a:spcPts val="600"/>
              </a:spcAft>
              <a:buNone/>
            </a:pPr>
            <a:r>
              <a:rPr lang="en-US" sz="2600" dirty="0">
                <a:latin typeface="Calibri" pitchFamily="34" charset="0"/>
              </a:rPr>
              <a:t>Used to create precompiled, </a:t>
            </a:r>
            <a:r>
              <a:rPr lang="en-US" sz="2600" b="1" dirty="0">
                <a:solidFill>
                  <a:srgbClr val="EF6F0F"/>
                </a:solidFill>
                <a:latin typeface="Calibri" pitchFamily="34" charset="0"/>
              </a:rPr>
              <a:t>parameterized SQL statements</a:t>
            </a:r>
          </a:p>
          <a:p>
            <a:pPr marL="1030288" lvl="1">
              <a:lnSpc>
                <a:spcPct val="90000"/>
              </a:lnSpc>
              <a:spcAft>
                <a:spcPts val="600"/>
              </a:spcAft>
            </a:pPr>
            <a:r>
              <a:rPr lang="en-US" dirty="0">
                <a:latin typeface="Calibri" pitchFamily="34" charset="0"/>
              </a:rPr>
              <a:t>SQL structure is fixed</a:t>
            </a:r>
          </a:p>
          <a:p>
            <a:pPr marL="1030288" lvl="1">
              <a:lnSpc>
                <a:spcPct val="90000"/>
              </a:lnSpc>
            </a:pPr>
            <a:r>
              <a:rPr lang="en-US" dirty="0">
                <a:latin typeface="Calibri" pitchFamily="34" charset="0"/>
              </a:rPr>
              <a:t>Values of parameters are determined at run-time</a:t>
            </a:r>
          </a:p>
          <a:p>
            <a:pPr>
              <a:lnSpc>
                <a:spcPct val="90000"/>
              </a:lnSpc>
            </a:pPr>
            <a:endParaRPr lang="en-US" dirty="0"/>
          </a:p>
        </p:txBody>
      </p:sp>
      <p:sp>
        <p:nvSpPr>
          <p:cNvPr id="2" name="Right Arrow 1"/>
          <p:cNvSpPr/>
          <p:nvPr/>
        </p:nvSpPr>
        <p:spPr bwMode="auto">
          <a:xfrm>
            <a:off x="268224" y="2551176"/>
            <a:ext cx="489204" cy="484632"/>
          </a:xfrm>
          <a:prstGeom prst="rightArrow">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10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771">
                                            <p:txEl>
                                              <p:pRg st="5" end="5"/>
                                            </p:txEl>
                                          </p:spTgt>
                                        </p:tgtEl>
                                        <p:attrNameLst>
                                          <p:attrName>style.visibility</p:attrName>
                                        </p:attrNameLst>
                                      </p:cBhvr>
                                      <p:to>
                                        <p:strVal val="visible"/>
                                      </p:to>
                                    </p:set>
                                    <p:animEffect transition="in" filter="fade">
                                      <p:cBhvr>
                                        <p:cTn id="11" dur="1000"/>
                                        <p:tgtEl>
                                          <p:spTgt spid="32771">
                                            <p:txEl>
                                              <p:pRg st="5" end="5"/>
                                            </p:txEl>
                                          </p:spTgt>
                                        </p:tgtEl>
                                      </p:cBhvr>
                                    </p:animEffect>
                                    <p:anim calcmode="lin" valueType="num">
                                      <p:cBhvr>
                                        <p:cTn id="12"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13" dur="1000" fill="hold"/>
                                        <p:tgtEl>
                                          <p:spTgt spid="32771">
                                            <p:txEl>
                                              <p:pRg st="5" end="5"/>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2771">
                                            <p:txEl>
                                              <p:pRg st="6" end="6"/>
                                            </p:txEl>
                                          </p:spTgt>
                                        </p:tgtEl>
                                        <p:attrNameLst>
                                          <p:attrName>style.visibility</p:attrName>
                                        </p:attrNameLst>
                                      </p:cBhvr>
                                      <p:to>
                                        <p:strVal val="visible"/>
                                      </p:to>
                                    </p:set>
                                    <p:animEffect transition="in" filter="fade">
                                      <p:cBhvr>
                                        <p:cTn id="16" dur="1000"/>
                                        <p:tgtEl>
                                          <p:spTgt spid="32771">
                                            <p:txEl>
                                              <p:pRg st="6" end="6"/>
                                            </p:txEl>
                                          </p:spTgt>
                                        </p:tgtEl>
                                      </p:cBhvr>
                                    </p:animEffect>
                                    <p:anim calcmode="lin" valueType="num">
                                      <p:cBhvr>
                                        <p:cTn id="17"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2771">
                                            <p:txEl>
                                              <p:pRg st="7" end="7"/>
                                            </p:txEl>
                                          </p:spTgt>
                                        </p:tgtEl>
                                        <p:attrNameLst>
                                          <p:attrName>style.visibility</p:attrName>
                                        </p:attrNameLst>
                                      </p:cBhvr>
                                      <p:to>
                                        <p:strVal val="visible"/>
                                      </p:to>
                                    </p:set>
                                    <p:animEffect transition="in" filter="fade">
                                      <p:cBhvr>
                                        <p:cTn id="21" dur="1000"/>
                                        <p:tgtEl>
                                          <p:spTgt spid="32771">
                                            <p:txEl>
                                              <p:pRg st="7" end="7"/>
                                            </p:txEl>
                                          </p:spTgt>
                                        </p:tgtEl>
                                      </p:cBhvr>
                                    </p:animEffect>
                                    <p:anim calcmode="lin" valueType="num">
                                      <p:cBhvr>
                                        <p:cTn id="22"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7" end="7"/>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2771">
                                            <p:txEl>
                                              <p:pRg st="8" end="8"/>
                                            </p:txEl>
                                          </p:spTgt>
                                        </p:tgtEl>
                                        <p:attrNameLst>
                                          <p:attrName>style.visibility</p:attrName>
                                        </p:attrNameLst>
                                      </p:cBhvr>
                                      <p:to>
                                        <p:strVal val="visible"/>
                                      </p:to>
                                    </p:set>
                                    <p:animEffect transition="in" filter="fade">
                                      <p:cBhvr>
                                        <p:cTn id="26" dur="1000"/>
                                        <p:tgtEl>
                                          <p:spTgt spid="32771">
                                            <p:txEl>
                                              <p:pRg st="8" end="8"/>
                                            </p:txEl>
                                          </p:spTgt>
                                        </p:tgtEl>
                                      </p:cBhvr>
                                    </p:animEffect>
                                    <p:anim calcmode="lin" valueType="num">
                                      <p:cBhvr>
                                        <p:cTn id="27"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27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274638"/>
            <a:ext cx="6629400" cy="1143000"/>
          </a:xfrm>
        </p:spPr>
        <p:txBody>
          <a:bodyPr/>
          <a:lstStyle/>
          <a:p>
            <a:r>
              <a:rPr lang="en-US" dirty="0"/>
              <a:t>PreparedStatement Object</a:t>
            </a:r>
          </a:p>
        </p:txBody>
      </p:sp>
      <p:sp>
        <p:nvSpPr>
          <p:cNvPr id="33796" name="Rectangle 3"/>
          <p:cNvSpPr>
            <a:spLocks noGrp="1" noChangeArrowheads="1"/>
          </p:cNvSpPr>
          <p:nvPr>
            <p:ph idx="1"/>
          </p:nvPr>
        </p:nvSpPr>
        <p:spPr>
          <a:xfrm>
            <a:off x="762000" y="1638300"/>
            <a:ext cx="7772400" cy="4533900"/>
          </a:xfrm>
        </p:spPr>
        <p:txBody>
          <a:bodyPr/>
          <a:lstStyle/>
          <a:p>
            <a:pPr>
              <a:lnSpc>
                <a:spcPct val="90000"/>
              </a:lnSpc>
              <a:buFont typeface="Wingdings" pitchFamily="2" charset="2"/>
              <a:buNone/>
            </a:pPr>
            <a:r>
              <a:rPr lang="en-US" sz="2400" dirty="0">
                <a:latin typeface="Arial Unicode MS" pitchFamily="34" charset="-128"/>
              </a:rPr>
              <a:t>String </a:t>
            </a:r>
            <a:r>
              <a:rPr lang="en-US" sz="2400" dirty="0" err="1">
                <a:solidFill>
                  <a:srgbClr val="2042EE"/>
                </a:solidFill>
                <a:latin typeface="Arial Unicode MS" pitchFamily="34" charset="-128"/>
              </a:rPr>
              <a:t>sql</a:t>
            </a:r>
            <a:r>
              <a:rPr lang="en-US" sz="2400" dirty="0">
                <a:latin typeface="Arial Unicode MS" pitchFamily="34" charset="-128"/>
              </a:rPr>
              <a:t>=“INSERT INTO Sailors VALUES(?,?,?,?)”;</a:t>
            </a:r>
          </a:p>
          <a:p>
            <a:pPr>
              <a:lnSpc>
                <a:spcPct val="90000"/>
              </a:lnSpc>
              <a:buFont typeface="Wingdings" pitchFamily="2" charset="2"/>
              <a:buNone/>
            </a:pPr>
            <a:r>
              <a:rPr lang="en-US" sz="2400" dirty="0" err="1">
                <a:latin typeface="Arial Unicode MS" pitchFamily="34" charset="-128"/>
              </a:rPr>
              <a:t>PreparedStatment</a:t>
            </a:r>
            <a:r>
              <a:rPr lang="en-US" sz="2400" dirty="0">
                <a:latin typeface="Arial Unicode MS" pitchFamily="34" charset="-128"/>
              </a:rPr>
              <a:t> </a:t>
            </a:r>
            <a:r>
              <a:rPr lang="en-US" sz="2400" dirty="0" err="1">
                <a:solidFill>
                  <a:srgbClr val="FF0000"/>
                </a:solidFill>
                <a:latin typeface="Arial Unicode MS" pitchFamily="34" charset="-128"/>
              </a:rPr>
              <a:t>pstmt</a:t>
            </a:r>
            <a:r>
              <a:rPr lang="en-US" sz="2400" dirty="0">
                <a:latin typeface="Arial Unicode MS" pitchFamily="34" charset="-128"/>
              </a:rPr>
              <a:t>=</a:t>
            </a:r>
            <a:r>
              <a:rPr lang="en-US" sz="2400" dirty="0" err="1">
                <a:latin typeface="Arial Unicode MS" pitchFamily="34" charset="-128"/>
              </a:rPr>
              <a:t>con.prepareStatement</a:t>
            </a:r>
            <a:r>
              <a:rPr lang="en-US" sz="2400" dirty="0">
                <a:latin typeface="Arial Unicode MS" pitchFamily="34" charset="-128"/>
              </a:rPr>
              <a:t>(</a:t>
            </a:r>
            <a:r>
              <a:rPr lang="en-US" sz="2400" dirty="0" err="1">
                <a:solidFill>
                  <a:srgbClr val="2042EE"/>
                </a:solidFill>
                <a:latin typeface="Arial Unicode MS" pitchFamily="34" charset="-128"/>
              </a:rPr>
              <a:t>sql</a:t>
            </a:r>
            <a:r>
              <a:rPr lang="en-US" sz="2400" dirty="0">
                <a:latin typeface="Arial Unicode MS" pitchFamily="34" charset="-128"/>
              </a:rPr>
              <a:t>);</a:t>
            </a:r>
          </a:p>
          <a:p>
            <a:pPr>
              <a:lnSpc>
                <a:spcPct val="90000"/>
              </a:lnSpc>
              <a:buFont typeface="Wingdings" pitchFamily="2" charset="2"/>
              <a:buNone/>
            </a:pPr>
            <a:endParaRPr lang="en-US" sz="2400" dirty="0">
              <a:latin typeface="Arial Unicode MS" pitchFamily="34" charset="-128"/>
            </a:endParaRPr>
          </a:p>
          <a:p>
            <a:pPr>
              <a:lnSpc>
                <a:spcPct val="90000"/>
              </a:lnSpc>
              <a:buFont typeface="Wingdings" pitchFamily="2" charset="2"/>
              <a:buNone/>
            </a:pPr>
            <a:endParaRPr lang="en-US" sz="2400" dirty="0"/>
          </a:p>
        </p:txBody>
      </p:sp>
      <p:sp>
        <p:nvSpPr>
          <p:cNvPr id="4" name="Rounded Rectangular Callout 3"/>
          <p:cNvSpPr/>
          <p:nvPr/>
        </p:nvSpPr>
        <p:spPr bwMode="auto">
          <a:xfrm>
            <a:off x="7117747" y="463550"/>
            <a:ext cx="1676400" cy="765175"/>
          </a:xfrm>
          <a:prstGeom prst="wedgeRoundRectCallout">
            <a:avLst>
              <a:gd name="adj1" fmla="val -36666"/>
              <a:gd name="adj2" fmla="val 102871"/>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0" hangingPunct="0">
              <a:lnSpc>
                <a:spcPts val="2300"/>
              </a:lnSpc>
              <a:defRPr/>
            </a:pPr>
            <a:r>
              <a:rPr lang="en-US" dirty="0">
                <a:solidFill>
                  <a:schemeClr val="bg1"/>
                </a:solidFill>
                <a:latin typeface="Calibri" pitchFamily="34" charset="0"/>
              </a:rPr>
              <a:t>Parameterized SQL</a:t>
            </a:r>
          </a:p>
        </p:txBody>
      </p:sp>
      <p:sp>
        <p:nvSpPr>
          <p:cNvPr id="10" name="Rounded Rectangular Callout 9"/>
          <p:cNvSpPr/>
          <p:nvPr/>
        </p:nvSpPr>
        <p:spPr bwMode="auto">
          <a:xfrm>
            <a:off x="2514600" y="2933271"/>
            <a:ext cx="1600200" cy="1295400"/>
          </a:xfrm>
          <a:prstGeom prst="wedgeRoundRectCallout">
            <a:avLst>
              <a:gd name="adj1" fmla="val 62880"/>
              <a:gd name="adj2" fmla="val -91279"/>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eaLnBrk="0" hangingPunct="0">
              <a:lnSpc>
                <a:spcPts val="2300"/>
              </a:lnSpc>
              <a:spcAft>
                <a:spcPts val="1200"/>
              </a:spcAft>
              <a:defRPr/>
            </a:pPr>
            <a:r>
              <a:rPr lang="en-US" sz="2400" dirty="0">
                <a:solidFill>
                  <a:schemeClr val="bg1"/>
                </a:solidFill>
                <a:latin typeface="Calibri" pitchFamily="34" charset="0"/>
              </a:rPr>
              <a:t>“con” is a database object</a:t>
            </a:r>
          </a:p>
        </p:txBody>
      </p:sp>
      <p:sp>
        <p:nvSpPr>
          <p:cNvPr id="12" name="Rounded Rectangular Callout 9">
            <a:extLst>
              <a:ext uri="{FF2B5EF4-FFF2-40B4-BE49-F238E27FC236}">
                <a16:creationId xmlns:a16="http://schemas.microsoft.com/office/drawing/2014/main" id="{FFEF6205-3CF7-4297-8DFD-4439516F2F43}"/>
              </a:ext>
            </a:extLst>
          </p:cNvPr>
          <p:cNvSpPr/>
          <p:nvPr/>
        </p:nvSpPr>
        <p:spPr bwMode="auto">
          <a:xfrm>
            <a:off x="5562600" y="3048000"/>
            <a:ext cx="2667000" cy="1752600"/>
          </a:xfrm>
          <a:prstGeom prst="wedgeRoundRectCallout">
            <a:avLst>
              <a:gd name="adj1" fmla="val -33304"/>
              <a:gd name="adj2" fmla="val -82903"/>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eaLnBrk="0" hangingPunct="0">
              <a:lnSpc>
                <a:spcPts val="2300"/>
              </a:lnSpc>
              <a:defRPr/>
            </a:pPr>
            <a:r>
              <a:rPr lang="en-US" sz="2400" dirty="0">
                <a:solidFill>
                  <a:schemeClr val="bg1"/>
                </a:solidFill>
                <a:latin typeface="Calibri" pitchFamily="34" charset="0"/>
              </a:rPr>
              <a:t>Use the </a:t>
            </a:r>
            <a:r>
              <a:rPr lang="en-US" sz="2400" dirty="0" err="1">
                <a:solidFill>
                  <a:schemeClr val="bg1"/>
                </a:solidFill>
                <a:latin typeface="Calibri" pitchFamily="34" charset="0"/>
              </a:rPr>
              <a:t>prepareStatement</a:t>
            </a:r>
            <a:r>
              <a:rPr lang="en-US" sz="2400" dirty="0">
                <a:solidFill>
                  <a:schemeClr val="bg1"/>
                </a:solidFill>
                <a:latin typeface="Calibri" pitchFamily="34" charset="0"/>
              </a:rPr>
              <a:t> method to create an “SQL” object for con</a:t>
            </a:r>
          </a:p>
        </p:txBody>
      </p:sp>
      <p:sp>
        <p:nvSpPr>
          <p:cNvPr id="2" name="TextBox 1">
            <a:extLst>
              <a:ext uri="{FF2B5EF4-FFF2-40B4-BE49-F238E27FC236}">
                <a16:creationId xmlns:a16="http://schemas.microsoft.com/office/drawing/2014/main" id="{F926A9BD-7D7E-4DE4-8075-F694488A7367}"/>
              </a:ext>
            </a:extLst>
          </p:cNvPr>
          <p:cNvSpPr txBox="1"/>
          <p:nvPr/>
        </p:nvSpPr>
        <p:spPr>
          <a:xfrm>
            <a:off x="914400" y="5219700"/>
            <a:ext cx="6629400" cy="1077218"/>
          </a:xfrm>
          <a:prstGeom prst="rect">
            <a:avLst/>
          </a:prstGeom>
          <a:noFill/>
        </p:spPr>
        <p:txBody>
          <a:bodyPr wrap="square" rtlCol="0">
            <a:spAutoFit/>
          </a:bodyPr>
          <a:lstStyle/>
          <a:p>
            <a:r>
              <a:rPr lang="en-US" sz="3200" dirty="0"/>
              <a:t>SQL statements are submitted to DBMS as a parameter in an API call</a:t>
            </a:r>
          </a:p>
        </p:txBody>
      </p:sp>
    </p:spTree>
    <p:extLst>
      <p:ext uri="{BB962C8B-B14F-4D97-AF65-F5344CB8AC3E}">
        <p14:creationId xmlns:p14="http://schemas.microsoft.com/office/powerpoint/2010/main" val="23144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5800" y="2819400"/>
            <a:ext cx="3962400" cy="1752600"/>
          </a:xfrm>
          <a:prstGeom prst="round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33795" name="Rectangle 2"/>
          <p:cNvSpPr>
            <a:spLocks noGrp="1" noChangeArrowheads="1"/>
          </p:cNvSpPr>
          <p:nvPr>
            <p:ph type="title"/>
          </p:nvPr>
        </p:nvSpPr>
        <p:spPr>
          <a:xfrm>
            <a:off x="457200" y="274638"/>
            <a:ext cx="6629400" cy="1143000"/>
          </a:xfrm>
        </p:spPr>
        <p:txBody>
          <a:bodyPr/>
          <a:lstStyle/>
          <a:p>
            <a:r>
              <a:rPr lang="en-US" dirty="0"/>
              <a:t>PreparedStatement Object</a:t>
            </a:r>
          </a:p>
        </p:txBody>
      </p:sp>
      <p:sp>
        <p:nvSpPr>
          <p:cNvPr id="33796" name="Rectangle 3"/>
          <p:cNvSpPr>
            <a:spLocks noGrp="1" noChangeArrowheads="1"/>
          </p:cNvSpPr>
          <p:nvPr>
            <p:ph idx="1"/>
          </p:nvPr>
        </p:nvSpPr>
        <p:spPr>
          <a:xfrm>
            <a:off x="762000" y="1638300"/>
            <a:ext cx="7772400" cy="4533900"/>
          </a:xfrm>
        </p:spPr>
        <p:txBody>
          <a:bodyPr/>
          <a:lstStyle/>
          <a:p>
            <a:pPr>
              <a:lnSpc>
                <a:spcPct val="90000"/>
              </a:lnSpc>
              <a:buFont typeface="Wingdings" pitchFamily="2" charset="2"/>
              <a:buNone/>
            </a:pPr>
            <a:r>
              <a:rPr lang="en-US" sz="2400" dirty="0">
                <a:latin typeface="Arial Unicode MS" pitchFamily="34" charset="-128"/>
              </a:rPr>
              <a:t>String </a:t>
            </a:r>
            <a:r>
              <a:rPr lang="en-US" sz="2400" dirty="0" err="1">
                <a:solidFill>
                  <a:srgbClr val="2042EE"/>
                </a:solidFill>
                <a:latin typeface="Arial Unicode MS" pitchFamily="34" charset="-128"/>
              </a:rPr>
              <a:t>sql</a:t>
            </a:r>
            <a:r>
              <a:rPr lang="en-US" sz="2400" dirty="0">
                <a:latin typeface="Arial Unicode MS" pitchFamily="34" charset="-128"/>
              </a:rPr>
              <a:t>=“INSERT INTO Sailors VALUES(?,?,?,?)”;</a:t>
            </a:r>
          </a:p>
          <a:p>
            <a:pPr>
              <a:lnSpc>
                <a:spcPct val="90000"/>
              </a:lnSpc>
              <a:buFont typeface="Wingdings" pitchFamily="2" charset="2"/>
              <a:buNone/>
            </a:pPr>
            <a:r>
              <a:rPr lang="en-US" sz="2400" dirty="0" err="1">
                <a:latin typeface="Arial Unicode MS" pitchFamily="34" charset="-128"/>
              </a:rPr>
              <a:t>PreparedStatment</a:t>
            </a:r>
            <a:r>
              <a:rPr lang="en-US" sz="2400" dirty="0">
                <a:latin typeface="Arial Unicode MS" pitchFamily="34" charset="-128"/>
              </a:rPr>
              <a:t> </a:t>
            </a:r>
            <a:r>
              <a:rPr lang="en-US" sz="2400" dirty="0" err="1">
                <a:solidFill>
                  <a:srgbClr val="FF0000"/>
                </a:solidFill>
                <a:latin typeface="Arial Unicode MS" pitchFamily="34" charset="-128"/>
              </a:rPr>
              <a:t>pstmt</a:t>
            </a:r>
            <a:r>
              <a:rPr lang="en-US" sz="2400" dirty="0">
                <a:latin typeface="Arial Unicode MS" pitchFamily="34" charset="-128"/>
              </a:rPr>
              <a:t>=</a:t>
            </a:r>
            <a:r>
              <a:rPr lang="en-US" sz="2400" dirty="0" err="1">
                <a:latin typeface="Arial Unicode MS" pitchFamily="34" charset="-128"/>
              </a:rPr>
              <a:t>con.prepareStatement</a:t>
            </a:r>
            <a:r>
              <a:rPr lang="en-US" sz="2400" dirty="0">
                <a:latin typeface="Arial Unicode MS" pitchFamily="34" charset="-128"/>
              </a:rPr>
              <a:t>(</a:t>
            </a:r>
            <a:r>
              <a:rPr lang="en-US" sz="2400" dirty="0" err="1">
                <a:solidFill>
                  <a:srgbClr val="2042EE"/>
                </a:solidFill>
                <a:latin typeface="Arial Unicode MS" pitchFamily="34" charset="-128"/>
              </a:rPr>
              <a:t>sql</a:t>
            </a:r>
            <a:r>
              <a:rPr lang="en-US" sz="2400" dirty="0">
                <a:latin typeface="Arial Unicode MS" pitchFamily="34" charset="-128"/>
              </a:rPr>
              <a:t>);</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.clearParameters</a:t>
            </a:r>
            <a:r>
              <a:rPr lang="en-US" sz="2400" dirty="0">
                <a:latin typeface="Arial Unicode MS" pitchFamily="34" charset="-128"/>
              </a:rPr>
              <a:t>();</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.setInt</a:t>
            </a:r>
            <a:r>
              <a:rPr lang="en-US" sz="2400" dirty="0">
                <a:latin typeface="Arial Unicode MS" pitchFamily="34" charset="-128"/>
              </a:rPr>
              <a:t>(1,sid);</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.setString</a:t>
            </a:r>
            <a:r>
              <a:rPr lang="en-US" sz="2400" dirty="0">
                <a:latin typeface="Arial Unicode MS" pitchFamily="34" charset="-128"/>
              </a:rPr>
              <a:t>(2,sname);</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.setInt</a:t>
            </a:r>
            <a:r>
              <a:rPr lang="en-US" sz="2400" dirty="0">
                <a:latin typeface="Arial Unicode MS" pitchFamily="34" charset="-128"/>
              </a:rPr>
              <a:t>(3, rating);</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.setFloat</a:t>
            </a:r>
            <a:r>
              <a:rPr lang="en-US" sz="2400" dirty="0">
                <a:latin typeface="Arial Unicode MS" pitchFamily="34" charset="-128"/>
              </a:rPr>
              <a:t>(4,age);</a:t>
            </a:r>
          </a:p>
          <a:p>
            <a:pPr>
              <a:lnSpc>
                <a:spcPct val="90000"/>
              </a:lnSpc>
              <a:buFont typeface="Wingdings" pitchFamily="2" charset="2"/>
              <a:buNone/>
            </a:pPr>
            <a:endParaRPr lang="en-US" sz="2400" dirty="0">
              <a:latin typeface="Arial Unicode MS" pitchFamily="34" charset="-128"/>
            </a:endParaRPr>
          </a:p>
          <a:p>
            <a:pPr>
              <a:lnSpc>
                <a:spcPct val="90000"/>
              </a:lnSpc>
              <a:spcBef>
                <a:spcPts val="1200"/>
              </a:spcBef>
              <a:buFont typeface="Wingdings" pitchFamily="2" charset="2"/>
              <a:buNone/>
            </a:pPr>
            <a:r>
              <a:rPr lang="en-US" sz="2400" dirty="0">
                <a:latin typeface="Arial Unicode MS" pitchFamily="34" charset="-128"/>
              </a:rPr>
              <a:t>int </a:t>
            </a:r>
            <a:r>
              <a:rPr lang="en-US" sz="2400" dirty="0" err="1">
                <a:latin typeface="Arial Unicode MS" pitchFamily="34" charset="-128"/>
              </a:rPr>
              <a:t>numRows</a:t>
            </a:r>
            <a:r>
              <a:rPr lang="en-US" sz="2400" dirty="0">
                <a:latin typeface="Arial Unicode MS" pitchFamily="34" charset="-128"/>
              </a:rPr>
              <a:t> = </a:t>
            </a:r>
            <a:r>
              <a:rPr lang="en-US" sz="2400" dirty="0" err="1">
                <a:solidFill>
                  <a:srgbClr val="FF0000"/>
                </a:solidFill>
                <a:latin typeface="Arial Unicode MS" pitchFamily="34" charset="-128"/>
              </a:rPr>
              <a:t>pstmt</a:t>
            </a:r>
            <a:r>
              <a:rPr lang="en-US" sz="2400" dirty="0" err="1">
                <a:latin typeface="Arial Unicode MS" pitchFamily="34" charset="-128"/>
              </a:rPr>
              <a:t>.executeUpdate</a:t>
            </a:r>
            <a:r>
              <a:rPr lang="en-US" sz="2400" dirty="0">
                <a:latin typeface="Arial Unicode MS" pitchFamily="34" charset="-128"/>
              </a:rPr>
              <a:t>();</a:t>
            </a:r>
          </a:p>
          <a:p>
            <a:pPr>
              <a:lnSpc>
                <a:spcPct val="90000"/>
              </a:lnSpc>
              <a:buFont typeface="Wingdings" pitchFamily="2" charset="2"/>
              <a:buNone/>
            </a:pPr>
            <a:endParaRPr lang="en-US" sz="2400" dirty="0"/>
          </a:p>
        </p:txBody>
      </p:sp>
      <p:sp>
        <p:nvSpPr>
          <p:cNvPr id="4" name="Rounded Rectangular Callout 3"/>
          <p:cNvSpPr/>
          <p:nvPr/>
        </p:nvSpPr>
        <p:spPr bwMode="auto">
          <a:xfrm>
            <a:off x="7086600" y="533400"/>
            <a:ext cx="1828800" cy="765175"/>
          </a:xfrm>
          <a:prstGeom prst="wedgeRoundRectCallout">
            <a:avLst>
              <a:gd name="adj1" fmla="val -36666"/>
              <a:gd name="adj2" fmla="val 102871"/>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0" hangingPunct="0">
              <a:lnSpc>
                <a:spcPts val="2300"/>
              </a:lnSpc>
              <a:defRPr/>
            </a:pPr>
            <a:r>
              <a:rPr lang="en-US" dirty="0">
                <a:solidFill>
                  <a:schemeClr val="bg1"/>
                </a:solidFill>
                <a:latin typeface="Calibri" pitchFamily="34" charset="0"/>
              </a:rPr>
              <a:t>Four parameters</a:t>
            </a:r>
          </a:p>
          <a:p>
            <a:pPr algn="ctr" eaLnBrk="0" hangingPunct="0">
              <a:lnSpc>
                <a:spcPts val="2300"/>
              </a:lnSpc>
              <a:defRPr/>
            </a:pPr>
            <a:r>
              <a:rPr lang="en-US" dirty="0">
                <a:solidFill>
                  <a:schemeClr val="bg1"/>
                </a:solidFill>
                <a:latin typeface="Calibri" pitchFamily="34" charset="0"/>
              </a:rPr>
              <a:t>Place holders</a:t>
            </a:r>
          </a:p>
        </p:txBody>
      </p:sp>
      <p:sp>
        <p:nvSpPr>
          <p:cNvPr id="7" name="Rounded Rectangular Callout 6"/>
          <p:cNvSpPr/>
          <p:nvPr/>
        </p:nvSpPr>
        <p:spPr bwMode="auto">
          <a:xfrm>
            <a:off x="5105400" y="3276600"/>
            <a:ext cx="2802835" cy="1066800"/>
          </a:xfrm>
          <a:prstGeom prst="wedgeRoundRectCallout">
            <a:avLst>
              <a:gd name="adj1" fmla="val -72313"/>
              <a:gd name="adj2" fmla="val -32181"/>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algn="ctr" eaLnBrk="0" hangingPunct="0">
              <a:lnSpc>
                <a:spcPts val="2300"/>
              </a:lnSpc>
              <a:defRPr/>
            </a:pPr>
            <a:r>
              <a:rPr lang="en-US" dirty="0">
                <a:solidFill>
                  <a:schemeClr val="bg1"/>
                </a:solidFill>
                <a:latin typeface="Calibri" pitchFamily="34" charset="0"/>
              </a:rPr>
              <a:t>Setting parameter values.</a:t>
            </a:r>
          </a:p>
          <a:p>
            <a:pPr algn="ctr" eaLnBrk="0" hangingPunct="0">
              <a:lnSpc>
                <a:spcPts val="2000"/>
              </a:lnSpc>
              <a:defRPr/>
            </a:pPr>
            <a:r>
              <a:rPr lang="en-US" sz="2000" dirty="0" err="1">
                <a:solidFill>
                  <a:schemeClr val="bg1"/>
                </a:solidFill>
                <a:latin typeface="Calibri" pitchFamily="34" charset="0"/>
              </a:rPr>
              <a:t>sid</a:t>
            </a:r>
            <a:r>
              <a:rPr lang="en-US" sz="2000" dirty="0">
                <a:solidFill>
                  <a:schemeClr val="bg1"/>
                </a:solidFill>
                <a:latin typeface="Calibri" pitchFamily="34" charset="0"/>
              </a:rPr>
              <a:t>, </a:t>
            </a:r>
            <a:r>
              <a:rPr lang="en-US" sz="2000" dirty="0" err="1">
                <a:solidFill>
                  <a:schemeClr val="bg1"/>
                </a:solidFill>
                <a:latin typeface="Calibri" pitchFamily="34" charset="0"/>
              </a:rPr>
              <a:t>sname</a:t>
            </a:r>
            <a:r>
              <a:rPr lang="en-US" sz="2000" dirty="0">
                <a:solidFill>
                  <a:schemeClr val="bg1"/>
                </a:solidFill>
                <a:latin typeface="Calibri" pitchFamily="34" charset="0"/>
              </a:rPr>
              <a:t>, rating, age are java variables</a:t>
            </a:r>
          </a:p>
        </p:txBody>
      </p:sp>
      <p:sp>
        <p:nvSpPr>
          <p:cNvPr id="8" name="Rounded Rectangular Callout 7"/>
          <p:cNvSpPr/>
          <p:nvPr/>
        </p:nvSpPr>
        <p:spPr bwMode="auto">
          <a:xfrm>
            <a:off x="4893365" y="2590800"/>
            <a:ext cx="2802835" cy="457200"/>
          </a:xfrm>
          <a:prstGeom prst="wedgeRoundRectCallout">
            <a:avLst>
              <a:gd name="adj1" fmla="val -72388"/>
              <a:gd name="adj2" fmla="val -33949"/>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algn="ctr" eaLnBrk="0" hangingPunct="0">
              <a:lnSpc>
                <a:spcPts val="2300"/>
              </a:lnSpc>
              <a:defRPr/>
            </a:pPr>
            <a:r>
              <a:rPr lang="en-US" dirty="0">
                <a:solidFill>
                  <a:schemeClr val="bg1"/>
                </a:solidFill>
                <a:latin typeface="Calibri" pitchFamily="34" charset="0"/>
              </a:rPr>
              <a:t>Good style to always clear</a:t>
            </a:r>
          </a:p>
        </p:txBody>
      </p:sp>
      <p:sp>
        <p:nvSpPr>
          <p:cNvPr id="9" name="Rounded Rectangular Callout 8"/>
          <p:cNvSpPr/>
          <p:nvPr/>
        </p:nvSpPr>
        <p:spPr bwMode="auto">
          <a:xfrm>
            <a:off x="4572000" y="5638800"/>
            <a:ext cx="2895600" cy="685800"/>
          </a:xfrm>
          <a:prstGeom prst="wedgeRoundRectCallout">
            <a:avLst>
              <a:gd name="adj1" fmla="val -35176"/>
              <a:gd name="adj2" fmla="val -96408"/>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algn="ctr" eaLnBrk="0" hangingPunct="0">
              <a:lnSpc>
                <a:spcPts val="2300"/>
              </a:lnSpc>
              <a:defRPr/>
            </a:pPr>
            <a:r>
              <a:rPr lang="en-US" dirty="0">
                <a:solidFill>
                  <a:schemeClr val="bg1"/>
                </a:solidFill>
                <a:latin typeface="Calibri" pitchFamily="34" charset="0"/>
              </a:rPr>
              <a:t>Use </a:t>
            </a:r>
            <a:r>
              <a:rPr lang="en-US" dirty="0" err="1">
                <a:solidFill>
                  <a:schemeClr val="bg1"/>
                </a:solidFill>
                <a:latin typeface="Calibri" pitchFamily="34" charset="0"/>
              </a:rPr>
              <a:t>executeUpdate</a:t>
            </a:r>
            <a:r>
              <a:rPr lang="en-US" dirty="0">
                <a:solidFill>
                  <a:schemeClr val="bg1"/>
                </a:solidFill>
                <a:latin typeface="Calibri" pitchFamily="34" charset="0"/>
              </a:rPr>
              <a:t>() when no rows are returned</a:t>
            </a:r>
          </a:p>
        </p:txBody>
      </p:sp>
      <p:sp>
        <p:nvSpPr>
          <p:cNvPr id="10" name="Rounded Rectangular Callout 9"/>
          <p:cNvSpPr/>
          <p:nvPr/>
        </p:nvSpPr>
        <p:spPr bwMode="auto">
          <a:xfrm>
            <a:off x="1066800" y="5723559"/>
            <a:ext cx="1676400" cy="765175"/>
          </a:xfrm>
          <a:prstGeom prst="wedgeRoundRectCallout">
            <a:avLst>
              <a:gd name="adj1" fmla="val -9178"/>
              <a:gd name="adj2" fmla="val -97266"/>
              <a:gd name="adj3" fmla="val 16667"/>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algn="ctr" eaLnBrk="0" hangingPunct="0">
              <a:lnSpc>
                <a:spcPts val="2300"/>
              </a:lnSpc>
              <a:defRPr/>
            </a:pPr>
            <a:r>
              <a:rPr lang="en-US" dirty="0">
                <a:solidFill>
                  <a:schemeClr val="bg1"/>
                </a:solidFill>
                <a:latin typeface="Calibri" pitchFamily="34" charset="0"/>
              </a:rPr>
              <a:t>Number of rows modified</a:t>
            </a:r>
          </a:p>
        </p:txBody>
      </p:sp>
    </p:spTree>
    <p:extLst>
      <p:ext uri="{BB962C8B-B14F-4D97-AF65-F5344CB8AC3E}">
        <p14:creationId xmlns:p14="http://schemas.microsoft.com/office/powerpoint/2010/main" val="35950223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685800" y="2819400"/>
            <a:ext cx="3962400" cy="1752600"/>
          </a:xfrm>
          <a:prstGeom prst="round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33795" name="Rectangle 2"/>
          <p:cNvSpPr>
            <a:spLocks noGrp="1" noChangeArrowheads="1"/>
          </p:cNvSpPr>
          <p:nvPr>
            <p:ph type="title"/>
          </p:nvPr>
        </p:nvSpPr>
        <p:spPr>
          <a:xfrm>
            <a:off x="457200" y="274638"/>
            <a:ext cx="6629400" cy="1143000"/>
          </a:xfrm>
        </p:spPr>
        <p:txBody>
          <a:bodyPr/>
          <a:lstStyle/>
          <a:p>
            <a:r>
              <a:rPr lang="en-US" dirty="0"/>
              <a:t>PreparedStatement Object</a:t>
            </a:r>
          </a:p>
        </p:txBody>
      </p:sp>
      <p:sp>
        <p:nvSpPr>
          <p:cNvPr id="33796" name="Rectangle 3"/>
          <p:cNvSpPr>
            <a:spLocks noGrp="1" noChangeArrowheads="1"/>
          </p:cNvSpPr>
          <p:nvPr>
            <p:ph idx="1"/>
          </p:nvPr>
        </p:nvSpPr>
        <p:spPr>
          <a:xfrm>
            <a:off x="762000" y="1638300"/>
            <a:ext cx="7772400" cy="4533900"/>
          </a:xfrm>
        </p:spPr>
        <p:txBody>
          <a:bodyPr/>
          <a:lstStyle/>
          <a:p>
            <a:pPr>
              <a:lnSpc>
                <a:spcPct val="90000"/>
              </a:lnSpc>
              <a:buFont typeface="Wingdings" pitchFamily="2" charset="2"/>
              <a:buNone/>
            </a:pPr>
            <a:r>
              <a:rPr lang="en-US" sz="2400" dirty="0">
                <a:latin typeface="Arial Unicode MS" pitchFamily="34" charset="-128"/>
              </a:rPr>
              <a:t>String </a:t>
            </a:r>
            <a:r>
              <a:rPr lang="en-US" sz="2400" dirty="0" err="1">
                <a:solidFill>
                  <a:srgbClr val="2042EE"/>
                </a:solidFill>
                <a:latin typeface="Arial Unicode MS" pitchFamily="34" charset="-128"/>
              </a:rPr>
              <a:t>sql</a:t>
            </a:r>
            <a:r>
              <a:rPr lang="en-US" sz="2400" dirty="0">
                <a:latin typeface="Arial Unicode MS" pitchFamily="34" charset="-128"/>
              </a:rPr>
              <a:t>=“INSERT INTO Sailors VALUES(?,?,?,?)”;</a:t>
            </a:r>
          </a:p>
          <a:p>
            <a:pPr>
              <a:lnSpc>
                <a:spcPct val="90000"/>
              </a:lnSpc>
              <a:buFont typeface="Wingdings" pitchFamily="2" charset="2"/>
              <a:buNone/>
            </a:pPr>
            <a:r>
              <a:rPr lang="en-US" sz="2400" dirty="0" err="1">
                <a:latin typeface="Arial Unicode MS" pitchFamily="34" charset="-128"/>
              </a:rPr>
              <a:t>PreparedStatment</a:t>
            </a:r>
            <a:r>
              <a:rPr lang="en-US" sz="2400" dirty="0">
                <a:latin typeface="Arial Unicode MS" pitchFamily="34" charset="-128"/>
              </a:rPr>
              <a:t> </a:t>
            </a:r>
            <a:r>
              <a:rPr lang="en-US" sz="2400" dirty="0" err="1">
                <a:solidFill>
                  <a:srgbClr val="FF0000"/>
                </a:solidFill>
                <a:latin typeface="Arial Unicode MS" pitchFamily="34" charset="-128"/>
              </a:rPr>
              <a:t>pstmt</a:t>
            </a:r>
            <a:r>
              <a:rPr lang="en-US" sz="2400" dirty="0">
                <a:latin typeface="Arial Unicode MS" pitchFamily="34" charset="-128"/>
              </a:rPr>
              <a:t>=</a:t>
            </a:r>
            <a:r>
              <a:rPr lang="en-US" sz="2400" dirty="0" err="1">
                <a:latin typeface="Arial Unicode MS" pitchFamily="34" charset="-128"/>
              </a:rPr>
              <a:t>con.prepareStatement</a:t>
            </a:r>
            <a:r>
              <a:rPr lang="en-US" sz="2400" dirty="0">
                <a:latin typeface="Arial Unicode MS" pitchFamily="34" charset="-128"/>
              </a:rPr>
              <a:t>(</a:t>
            </a:r>
            <a:r>
              <a:rPr lang="en-US" sz="2400" dirty="0" err="1">
                <a:solidFill>
                  <a:srgbClr val="2042EE"/>
                </a:solidFill>
                <a:latin typeface="Arial Unicode MS" pitchFamily="34" charset="-128"/>
              </a:rPr>
              <a:t>sql</a:t>
            </a:r>
            <a:r>
              <a:rPr lang="en-US" sz="2400" dirty="0">
                <a:latin typeface="Arial Unicode MS" pitchFamily="34" charset="-128"/>
              </a:rPr>
              <a:t>);</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.clearParameters</a:t>
            </a:r>
            <a:r>
              <a:rPr lang="en-US" sz="2400" dirty="0">
                <a:latin typeface="Arial Unicode MS" pitchFamily="34" charset="-128"/>
              </a:rPr>
              <a:t>();</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.setInt</a:t>
            </a:r>
            <a:r>
              <a:rPr lang="en-US" sz="2400" dirty="0">
                <a:latin typeface="Arial Unicode MS" pitchFamily="34" charset="-128"/>
              </a:rPr>
              <a:t>(1,sid);</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.setString</a:t>
            </a:r>
            <a:r>
              <a:rPr lang="en-US" sz="2400" dirty="0">
                <a:latin typeface="Arial Unicode MS" pitchFamily="34" charset="-128"/>
              </a:rPr>
              <a:t>(2,sname);</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.setInt</a:t>
            </a:r>
            <a:r>
              <a:rPr lang="en-US" sz="2400" dirty="0">
                <a:latin typeface="Arial Unicode MS" pitchFamily="34" charset="-128"/>
              </a:rPr>
              <a:t>(3, rating);</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.setFloat</a:t>
            </a:r>
            <a:r>
              <a:rPr lang="en-US" sz="2400" dirty="0">
                <a:latin typeface="Arial Unicode MS" pitchFamily="34" charset="-128"/>
              </a:rPr>
              <a:t>(4,age);</a:t>
            </a:r>
          </a:p>
          <a:p>
            <a:pPr>
              <a:lnSpc>
                <a:spcPct val="90000"/>
              </a:lnSpc>
              <a:buFont typeface="Wingdings" pitchFamily="2" charset="2"/>
              <a:buNone/>
            </a:pPr>
            <a:endParaRPr lang="en-US" sz="2400" dirty="0">
              <a:latin typeface="Arial Unicode MS" pitchFamily="34" charset="-128"/>
            </a:endParaRPr>
          </a:p>
          <a:p>
            <a:pPr>
              <a:lnSpc>
                <a:spcPct val="90000"/>
              </a:lnSpc>
              <a:spcBef>
                <a:spcPts val="1200"/>
              </a:spcBef>
              <a:buFont typeface="Wingdings" pitchFamily="2" charset="2"/>
              <a:buNone/>
            </a:pPr>
            <a:r>
              <a:rPr lang="en-US" sz="2400" dirty="0">
                <a:latin typeface="Arial Unicode MS" pitchFamily="34" charset="-128"/>
              </a:rPr>
              <a:t>int </a:t>
            </a:r>
            <a:r>
              <a:rPr lang="en-US" sz="2400" dirty="0" err="1">
                <a:latin typeface="Arial Unicode MS" pitchFamily="34" charset="-128"/>
              </a:rPr>
              <a:t>numRows</a:t>
            </a:r>
            <a:r>
              <a:rPr lang="en-US" sz="2400" dirty="0">
                <a:latin typeface="Arial Unicode MS" pitchFamily="34" charset="-128"/>
              </a:rPr>
              <a:t> = </a:t>
            </a:r>
            <a:r>
              <a:rPr lang="en-US" sz="2400" dirty="0" err="1">
                <a:solidFill>
                  <a:srgbClr val="FF0000"/>
                </a:solidFill>
                <a:latin typeface="Arial Unicode MS" pitchFamily="34" charset="-128"/>
              </a:rPr>
              <a:t>pstmt</a:t>
            </a:r>
            <a:r>
              <a:rPr lang="en-US" sz="2400" dirty="0" err="1">
                <a:latin typeface="Arial Unicode MS" pitchFamily="34" charset="-128"/>
              </a:rPr>
              <a:t>.executeUpdate</a:t>
            </a:r>
            <a:r>
              <a:rPr lang="en-US" sz="2400" dirty="0">
                <a:latin typeface="Arial Unicode MS" pitchFamily="34" charset="-128"/>
              </a:rPr>
              <a:t>();</a:t>
            </a:r>
          </a:p>
          <a:p>
            <a:pPr>
              <a:lnSpc>
                <a:spcPct val="90000"/>
              </a:lnSpc>
              <a:buFont typeface="Wingdings" pitchFamily="2" charset="2"/>
              <a:buNone/>
            </a:pPr>
            <a:endParaRPr lang="en-US" sz="2400" dirty="0"/>
          </a:p>
        </p:txBody>
      </p:sp>
      <p:sp>
        <p:nvSpPr>
          <p:cNvPr id="2" name="Rectangle: Rounded Corners 1">
            <a:extLst>
              <a:ext uri="{FF2B5EF4-FFF2-40B4-BE49-F238E27FC236}">
                <a16:creationId xmlns:a16="http://schemas.microsoft.com/office/drawing/2014/main" id="{40D85EC9-FB9C-4036-8B9E-7D37C28A4950}"/>
              </a:ext>
            </a:extLst>
          </p:cNvPr>
          <p:cNvSpPr/>
          <p:nvPr/>
        </p:nvSpPr>
        <p:spPr>
          <a:xfrm>
            <a:off x="2743200" y="1646238"/>
            <a:ext cx="3124200" cy="381000"/>
          </a:xfrm>
          <a:prstGeom prst="roundRect">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1"/>
          <a:lstStyle/>
          <a:p>
            <a:pPr algn="ctr"/>
            <a:r>
              <a:rPr lang="en-US" sz="2800" b="1" dirty="0"/>
              <a:t>Step 1:  Write SQL</a:t>
            </a:r>
          </a:p>
        </p:txBody>
      </p:sp>
      <p:sp>
        <p:nvSpPr>
          <p:cNvPr id="11" name="Rectangle: Rounded Corners 10">
            <a:extLst>
              <a:ext uri="{FF2B5EF4-FFF2-40B4-BE49-F238E27FC236}">
                <a16:creationId xmlns:a16="http://schemas.microsoft.com/office/drawing/2014/main" id="{E68A8944-BD32-460F-ADA6-8605D73534F2}"/>
              </a:ext>
            </a:extLst>
          </p:cNvPr>
          <p:cNvSpPr/>
          <p:nvPr/>
        </p:nvSpPr>
        <p:spPr>
          <a:xfrm>
            <a:off x="3200400" y="2057400"/>
            <a:ext cx="4038600" cy="381000"/>
          </a:xfrm>
          <a:prstGeom prst="roundRect">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1"/>
          <a:lstStyle/>
          <a:p>
            <a:pPr algn="ctr"/>
            <a:r>
              <a:rPr lang="en-US" sz="2800" b="1" dirty="0"/>
              <a:t>Step 2:  Create SQL object</a:t>
            </a:r>
          </a:p>
        </p:txBody>
      </p:sp>
      <p:sp>
        <p:nvSpPr>
          <p:cNvPr id="12" name="Rectangle: Rounded Corners 11">
            <a:extLst>
              <a:ext uri="{FF2B5EF4-FFF2-40B4-BE49-F238E27FC236}">
                <a16:creationId xmlns:a16="http://schemas.microsoft.com/office/drawing/2014/main" id="{A2A293C3-A27F-49C3-9827-C3F70D34E766}"/>
              </a:ext>
            </a:extLst>
          </p:cNvPr>
          <p:cNvSpPr/>
          <p:nvPr/>
        </p:nvSpPr>
        <p:spPr>
          <a:xfrm>
            <a:off x="2133600" y="3429000"/>
            <a:ext cx="5334000" cy="381000"/>
          </a:xfrm>
          <a:prstGeom prst="roundRect">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1"/>
          <a:lstStyle/>
          <a:p>
            <a:pPr algn="ctr"/>
            <a:r>
              <a:rPr lang="en-US" sz="2800" b="1" dirty="0"/>
              <a:t>Step 3:  Set the parameter values</a:t>
            </a:r>
          </a:p>
        </p:txBody>
      </p:sp>
      <p:sp>
        <p:nvSpPr>
          <p:cNvPr id="13" name="Rectangle: Rounded Corners 12">
            <a:extLst>
              <a:ext uri="{FF2B5EF4-FFF2-40B4-BE49-F238E27FC236}">
                <a16:creationId xmlns:a16="http://schemas.microsoft.com/office/drawing/2014/main" id="{4A71DB7F-7A9B-4B8E-9C2F-610D64DEF5C7}"/>
              </a:ext>
            </a:extLst>
          </p:cNvPr>
          <p:cNvSpPr/>
          <p:nvPr/>
        </p:nvSpPr>
        <p:spPr>
          <a:xfrm>
            <a:off x="4191000" y="4943231"/>
            <a:ext cx="4038600" cy="381000"/>
          </a:xfrm>
          <a:prstGeom prst="roundRect">
            <a:avLst/>
          </a:prstGeom>
          <a:solidFill>
            <a:srgbClr val="00B0F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1"/>
          <a:lstStyle/>
          <a:p>
            <a:pPr algn="ctr"/>
            <a:r>
              <a:rPr lang="en-US" sz="2800" b="1" dirty="0"/>
              <a:t>Step 4:  Submit the SQL</a:t>
            </a:r>
          </a:p>
        </p:txBody>
      </p:sp>
    </p:spTree>
    <p:extLst>
      <p:ext uri="{BB962C8B-B14F-4D97-AF65-F5344CB8AC3E}">
        <p14:creationId xmlns:p14="http://schemas.microsoft.com/office/powerpoint/2010/main" val="3469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ailbox mail clipart free clipart images 6 - ClipartBarn">
            <a:extLst>
              <a:ext uri="{FF2B5EF4-FFF2-40B4-BE49-F238E27FC236}">
                <a16:creationId xmlns:a16="http://schemas.microsoft.com/office/drawing/2014/main" id="{B53EA5FC-5BB4-4429-80A6-C0E9FA0E6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51" y="2637538"/>
            <a:ext cx="997976" cy="10295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ropping an envelope mailbox free clipart">
            <a:extLst>
              <a:ext uri="{FF2B5EF4-FFF2-40B4-BE49-F238E27FC236}">
                <a16:creationId xmlns:a16="http://schemas.microsoft.com/office/drawing/2014/main" id="{F5BBCE86-6A45-4EF5-A94A-084A11C631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999721"/>
            <a:ext cx="3204633" cy="339314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685800" y="2819400"/>
            <a:ext cx="3962400" cy="1752600"/>
          </a:xfrm>
          <a:prstGeom prst="roundRect">
            <a:avLst/>
          </a:prstGeom>
          <a:solidFill>
            <a:schemeClr val="tx1">
              <a:lumMod val="10000"/>
              <a:lumOff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33795" name="Rectangle 2"/>
          <p:cNvSpPr>
            <a:spLocks noGrp="1" noChangeArrowheads="1"/>
          </p:cNvSpPr>
          <p:nvPr>
            <p:ph type="title"/>
          </p:nvPr>
        </p:nvSpPr>
        <p:spPr>
          <a:xfrm>
            <a:off x="457200" y="274638"/>
            <a:ext cx="6629400" cy="1143000"/>
          </a:xfrm>
        </p:spPr>
        <p:txBody>
          <a:bodyPr/>
          <a:lstStyle/>
          <a:p>
            <a:r>
              <a:rPr lang="en-US" dirty="0"/>
              <a:t>PreparedStatement Object</a:t>
            </a:r>
          </a:p>
        </p:txBody>
      </p:sp>
      <p:sp>
        <p:nvSpPr>
          <p:cNvPr id="33796" name="Rectangle 3"/>
          <p:cNvSpPr>
            <a:spLocks noGrp="1" noChangeArrowheads="1"/>
          </p:cNvSpPr>
          <p:nvPr>
            <p:ph idx="1"/>
          </p:nvPr>
        </p:nvSpPr>
        <p:spPr>
          <a:xfrm>
            <a:off x="762000" y="1638300"/>
            <a:ext cx="7772400" cy="4533900"/>
          </a:xfrm>
        </p:spPr>
        <p:txBody>
          <a:bodyPr/>
          <a:lstStyle/>
          <a:p>
            <a:pPr>
              <a:lnSpc>
                <a:spcPct val="90000"/>
              </a:lnSpc>
              <a:buFont typeface="Wingdings" pitchFamily="2" charset="2"/>
              <a:buNone/>
            </a:pPr>
            <a:r>
              <a:rPr lang="en-US" sz="2400" dirty="0">
                <a:latin typeface="Arial Unicode MS" pitchFamily="34" charset="-128"/>
              </a:rPr>
              <a:t>String </a:t>
            </a:r>
            <a:r>
              <a:rPr lang="en-US" sz="2400" dirty="0" err="1">
                <a:solidFill>
                  <a:srgbClr val="2042EE"/>
                </a:solidFill>
                <a:latin typeface="Arial Unicode MS" pitchFamily="34" charset="-128"/>
              </a:rPr>
              <a:t>sql</a:t>
            </a:r>
            <a:r>
              <a:rPr lang="en-US" sz="2400" dirty="0">
                <a:latin typeface="Arial Unicode MS" pitchFamily="34" charset="-128"/>
              </a:rPr>
              <a:t>=“INSERT INTO Sailors VALUES(?,?,?,?)”;</a:t>
            </a:r>
          </a:p>
          <a:p>
            <a:pPr>
              <a:lnSpc>
                <a:spcPct val="90000"/>
              </a:lnSpc>
              <a:buFont typeface="Wingdings" pitchFamily="2" charset="2"/>
              <a:buNone/>
            </a:pPr>
            <a:r>
              <a:rPr lang="en-US" sz="2400" dirty="0" err="1">
                <a:latin typeface="Arial Unicode MS" pitchFamily="34" charset="-128"/>
              </a:rPr>
              <a:t>PreparedStatment</a:t>
            </a:r>
            <a:r>
              <a:rPr lang="en-US" sz="2400" dirty="0">
                <a:latin typeface="Arial Unicode MS" pitchFamily="34" charset="-128"/>
              </a:rPr>
              <a:t> </a:t>
            </a:r>
            <a:r>
              <a:rPr lang="en-US" sz="2400" dirty="0" err="1">
                <a:solidFill>
                  <a:srgbClr val="FF0000"/>
                </a:solidFill>
                <a:latin typeface="Arial Unicode MS" pitchFamily="34" charset="-128"/>
              </a:rPr>
              <a:t>pstmt</a:t>
            </a:r>
            <a:r>
              <a:rPr lang="en-US" sz="2400" dirty="0">
                <a:latin typeface="Arial Unicode MS" pitchFamily="34" charset="-128"/>
              </a:rPr>
              <a:t>=</a:t>
            </a:r>
            <a:r>
              <a:rPr lang="en-US" sz="2400" dirty="0" err="1">
                <a:latin typeface="Arial Unicode MS" pitchFamily="34" charset="-128"/>
              </a:rPr>
              <a:t>con.prepareStatement</a:t>
            </a:r>
            <a:r>
              <a:rPr lang="en-US" sz="2400" dirty="0">
                <a:latin typeface="Arial Unicode MS" pitchFamily="34" charset="-128"/>
              </a:rPr>
              <a:t>(</a:t>
            </a:r>
            <a:r>
              <a:rPr lang="en-US" sz="2400" dirty="0" err="1">
                <a:solidFill>
                  <a:srgbClr val="2042EE"/>
                </a:solidFill>
                <a:latin typeface="Arial Unicode MS" pitchFamily="34" charset="-128"/>
              </a:rPr>
              <a:t>sql</a:t>
            </a:r>
            <a:r>
              <a:rPr lang="en-US" sz="2400" dirty="0">
                <a:latin typeface="Arial Unicode MS" pitchFamily="34" charset="-128"/>
              </a:rPr>
              <a:t>);</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.clearParameters</a:t>
            </a:r>
            <a:r>
              <a:rPr lang="en-US" sz="2400" dirty="0">
                <a:latin typeface="Arial Unicode MS" pitchFamily="34" charset="-128"/>
              </a:rPr>
              <a:t>();</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.setInt</a:t>
            </a:r>
            <a:r>
              <a:rPr lang="en-US" sz="2400" dirty="0">
                <a:latin typeface="Arial Unicode MS" pitchFamily="34" charset="-128"/>
              </a:rPr>
              <a:t>(1,sid);</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.setString</a:t>
            </a:r>
            <a:r>
              <a:rPr lang="en-US" sz="2400" dirty="0">
                <a:latin typeface="Arial Unicode MS" pitchFamily="34" charset="-128"/>
              </a:rPr>
              <a:t>(2,sname);</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.setInt</a:t>
            </a:r>
            <a:r>
              <a:rPr lang="en-US" sz="2400" dirty="0">
                <a:latin typeface="Arial Unicode MS" pitchFamily="34" charset="-128"/>
              </a:rPr>
              <a:t>(3, rating);</a:t>
            </a:r>
          </a:p>
          <a:p>
            <a:pPr>
              <a:lnSpc>
                <a:spcPct val="90000"/>
              </a:lnSpc>
              <a:buFont typeface="Wingdings" pitchFamily="2" charset="2"/>
              <a:buNone/>
            </a:pPr>
            <a:r>
              <a:rPr lang="en-US" sz="2400" dirty="0" err="1">
                <a:solidFill>
                  <a:srgbClr val="FF0000"/>
                </a:solidFill>
                <a:latin typeface="Arial Unicode MS" pitchFamily="34" charset="-128"/>
              </a:rPr>
              <a:t>pstmt</a:t>
            </a:r>
            <a:r>
              <a:rPr lang="en-US" sz="2400" dirty="0" err="1">
                <a:latin typeface="Arial Unicode MS" pitchFamily="34" charset="-128"/>
              </a:rPr>
              <a:t>.setFloat</a:t>
            </a:r>
            <a:r>
              <a:rPr lang="en-US" sz="2400" dirty="0">
                <a:latin typeface="Arial Unicode MS" pitchFamily="34" charset="-128"/>
              </a:rPr>
              <a:t>(4,age);</a:t>
            </a:r>
          </a:p>
          <a:p>
            <a:pPr>
              <a:lnSpc>
                <a:spcPct val="90000"/>
              </a:lnSpc>
              <a:buFont typeface="Wingdings" pitchFamily="2" charset="2"/>
              <a:buNone/>
            </a:pPr>
            <a:endParaRPr lang="en-US" sz="2400" dirty="0">
              <a:latin typeface="Arial Unicode MS" pitchFamily="34" charset="-128"/>
            </a:endParaRPr>
          </a:p>
          <a:p>
            <a:pPr>
              <a:lnSpc>
                <a:spcPct val="90000"/>
              </a:lnSpc>
              <a:spcBef>
                <a:spcPts val="1200"/>
              </a:spcBef>
              <a:buFont typeface="Wingdings" pitchFamily="2" charset="2"/>
              <a:buNone/>
            </a:pPr>
            <a:r>
              <a:rPr lang="en-US" sz="2400" dirty="0">
                <a:latin typeface="Arial Unicode MS" pitchFamily="34" charset="-128"/>
              </a:rPr>
              <a:t>int </a:t>
            </a:r>
            <a:r>
              <a:rPr lang="en-US" sz="2400" dirty="0" err="1">
                <a:latin typeface="Arial Unicode MS" pitchFamily="34" charset="-128"/>
              </a:rPr>
              <a:t>numRows</a:t>
            </a:r>
            <a:r>
              <a:rPr lang="en-US" sz="2400" dirty="0">
                <a:latin typeface="Arial Unicode MS" pitchFamily="34" charset="-128"/>
              </a:rPr>
              <a:t> = </a:t>
            </a:r>
            <a:r>
              <a:rPr lang="en-US" sz="2400" dirty="0" err="1">
                <a:solidFill>
                  <a:srgbClr val="FF0000"/>
                </a:solidFill>
                <a:latin typeface="Arial Unicode MS" pitchFamily="34" charset="-128"/>
              </a:rPr>
              <a:t>pstmt</a:t>
            </a:r>
            <a:r>
              <a:rPr lang="en-US" sz="2400" dirty="0" err="1">
                <a:latin typeface="Arial Unicode MS" pitchFamily="34" charset="-128"/>
              </a:rPr>
              <a:t>.executeUpdate</a:t>
            </a:r>
            <a:r>
              <a:rPr lang="en-US" sz="2400" dirty="0">
                <a:latin typeface="Arial Unicode MS" pitchFamily="34" charset="-128"/>
              </a:rPr>
              <a:t>();</a:t>
            </a:r>
          </a:p>
          <a:p>
            <a:pPr>
              <a:lnSpc>
                <a:spcPct val="90000"/>
              </a:lnSpc>
              <a:buFont typeface="Wingdings" pitchFamily="2" charset="2"/>
              <a:buNone/>
            </a:pPr>
            <a:endParaRPr lang="en-US" sz="2400" dirty="0"/>
          </a:p>
        </p:txBody>
      </p:sp>
      <p:sp>
        <p:nvSpPr>
          <p:cNvPr id="3" name="Rectangle: Rounded Corners 2">
            <a:extLst>
              <a:ext uri="{FF2B5EF4-FFF2-40B4-BE49-F238E27FC236}">
                <a16:creationId xmlns:a16="http://schemas.microsoft.com/office/drawing/2014/main" id="{2BD3CC70-B587-4330-A972-712920F6F154}"/>
              </a:ext>
            </a:extLst>
          </p:cNvPr>
          <p:cNvSpPr/>
          <p:nvPr/>
        </p:nvSpPr>
        <p:spPr>
          <a:xfrm rot="21147094">
            <a:off x="6438900" y="4578904"/>
            <a:ext cx="1295400" cy="457200"/>
          </a:xfrm>
          <a:prstGeom prst="roundRect">
            <a:avLst/>
          </a:prstGeom>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1"/>
          <a:lstStyle/>
          <a:p>
            <a:pPr algn="ctr"/>
            <a:r>
              <a:rPr lang="en-US" sz="4400" dirty="0"/>
              <a:t>con</a:t>
            </a:r>
          </a:p>
        </p:txBody>
      </p:sp>
      <p:sp>
        <p:nvSpPr>
          <p:cNvPr id="4" name="TextBox 3">
            <a:extLst>
              <a:ext uri="{FF2B5EF4-FFF2-40B4-BE49-F238E27FC236}">
                <a16:creationId xmlns:a16="http://schemas.microsoft.com/office/drawing/2014/main" id="{2301BA9E-6C86-449C-8A51-45786F0D114D}"/>
              </a:ext>
            </a:extLst>
          </p:cNvPr>
          <p:cNvSpPr txBox="1"/>
          <p:nvPr/>
        </p:nvSpPr>
        <p:spPr>
          <a:xfrm rot="530364">
            <a:off x="6325305" y="3702730"/>
            <a:ext cx="981359" cy="707886"/>
          </a:xfrm>
          <a:prstGeom prst="rect">
            <a:avLst/>
          </a:prstGeom>
          <a:noFill/>
          <a:scene3d>
            <a:camera prst="isometricTopUp"/>
            <a:lightRig rig="threePt" dir="t"/>
          </a:scene3d>
        </p:spPr>
        <p:txBody>
          <a:bodyPr wrap="none" rtlCol="0">
            <a:spAutoFit/>
          </a:bodyPr>
          <a:lstStyle/>
          <a:p>
            <a:r>
              <a:rPr lang="en-US" sz="4000" dirty="0"/>
              <a:t>SQL</a:t>
            </a:r>
            <a:endParaRPr lang="en-US" sz="3200" dirty="0"/>
          </a:p>
        </p:txBody>
      </p:sp>
      <p:cxnSp>
        <p:nvCxnSpPr>
          <p:cNvPr id="18" name="Straight Arrow Connector 17">
            <a:extLst>
              <a:ext uri="{FF2B5EF4-FFF2-40B4-BE49-F238E27FC236}">
                <a16:creationId xmlns:a16="http://schemas.microsoft.com/office/drawing/2014/main" id="{287659B8-367A-4D11-83F8-4CBA5DB7B87C}"/>
              </a:ext>
            </a:extLst>
          </p:cNvPr>
          <p:cNvCxnSpPr>
            <a:cxnSpLocks/>
          </p:cNvCxnSpPr>
          <p:nvPr/>
        </p:nvCxnSpPr>
        <p:spPr>
          <a:xfrm>
            <a:off x="4105788" y="2431276"/>
            <a:ext cx="2415544" cy="1505782"/>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748153B-B95E-4736-B91B-C23D6DB9700B}"/>
              </a:ext>
            </a:extLst>
          </p:cNvPr>
          <p:cNvSpPr/>
          <p:nvPr/>
        </p:nvSpPr>
        <p:spPr>
          <a:xfrm rot="21332811">
            <a:off x="6161441" y="4918615"/>
            <a:ext cx="1967206" cy="923330"/>
          </a:xfrm>
          <a:prstGeom prst="rect">
            <a:avLst/>
          </a:prstGeom>
          <a:noFill/>
          <a:scene3d>
            <a:camera prst="isometricOffAxis1Left"/>
            <a:lightRig rig="threePt" dir="t"/>
          </a:scene3d>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DBMS</a:t>
            </a:r>
          </a:p>
        </p:txBody>
      </p:sp>
      <p:sp>
        <p:nvSpPr>
          <p:cNvPr id="15" name="Arrow: Curved Up 14">
            <a:extLst>
              <a:ext uri="{FF2B5EF4-FFF2-40B4-BE49-F238E27FC236}">
                <a16:creationId xmlns:a16="http://schemas.microsoft.com/office/drawing/2014/main" id="{38F1B1A1-8965-4ECE-87C2-1A9BF325FE48}"/>
              </a:ext>
            </a:extLst>
          </p:cNvPr>
          <p:cNvSpPr/>
          <p:nvPr/>
        </p:nvSpPr>
        <p:spPr>
          <a:xfrm rot="20991065">
            <a:off x="4849227" y="5049215"/>
            <a:ext cx="3748208" cy="938074"/>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12119886-A24E-4CEB-9689-BFED8EB34DA7}"/>
              </a:ext>
            </a:extLst>
          </p:cNvPr>
          <p:cNvSpPr txBox="1"/>
          <p:nvPr/>
        </p:nvSpPr>
        <p:spPr>
          <a:xfrm>
            <a:off x="4724400" y="3240197"/>
            <a:ext cx="556563" cy="307777"/>
          </a:xfrm>
          <a:prstGeom prst="rect">
            <a:avLst/>
          </a:prstGeom>
          <a:noFill/>
          <a:scene3d>
            <a:camera prst="isometricOffAxis2Left"/>
            <a:lightRig rig="threePt" dir="t"/>
          </a:scene3d>
        </p:spPr>
        <p:txBody>
          <a:bodyPr wrap="none" rtlCol="0">
            <a:spAutoFit/>
          </a:bodyPr>
          <a:lstStyle/>
          <a:p>
            <a:r>
              <a:rPr lang="en-US" sz="1400" dirty="0">
                <a:solidFill>
                  <a:srgbClr val="FFFF00"/>
                </a:solidFill>
              </a:rPr>
              <a:t>USPS</a:t>
            </a:r>
          </a:p>
        </p:txBody>
      </p:sp>
      <p:cxnSp>
        <p:nvCxnSpPr>
          <p:cNvPr id="16" name="Straight Arrow Connector 15">
            <a:extLst>
              <a:ext uri="{FF2B5EF4-FFF2-40B4-BE49-F238E27FC236}">
                <a16:creationId xmlns:a16="http://schemas.microsoft.com/office/drawing/2014/main" id="{74D0D0E7-17EC-4EE5-B95E-4A6B88FB217E}"/>
              </a:ext>
            </a:extLst>
          </p:cNvPr>
          <p:cNvCxnSpPr>
            <a:cxnSpLocks/>
          </p:cNvCxnSpPr>
          <p:nvPr/>
        </p:nvCxnSpPr>
        <p:spPr>
          <a:xfrm>
            <a:off x="4209942" y="3817124"/>
            <a:ext cx="2218221" cy="27296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0CB2ECD-66A8-AB75-D59F-C7D4A2316C33}"/>
              </a:ext>
            </a:extLst>
          </p:cNvPr>
          <p:cNvCxnSpPr>
            <a:cxnSpLocks/>
          </p:cNvCxnSpPr>
          <p:nvPr/>
        </p:nvCxnSpPr>
        <p:spPr>
          <a:xfrm flipH="1">
            <a:off x="6955369" y="2431276"/>
            <a:ext cx="588431" cy="1522328"/>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12EC0E-1A0D-82E6-DB1A-04C1D3944507}"/>
              </a:ext>
            </a:extLst>
          </p:cNvPr>
          <p:cNvSpPr txBox="1"/>
          <p:nvPr/>
        </p:nvSpPr>
        <p:spPr>
          <a:xfrm rot="1920928">
            <a:off x="4600874" y="2801734"/>
            <a:ext cx="1621278" cy="369332"/>
          </a:xfrm>
          <a:prstGeom prst="rect">
            <a:avLst/>
          </a:prstGeom>
          <a:noFill/>
        </p:spPr>
        <p:txBody>
          <a:bodyPr wrap="none" rtlCol="0">
            <a:spAutoFit/>
          </a:bodyPr>
          <a:lstStyle/>
          <a:p>
            <a:r>
              <a:rPr lang="en-US" dirty="0">
                <a:solidFill>
                  <a:schemeClr val="accent6">
                    <a:lumMod val="75000"/>
                  </a:schemeClr>
                </a:solidFill>
              </a:rPr>
              <a:t>Buy an envelop</a:t>
            </a:r>
          </a:p>
        </p:txBody>
      </p:sp>
      <p:sp>
        <p:nvSpPr>
          <p:cNvPr id="12" name="TextBox 11">
            <a:extLst>
              <a:ext uri="{FF2B5EF4-FFF2-40B4-BE49-F238E27FC236}">
                <a16:creationId xmlns:a16="http://schemas.microsoft.com/office/drawing/2014/main" id="{7C1317A5-75E6-A96A-7CC4-9F63F9A7773A}"/>
              </a:ext>
            </a:extLst>
          </p:cNvPr>
          <p:cNvSpPr txBox="1"/>
          <p:nvPr/>
        </p:nvSpPr>
        <p:spPr>
          <a:xfrm rot="17473506">
            <a:off x="6398213" y="2842487"/>
            <a:ext cx="1503297" cy="369332"/>
          </a:xfrm>
          <a:prstGeom prst="rect">
            <a:avLst/>
          </a:prstGeom>
          <a:noFill/>
        </p:spPr>
        <p:txBody>
          <a:bodyPr wrap="none" rtlCol="0">
            <a:spAutoFit/>
          </a:bodyPr>
          <a:lstStyle/>
          <a:p>
            <a:r>
              <a:rPr lang="en-US" dirty="0">
                <a:solidFill>
                  <a:schemeClr val="accent5">
                    <a:lumMod val="60000"/>
                    <a:lumOff val="40000"/>
                  </a:schemeClr>
                </a:solidFill>
              </a:rPr>
              <a:t>Insert content</a:t>
            </a:r>
          </a:p>
        </p:txBody>
      </p:sp>
      <p:sp>
        <p:nvSpPr>
          <p:cNvPr id="14" name="TextBox 13">
            <a:extLst>
              <a:ext uri="{FF2B5EF4-FFF2-40B4-BE49-F238E27FC236}">
                <a16:creationId xmlns:a16="http://schemas.microsoft.com/office/drawing/2014/main" id="{43D59047-0E2A-05AD-6D42-F46E33A89572}"/>
              </a:ext>
            </a:extLst>
          </p:cNvPr>
          <p:cNvSpPr txBox="1"/>
          <p:nvPr/>
        </p:nvSpPr>
        <p:spPr>
          <a:xfrm rot="355484">
            <a:off x="4561912" y="3915688"/>
            <a:ext cx="1503297" cy="369332"/>
          </a:xfrm>
          <a:prstGeom prst="rect">
            <a:avLst/>
          </a:prstGeom>
          <a:noFill/>
        </p:spPr>
        <p:txBody>
          <a:bodyPr wrap="none" rtlCol="0">
            <a:spAutoFit/>
          </a:bodyPr>
          <a:lstStyle/>
          <a:p>
            <a:r>
              <a:rPr lang="en-US" dirty="0">
                <a:solidFill>
                  <a:schemeClr val="accent5">
                    <a:lumMod val="60000"/>
                    <a:lumOff val="40000"/>
                  </a:schemeClr>
                </a:solidFill>
              </a:rPr>
              <a:t>Insert content</a:t>
            </a:r>
          </a:p>
        </p:txBody>
      </p:sp>
      <p:sp>
        <p:nvSpPr>
          <p:cNvPr id="19" name="TextBox 18">
            <a:extLst>
              <a:ext uri="{FF2B5EF4-FFF2-40B4-BE49-F238E27FC236}">
                <a16:creationId xmlns:a16="http://schemas.microsoft.com/office/drawing/2014/main" id="{EF6361F9-6393-D61D-863C-891BC5059C44}"/>
              </a:ext>
            </a:extLst>
          </p:cNvPr>
          <p:cNvSpPr txBox="1"/>
          <p:nvPr/>
        </p:nvSpPr>
        <p:spPr>
          <a:xfrm>
            <a:off x="5396790" y="6017059"/>
            <a:ext cx="1920526" cy="369332"/>
          </a:xfrm>
          <a:prstGeom prst="rect">
            <a:avLst/>
          </a:prstGeom>
          <a:noFill/>
        </p:spPr>
        <p:txBody>
          <a:bodyPr wrap="none" rtlCol="0">
            <a:spAutoFit/>
          </a:bodyPr>
          <a:lstStyle/>
          <a:p>
            <a:r>
              <a:rPr lang="en-US" dirty="0">
                <a:solidFill>
                  <a:schemeClr val="accent4">
                    <a:lumMod val="75000"/>
                  </a:schemeClr>
                </a:solidFill>
              </a:rPr>
              <a:t>Drop the envelo</a:t>
            </a:r>
            <a:r>
              <a:rPr lang="en-US" dirty="0"/>
              <a:t>p </a:t>
            </a:r>
          </a:p>
        </p:txBody>
      </p:sp>
    </p:spTree>
    <p:extLst>
      <p:ext uri="{BB962C8B-B14F-4D97-AF65-F5344CB8AC3E}">
        <p14:creationId xmlns:p14="http://schemas.microsoft.com/office/powerpoint/2010/main" val="10198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wipe(left)">
                                      <p:cBhvr>
                                        <p:cTn id="3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1" grpId="0"/>
      <p:bldP spid="12"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15962"/>
          </a:xfrm>
        </p:spPr>
        <p:txBody>
          <a:bodyPr>
            <a:normAutofit fontScale="90000"/>
          </a:bodyPr>
          <a:lstStyle/>
          <a:p>
            <a:r>
              <a:rPr lang="en-US" dirty="0"/>
              <a:t>ResultSet</a:t>
            </a:r>
          </a:p>
        </p:txBody>
      </p:sp>
      <p:sp>
        <p:nvSpPr>
          <p:cNvPr id="33795" name="Rectangle 3"/>
          <p:cNvSpPr>
            <a:spLocks noGrp="1" noChangeArrowheads="1"/>
          </p:cNvSpPr>
          <p:nvPr>
            <p:ph idx="1"/>
          </p:nvPr>
        </p:nvSpPr>
        <p:spPr>
          <a:xfrm>
            <a:off x="457200" y="1143000"/>
            <a:ext cx="8153400" cy="5562600"/>
          </a:xfrm>
        </p:spPr>
        <p:txBody>
          <a:bodyPr>
            <a:normAutofit fontScale="85000" lnSpcReduction="10000"/>
          </a:bodyPr>
          <a:lstStyle/>
          <a:p>
            <a:pPr>
              <a:lnSpc>
                <a:spcPts val="3200"/>
              </a:lnSpc>
              <a:spcAft>
                <a:spcPts val="1200"/>
              </a:spcAft>
              <a:defRPr/>
            </a:pPr>
            <a:r>
              <a:rPr lang="en-US" sz="3500" dirty="0" err="1">
                <a:latin typeface="Calibri" pitchFamily="34" charset="0"/>
              </a:rPr>
              <a:t>PreparedStatement.</a:t>
            </a:r>
            <a:r>
              <a:rPr lang="en-US" sz="3500" dirty="0" err="1">
                <a:solidFill>
                  <a:schemeClr val="accent6">
                    <a:lumMod val="75000"/>
                  </a:schemeClr>
                </a:solidFill>
                <a:latin typeface="Calibri" pitchFamily="34" charset="0"/>
              </a:rPr>
              <a:t>executeUpdate</a:t>
            </a:r>
            <a:r>
              <a:rPr lang="en-US" sz="3500" dirty="0">
                <a:latin typeface="Calibri" pitchFamily="34" charset="0"/>
              </a:rPr>
              <a:t> only returns the </a:t>
            </a:r>
            <a:r>
              <a:rPr lang="en-US" sz="3500" dirty="0">
                <a:solidFill>
                  <a:srgbClr val="2042EE"/>
                </a:solidFill>
                <a:latin typeface="Calibri" pitchFamily="34" charset="0"/>
              </a:rPr>
              <a:t>number</a:t>
            </a:r>
            <a:r>
              <a:rPr lang="en-US" sz="3500" dirty="0">
                <a:latin typeface="Calibri" pitchFamily="34" charset="0"/>
              </a:rPr>
              <a:t> of affected records</a:t>
            </a:r>
          </a:p>
          <a:p>
            <a:pPr marL="800100" lvl="2" indent="0">
              <a:lnSpc>
                <a:spcPts val="3200"/>
              </a:lnSpc>
              <a:spcAft>
                <a:spcPts val="1200"/>
              </a:spcAft>
              <a:buNone/>
              <a:tabLst>
                <a:tab pos="1539875" algn="l"/>
              </a:tabLst>
              <a:defRPr/>
            </a:pPr>
            <a:r>
              <a:rPr lang="en-US" sz="2800" dirty="0">
                <a:latin typeface="Arial Unicode MS" pitchFamily="34" charset="-128"/>
              </a:rPr>
              <a:t>int </a:t>
            </a:r>
            <a:r>
              <a:rPr lang="en-US" sz="2800" dirty="0" err="1">
                <a:latin typeface="Arial Unicode MS" pitchFamily="34" charset="-128"/>
              </a:rPr>
              <a:t>numRows</a:t>
            </a:r>
            <a:r>
              <a:rPr lang="en-US" sz="2800" dirty="0">
                <a:latin typeface="Arial Unicode MS" pitchFamily="34" charset="-128"/>
              </a:rPr>
              <a:t> = </a:t>
            </a:r>
            <a:r>
              <a:rPr lang="en-US" sz="2800" dirty="0" err="1">
                <a:latin typeface="Arial Unicode MS" pitchFamily="34" charset="-128"/>
              </a:rPr>
              <a:t>pstmt.</a:t>
            </a:r>
            <a:r>
              <a:rPr lang="en-US" sz="2800" b="1" dirty="0" err="1">
                <a:solidFill>
                  <a:schemeClr val="accent6">
                    <a:lumMod val="75000"/>
                  </a:schemeClr>
                </a:solidFill>
                <a:latin typeface="Arial Unicode MS" pitchFamily="34" charset="-128"/>
              </a:rPr>
              <a:t>executeUpdate</a:t>
            </a:r>
            <a:r>
              <a:rPr lang="en-US" sz="2800" dirty="0">
                <a:latin typeface="Arial Unicode MS" pitchFamily="34" charset="-128"/>
              </a:rPr>
              <a:t>();</a:t>
            </a:r>
            <a:endParaRPr lang="en-US" sz="2700" dirty="0">
              <a:latin typeface="Calibri" pitchFamily="34" charset="0"/>
            </a:endParaRPr>
          </a:p>
          <a:p>
            <a:pPr>
              <a:lnSpc>
                <a:spcPts val="3200"/>
              </a:lnSpc>
              <a:spcAft>
                <a:spcPts val="900"/>
              </a:spcAft>
              <a:defRPr/>
            </a:pPr>
            <a:r>
              <a:rPr lang="en-US" sz="3500" dirty="0" err="1">
                <a:latin typeface="Calibri" pitchFamily="34" charset="0"/>
              </a:rPr>
              <a:t>PreparedStatement.</a:t>
            </a:r>
            <a:r>
              <a:rPr lang="en-US" sz="3500" dirty="0" err="1">
                <a:solidFill>
                  <a:schemeClr val="accent6">
                    <a:lumMod val="75000"/>
                  </a:schemeClr>
                </a:solidFill>
                <a:latin typeface="Calibri" pitchFamily="34" charset="0"/>
              </a:rPr>
              <a:t>executeQuery</a:t>
            </a:r>
            <a:r>
              <a:rPr lang="en-US" sz="3500" dirty="0">
                <a:latin typeface="Calibri" pitchFamily="34" charset="0"/>
              </a:rPr>
              <a:t> returns </a:t>
            </a:r>
            <a:r>
              <a:rPr lang="en-US" sz="3500" dirty="0">
                <a:solidFill>
                  <a:schemeClr val="accent1">
                    <a:lumMod val="75000"/>
                  </a:schemeClr>
                </a:solidFill>
                <a:latin typeface="Calibri" pitchFamily="34" charset="0"/>
              </a:rPr>
              <a:t>data</a:t>
            </a:r>
            <a:r>
              <a:rPr lang="en-US" sz="3500" dirty="0">
                <a:latin typeface="Calibri" pitchFamily="34" charset="0"/>
              </a:rPr>
              <a:t>, encapsulated in a </a:t>
            </a:r>
            <a:r>
              <a:rPr lang="en-US" sz="3500" dirty="0" err="1">
                <a:solidFill>
                  <a:srgbClr val="2042EE"/>
                </a:solidFill>
                <a:latin typeface="Calibri" pitchFamily="34" charset="0"/>
              </a:rPr>
              <a:t>ResultSet</a:t>
            </a:r>
            <a:r>
              <a:rPr lang="en-US" sz="3500" dirty="0">
                <a:solidFill>
                  <a:srgbClr val="2042EE"/>
                </a:solidFill>
                <a:latin typeface="Calibri" pitchFamily="34" charset="0"/>
              </a:rPr>
              <a:t> </a:t>
            </a:r>
            <a:r>
              <a:rPr lang="en-US" sz="3500" dirty="0">
                <a:latin typeface="Calibri" pitchFamily="34" charset="0"/>
              </a:rPr>
              <a:t>object</a:t>
            </a:r>
          </a:p>
          <a:p>
            <a:pPr marL="800100" lvl="2" indent="0">
              <a:lnSpc>
                <a:spcPts val="3200"/>
              </a:lnSpc>
              <a:spcAft>
                <a:spcPts val="1200"/>
              </a:spcAft>
              <a:buNone/>
              <a:tabLst>
                <a:tab pos="1601788" algn="l"/>
              </a:tabLst>
              <a:defRPr/>
            </a:pPr>
            <a:r>
              <a:rPr lang="en-US" sz="2800" dirty="0" err="1">
                <a:latin typeface="Arial Unicode MS" pitchFamily="34" charset="-128"/>
              </a:rPr>
              <a:t>ResultSet</a:t>
            </a:r>
            <a:r>
              <a:rPr lang="en-US" sz="2800" dirty="0">
                <a:latin typeface="Arial Unicode MS" pitchFamily="34" charset="-128"/>
              </a:rPr>
              <a:t>  </a:t>
            </a:r>
            <a:r>
              <a:rPr lang="en-US" sz="2800" dirty="0" err="1">
                <a:latin typeface="Arial Unicode MS" pitchFamily="34" charset="-128"/>
              </a:rPr>
              <a:t>rs</a:t>
            </a:r>
            <a:r>
              <a:rPr lang="en-US" sz="2800" dirty="0">
                <a:latin typeface="Arial Unicode MS" pitchFamily="34" charset="-128"/>
              </a:rPr>
              <a:t>=</a:t>
            </a:r>
            <a:r>
              <a:rPr lang="en-US" sz="2800" dirty="0" err="1">
                <a:latin typeface="Arial Unicode MS" pitchFamily="34" charset="-128"/>
              </a:rPr>
              <a:t>pstmt.</a:t>
            </a:r>
            <a:r>
              <a:rPr lang="en-US" sz="2800" b="1" dirty="0" err="1">
                <a:solidFill>
                  <a:schemeClr val="accent6">
                    <a:lumMod val="75000"/>
                  </a:schemeClr>
                </a:solidFill>
                <a:latin typeface="Arial Unicode MS" pitchFamily="34" charset="-128"/>
              </a:rPr>
              <a:t>executeQuery</a:t>
            </a:r>
            <a:r>
              <a:rPr lang="en-US" sz="2800" dirty="0">
                <a:latin typeface="Arial Unicode MS" pitchFamily="34" charset="-128"/>
              </a:rPr>
              <a:t>();</a:t>
            </a:r>
            <a:endParaRPr lang="en-US" sz="2700" dirty="0">
              <a:latin typeface="Calibri" pitchFamily="34" charset="0"/>
            </a:endParaRPr>
          </a:p>
          <a:p>
            <a:pPr marL="457200" lvl="1" indent="0">
              <a:lnSpc>
                <a:spcPct val="90000"/>
              </a:lnSpc>
              <a:spcAft>
                <a:spcPts val="600"/>
              </a:spcAft>
              <a:buNone/>
              <a:defRPr/>
            </a:pPr>
            <a:r>
              <a:rPr lang="en-US" sz="3300" dirty="0">
                <a:latin typeface="Calibri" pitchFamily="34" charset="0"/>
              </a:rPr>
              <a:t>ResultSet is similar to a </a:t>
            </a:r>
            <a:r>
              <a:rPr lang="en-US" sz="3300" dirty="0">
                <a:solidFill>
                  <a:srgbClr val="7030A0"/>
                </a:solidFill>
                <a:latin typeface="Calibri" pitchFamily="34" charset="0"/>
              </a:rPr>
              <a:t>cursor</a:t>
            </a:r>
          </a:p>
          <a:p>
            <a:pPr lvl="2">
              <a:lnSpc>
                <a:spcPct val="90000"/>
              </a:lnSpc>
              <a:spcAft>
                <a:spcPts val="300"/>
              </a:spcAft>
              <a:defRPr/>
            </a:pPr>
            <a:r>
              <a:rPr lang="en-US" sz="2800" dirty="0">
                <a:latin typeface="Calibri" pitchFamily="34" charset="0"/>
              </a:rPr>
              <a:t>Allows us to read one row at a time</a:t>
            </a:r>
          </a:p>
          <a:p>
            <a:pPr lvl="2">
              <a:lnSpc>
                <a:spcPct val="90000"/>
              </a:lnSpc>
              <a:spcAft>
                <a:spcPts val="300"/>
              </a:spcAft>
              <a:defRPr/>
            </a:pPr>
            <a:r>
              <a:rPr lang="en-US" sz="2800" dirty="0">
                <a:latin typeface="Calibri" pitchFamily="34" charset="0"/>
              </a:rPr>
              <a:t>Initially, the ResultSet is positioned </a:t>
            </a:r>
            <a:r>
              <a:rPr lang="en-US" sz="2800" u="sng" dirty="0">
                <a:latin typeface="Calibri" pitchFamily="34" charset="0"/>
              </a:rPr>
              <a:t>before</a:t>
            </a:r>
            <a:r>
              <a:rPr lang="en-US" sz="2800" dirty="0">
                <a:latin typeface="Calibri" pitchFamily="34" charset="0"/>
              </a:rPr>
              <a:t> the first row</a:t>
            </a:r>
          </a:p>
          <a:p>
            <a:pPr lvl="2">
              <a:lnSpc>
                <a:spcPct val="90000"/>
              </a:lnSpc>
              <a:spcAft>
                <a:spcPts val="300"/>
              </a:spcAft>
              <a:defRPr/>
            </a:pPr>
            <a:r>
              <a:rPr lang="en-US" sz="2800" dirty="0">
                <a:latin typeface="Calibri" pitchFamily="34" charset="0"/>
              </a:rPr>
              <a:t>Use next() to read the next row</a:t>
            </a:r>
          </a:p>
          <a:p>
            <a:pPr lvl="2">
              <a:lnSpc>
                <a:spcPct val="90000"/>
              </a:lnSpc>
              <a:defRPr/>
            </a:pPr>
            <a:r>
              <a:rPr lang="en-US" sz="2800" dirty="0">
                <a:latin typeface="Calibri" pitchFamily="34" charset="0"/>
              </a:rPr>
              <a:t>next() returns false if there are no more rows</a:t>
            </a:r>
          </a:p>
        </p:txBody>
      </p:sp>
    </p:spTree>
    <p:extLst>
      <p:ext uri="{BB962C8B-B14F-4D97-AF65-F5344CB8AC3E}">
        <p14:creationId xmlns:p14="http://schemas.microsoft.com/office/powerpoint/2010/main" val="67045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1000"/>
                                        <p:tgtEl>
                                          <p:spTgt spid="33795">
                                            <p:txEl>
                                              <p:pRg st="1" end="1"/>
                                            </p:txEl>
                                          </p:spTgt>
                                        </p:tgtEl>
                                      </p:cBhvr>
                                    </p:animEffect>
                                    <p:anim calcmode="lin" valueType="num">
                                      <p:cBhvr>
                                        <p:cTn id="13"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Effect transition="in" filter="fade">
                                      <p:cBhvr>
                                        <p:cTn id="19" dur="1000"/>
                                        <p:tgtEl>
                                          <p:spTgt spid="33795">
                                            <p:txEl>
                                              <p:pRg st="2" end="2"/>
                                            </p:txEl>
                                          </p:spTgt>
                                        </p:tgtEl>
                                      </p:cBhvr>
                                    </p:animEffect>
                                    <p:anim calcmode="lin" valueType="num">
                                      <p:cBhvr>
                                        <p:cTn id="20" dur="1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795">
                                            <p:txEl>
                                              <p:pRg st="3" end="3"/>
                                            </p:txEl>
                                          </p:spTgt>
                                        </p:tgtEl>
                                        <p:attrNameLst>
                                          <p:attrName>style.visibility</p:attrName>
                                        </p:attrNameLst>
                                      </p:cBhvr>
                                      <p:to>
                                        <p:strVal val="visible"/>
                                      </p:to>
                                    </p:set>
                                    <p:animEffect transition="in" filter="fade">
                                      <p:cBhvr>
                                        <p:cTn id="24" dur="1000"/>
                                        <p:tgtEl>
                                          <p:spTgt spid="33795">
                                            <p:txEl>
                                              <p:pRg st="3" end="3"/>
                                            </p:txEl>
                                          </p:spTgt>
                                        </p:tgtEl>
                                      </p:cBhvr>
                                    </p:animEffect>
                                    <p:anim calcmode="lin" valueType="num">
                                      <p:cBhvr>
                                        <p:cTn id="25" dur="1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379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3795">
                                            <p:txEl>
                                              <p:pRg st="4" end="4"/>
                                            </p:txEl>
                                          </p:spTgt>
                                        </p:tgtEl>
                                        <p:attrNameLst>
                                          <p:attrName>style.visibility</p:attrName>
                                        </p:attrNameLst>
                                      </p:cBhvr>
                                      <p:to>
                                        <p:strVal val="visible"/>
                                      </p:to>
                                    </p:set>
                                    <p:animEffect transition="in" filter="fade">
                                      <p:cBhvr>
                                        <p:cTn id="29" dur="1000"/>
                                        <p:tgtEl>
                                          <p:spTgt spid="33795">
                                            <p:txEl>
                                              <p:pRg st="4" end="4"/>
                                            </p:txEl>
                                          </p:spTgt>
                                        </p:tgtEl>
                                      </p:cBhvr>
                                    </p:animEffect>
                                    <p:anim calcmode="lin" valueType="num">
                                      <p:cBhvr>
                                        <p:cTn id="30"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3795">
                                            <p:txEl>
                                              <p:pRg st="5" end="5"/>
                                            </p:txEl>
                                          </p:spTgt>
                                        </p:tgtEl>
                                        <p:attrNameLst>
                                          <p:attrName>style.visibility</p:attrName>
                                        </p:attrNameLst>
                                      </p:cBhvr>
                                      <p:to>
                                        <p:strVal val="visible"/>
                                      </p:to>
                                    </p:set>
                                    <p:animEffect transition="in" filter="fade">
                                      <p:cBhvr>
                                        <p:cTn id="36" dur="1000"/>
                                        <p:tgtEl>
                                          <p:spTgt spid="33795">
                                            <p:txEl>
                                              <p:pRg st="5" end="5"/>
                                            </p:txEl>
                                          </p:spTgt>
                                        </p:tgtEl>
                                      </p:cBhvr>
                                    </p:animEffect>
                                    <p:anim calcmode="lin" valueType="num">
                                      <p:cBhvr>
                                        <p:cTn id="37" dur="10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379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3795">
                                            <p:txEl>
                                              <p:pRg st="6" end="6"/>
                                            </p:txEl>
                                          </p:spTgt>
                                        </p:tgtEl>
                                        <p:attrNameLst>
                                          <p:attrName>style.visibility</p:attrName>
                                        </p:attrNameLst>
                                      </p:cBhvr>
                                      <p:to>
                                        <p:strVal val="visible"/>
                                      </p:to>
                                    </p:set>
                                    <p:animEffect transition="in" filter="fade">
                                      <p:cBhvr>
                                        <p:cTn id="41" dur="1000"/>
                                        <p:tgtEl>
                                          <p:spTgt spid="33795">
                                            <p:txEl>
                                              <p:pRg st="6" end="6"/>
                                            </p:txEl>
                                          </p:spTgt>
                                        </p:tgtEl>
                                      </p:cBhvr>
                                    </p:animEffect>
                                    <p:anim calcmode="lin" valueType="num">
                                      <p:cBhvr>
                                        <p:cTn id="42" dur="1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379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795">
                                            <p:txEl>
                                              <p:pRg st="7" end="7"/>
                                            </p:txEl>
                                          </p:spTgt>
                                        </p:tgtEl>
                                        <p:attrNameLst>
                                          <p:attrName>style.visibility</p:attrName>
                                        </p:attrNameLst>
                                      </p:cBhvr>
                                      <p:to>
                                        <p:strVal val="visible"/>
                                      </p:to>
                                    </p:set>
                                    <p:animEffect transition="in" filter="fade">
                                      <p:cBhvr>
                                        <p:cTn id="46" dur="1000"/>
                                        <p:tgtEl>
                                          <p:spTgt spid="33795">
                                            <p:txEl>
                                              <p:pRg st="7" end="7"/>
                                            </p:txEl>
                                          </p:spTgt>
                                        </p:tgtEl>
                                      </p:cBhvr>
                                    </p:animEffect>
                                    <p:anim calcmode="lin" valueType="num">
                                      <p:cBhvr>
                                        <p:cTn id="47" dur="10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379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795">
                                            <p:txEl>
                                              <p:pRg st="8" end="8"/>
                                            </p:txEl>
                                          </p:spTgt>
                                        </p:tgtEl>
                                        <p:attrNameLst>
                                          <p:attrName>style.visibility</p:attrName>
                                        </p:attrNameLst>
                                      </p:cBhvr>
                                      <p:to>
                                        <p:strVal val="visible"/>
                                      </p:to>
                                    </p:set>
                                    <p:animEffect transition="in" filter="fade">
                                      <p:cBhvr>
                                        <p:cTn id="51" dur="1000"/>
                                        <p:tgtEl>
                                          <p:spTgt spid="33795">
                                            <p:txEl>
                                              <p:pRg st="8" end="8"/>
                                            </p:txEl>
                                          </p:spTgt>
                                        </p:tgtEl>
                                      </p:cBhvr>
                                    </p:animEffect>
                                    <p:anim calcmode="lin" valueType="num">
                                      <p:cBhvr>
                                        <p:cTn id="52" dur="10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379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ResultSet Example</a:t>
            </a:r>
          </a:p>
        </p:txBody>
      </p:sp>
      <p:sp>
        <p:nvSpPr>
          <p:cNvPr id="34819" name="Rectangle 3"/>
          <p:cNvSpPr>
            <a:spLocks noGrp="1" noChangeArrowheads="1"/>
          </p:cNvSpPr>
          <p:nvPr>
            <p:ph idx="1"/>
          </p:nvPr>
        </p:nvSpPr>
        <p:spPr>
          <a:xfrm>
            <a:off x="685800" y="2667000"/>
            <a:ext cx="7772400" cy="3657600"/>
          </a:xfrm>
        </p:spPr>
        <p:txBody>
          <a:bodyPr/>
          <a:lstStyle/>
          <a:p>
            <a:pPr>
              <a:lnSpc>
                <a:spcPct val="90000"/>
              </a:lnSpc>
              <a:buFont typeface="Wingdings" pitchFamily="2" charset="2"/>
              <a:buNone/>
              <a:defRPr/>
            </a:pPr>
            <a:r>
              <a:rPr lang="en-US" sz="3200" dirty="0" err="1">
                <a:latin typeface="Arial Unicode MS" pitchFamily="34" charset="-128"/>
              </a:rPr>
              <a:t>ResultSet</a:t>
            </a:r>
            <a:r>
              <a:rPr lang="en-US" sz="3200" dirty="0">
                <a:latin typeface="Arial Unicode MS" pitchFamily="34" charset="-128"/>
              </a:rPr>
              <a:t>  </a:t>
            </a:r>
            <a:r>
              <a:rPr lang="en-US" sz="3200" dirty="0" err="1">
                <a:latin typeface="Arial Unicode MS" pitchFamily="34" charset="-128"/>
              </a:rPr>
              <a:t>rs</a:t>
            </a:r>
            <a:r>
              <a:rPr lang="en-US" sz="3200" dirty="0">
                <a:latin typeface="Arial Unicode MS" pitchFamily="34" charset="-128"/>
              </a:rPr>
              <a:t>=</a:t>
            </a:r>
            <a:r>
              <a:rPr lang="en-US" sz="3200" dirty="0" err="1">
                <a:latin typeface="Arial Unicode MS" pitchFamily="34" charset="-128"/>
              </a:rPr>
              <a:t>pstmt.executeQuery</a:t>
            </a:r>
            <a:r>
              <a:rPr lang="en-US" sz="3200" dirty="0">
                <a:latin typeface="Arial Unicode MS" pitchFamily="34" charset="-128"/>
              </a:rPr>
              <a:t>();</a:t>
            </a:r>
          </a:p>
          <a:p>
            <a:pPr>
              <a:lnSpc>
                <a:spcPct val="90000"/>
              </a:lnSpc>
              <a:buFont typeface="Wingdings" pitchFamily="2" charset="2"/>
              <a:buNone/>
              <a:defRPr/>
            </a:pPr>
            <a:r>
              <a:rPr lang="en-US" sz="3200" dirty="0">
                <a:solidFill>
                  <a:srgbClr val="7030A0"/>
                </a:solidFill>
                <a:latin typeface="Arial Unicode MS" pitchFamily="34" charset="-128"/>
              </a:rPr>
              <a:t>                                 // </a:t>
            </a:r>
            <a:r>
              <a:rPr lang="en-US" sz="3200" dirty="0" err="1">
                <a:solidFill>
                  <a:srgbClr val="7030A0"/>
                </a:solidFill>
                <a:latin typeface="Arial Unicode MS" pitchFamily="34" charset="-128"/>
              </a:rPr>
              <a:t>rs</a:t>
            </a:r>
            <a:r>
              <a:rPr lang="en-US" sz="3200" dirty="0">
                <a:solidFill>
                  <a:srgbClr val="7030A0"/>
                </a:solidFill>
                <a:latin typeface="Arial Unicode MS" pitchFamily="34" charset="-128"/>
              </a:rPr>
              <a:t> is now a cursor</a:t>
            </a:r>
          </a:p>
          <a:p>
            <a:pPr>
              <a:lnSpc>
                <a:spcPct val="90000"/>
              </a:lnSpc>
              <a:buFont typeface="Wingdings" pitchFamily="2" charset="2"/>
              <a:buNone/>
              <a:defRPr/>
            </a:pPr>
            <a:r>
              <a:rPr lang="en-US" sz="3200" dirty="0">
                <a:latin typeface="Arial Unicode MS" pitchFamily="34" charset="-128"/>
              </a:rPr>
              <a:t>While (</a:t>
            </a:r>
            <a:r>
              <a:rPr lang="en-US" sz="3200" dirty="0" err="1">
                <a:latin typeface="Arial Unicode MS" pitchFamily="34" charset="-128"/>
              </a:rPr>
              <a:t>rs.next</a:t>
            </a:r>
            <a:r>
              <a:rPr lang="en-US" sz="3200" dirty="0">
                <a:latin typeface="Arial Unicode MS" pitchFamily="34" charset="-128"/>
              </a:rPr>
              <a:t>()) {</a:t>
            </a:r>
          </a:p>
          <a:p>
            <a:pPr>
              <a:lnSpc>
                <a:spcPct val="90000"/>
              </a:lnSpc>
              <a:buFont typeface="Wingdings" pitchFamily="2" charset="2"/>
              <a:buNone/>
              <a:defRPr/>
            </a:pPr>
            <a:r>
              <a:rPr lang="en-US" sz="3200" dirty="0">
                <a:latin typeface="Arial Unicode MS" pitchFamily="34" charset="-128"/>
              </a:rPr>
              <a:t>  </a:t>
            </a:r>
            <a:r>
              <a:rPr lang="en-US" sz="3200" dirty="0">
                <a:solidFill>
                  <a:schemeClr val="accent5">
                    <a:lumMod val="50000"/>
                  </a:schemeClr>
                </a:solidFill>
                <a:latin typeface="Arial Unicode MS" pitchFamily="34" charset="-128"/>
              </a:rPr>
              <a:t>// process the data</a:t>
            </a:r>
          </a:p>
          <a:p>
            <a:pPr>
              <a:lnSpc>
                <a:spcPct val="90000"/>
              </a:lnSpc>
              <a:buFont typeface="Wingdings" pitchFamily="2" charset="2"/>
              <a:buNone/>
              <a:defRPr/>
            </a:pPr>
            <a:r>
              <a:rPr lang="en-US" sz="3200" dirty="0">
                <a:latin typeface="Arial Unicode MS" pitchFamily="34" charset="-128"/>
              </a:rPr>
              <a:t>}</a:t>
            </a:r>
          </a:p>
        </p:txBody>
      </p:sp>
      <p:sp>
        <p:nvSpPr>
          <p:cNvPr id="4" name="Oval Callout 3"/>
          <p:cNvSpPr/>
          <p:nvPr/>
        </p:nvSpPr>
        <p:spPr>
          <a:xfrm>
            <a:off x="3971591" y="4773258"/>
            <a:ext cx="2971800" cy="1752600"/>
          </a:xfrm>
          <a:prstGeom prst="wedgeEllipseCallout">
            <a:avLst>
              <a:gd name="adj1" fmla="val -54135"/>
              <a:gd name="adj2" fmla="val -50017"/>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lnSpc>
                <a:spcPts val="2000"/>
              </a:lnSpc>
            </a:pPr>
            <a:r>
              <a:rPr lang="en-US" altLang="zh-TW" sz="2100" dirty="0"/>
              <a:t>Use while loop to process one </a:t>
            </a:r>
            <a:r>
              <a:rPr lang="en-US" altLang="zh-TW" sz="2100" dirty="0" err="1"/>
              <a:t>tuple</a:t>
            </a:r>
            <a:r>
              <a:rPr lang="en-US" altLang="zh-TW" sz="2100" dirty="0"/>
              <a:t> each iteration until end of result set</a:t>
            </a:r>
            <a:endParaRPr lang="zh-TW" altLang="en-US" sz="2100" dirty="0"/>
          </a:p>
        </p:txBody>
      </p:sp>
      <p:sp>
        <p:nvSpPr>
          <p:cNvPr id="5" name="Rounded Rectangular Callout 4"/>
          <p:cNvSpPr/>
          <p:nvPr/>
        </p:nvSpPr>
        <p:spPr bwMode="auto">
          <a:xfrm>
            <a:off x="3505200" y="1671259"/>
            <a:ext cx="2286000" cy="765175"/>
          </a:xfrm>
          <a:prstGeom prst="wedgeRoundRectCallout">
            <a:avLst>
              <a:gd name="adj1" fmla="val -31495"/>
              <a:gd name="adj2" fmla="val 89494"/>
              <a:gd name="adj3" fmla="val 16667"/>
            </a:avLst>
          </a:prstGeom>
          <a:solidFill>
            <a:srgbClr val="00B050"/>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eaLnBrk="0" hangingPunct="0">
              <a:lnSpc>
                <a:spcPts val="2300"/>
              </a:lnSpc>
              <a:defRPr/>
            </a:pPr>
            <a:r>
              <a:rPr lang="en-US" sz="2000" dirty="0">
                <a:solidFill>
                  <a:schemeClr val="bg1"/>
                </a:solidFill>
                <a:latin typeface="Calibri" pitchFamily="34" charset="0"/>
              </a:rPr>
              <a:t>PreparedStatement</a:t>
            </a:r>
          </a:p>
          <a:p>
            <a:pPr algn="ctr" eaLnBrk="0" hangingPunct="0">
              <a:lnSpc>
                <a:spcPts val="2300"/>
              </a:lnSpc>
              <a:defRPr/>
            </a:pPr>
            <a:r>
              <a:rPr lang="en-US" sz="2000" dirty="0">
                <a:solidFill>
                  <a:schemeClr val="bg1"/>
                </a:solidFill>
                <a:latin typeface="Calibri" pitchFamily="34" charset="0"/>
              </a:rPr>
              <a:t>object</a:t>
            </a:r>
          </a:p>
        </p:txBody>
      </p:sp>
      <p:pic>
        <p:nvPicPr>
          <p:cNvPr id="2050" name="Picture 2" descr="Image result for slides viewer free clipart">
            <a:extLst>
              <a:ext uri="{FF2B5EF4-FFF2-40B4-BE49-F238E27FC236}">
                <a16:creationId xmlns:a16="http://schemas.microsoft.com/office/drawing/2014/main" id="{1A31529F-2045-4A19-B684-100C361A0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025" y="3810000"/>
            <a:ext cx="2221775" cy="220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par>
                          <p:cTn id="29" fill="hold">
                            <p:stCondLst>
                              <p:cond delay="1500"/>
                            </p:stCondLst>
                            <p:childTnLst>
                              <p:par>
                                <p:cTn id="30" presetID="9" presetClass="entr" presetSubtype="0"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dissolve">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Common ResultSet Methods (1)</a:t>
            </a:r>
          </a:p>
        </p:txBody>
      </p:sp>
      <p:graphicFrame>
        <p:nvGraphicFramePr>
          <p:cNvPr id="4" name="Table 3"/>
          <p:cNvGraphicFramePr>
            <a:graphicFrameLocks noGrp="1"/>
          </p:cNvGraphicFramePr>
          <p:nvPr/>
        </p:nvGraphicFramePr>
        <p:xfrm>
          <a:off x="762000" y="1571625"/>
          <a:ext cx="7543800" cy="467679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57408">
                <a:tc gridSpan="2">
                  <a:txBody>
                    <a:bodyPr/>
                    <a:lstStyle/>
                    <a:p>
                      <a:pPr algn="ctr"/>
                      <a:r>
                        <a:rPr lang="en-US" sz="2800" b="0" dirty="0">
                          <a:solidFill>
                            <a:schemeClr val="accent1">
                              <a:lumMod val="75000"/>
                            </a:schemeClr>
                          </a:solidFill>
                          <a:latin typeface="Calibri" pitchFamily="34" charset="0"/>
                        </a:rPr>
                        <a:t>POSITIONING</a:t>
                      </a:r>
                      <a:r>
                        <a:rPr lang="en-US" sz="2800" b="0" baseline="0" dirty="0">
                          <a:solidFill>
                            <a:schemeClr val="accent1">
                              <a:lumMod val="75000"/>
                            </a:schemeClr>
                          </a:solidFill>
                          <a:latin typeface="Calibri" pitchFamily="34" charset="0"/>
                        </a:rPr>
                        <a:t> THE CURSOR</a:t>
                      </a:r>
                      <a:endParaRPr lang="en-US" sz="2800" b="0" dirty="0">
                        <a:solidFill>
                          <a:schemeClr val="accent1">
                            <a:lumMod val="75000"/>
                          </a:schemeClr>
                        </a:solidFill>
                        <a:latin typeface="Calibri" pitchFamily="34" charset="0"/>
                      </a:endParaRPr>
                    </a:p>
                  </a:txBody>
                  <a:tcPr marT="45719" marB="45719" anchor="ctr">
                    <a:solidFill>
                      <a:schemeClr val="bg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accent1">
                            <a:lumMod val="75000"/>
                          </a:schemeClr>
                        </a:solidFill>
                        <a:latin typeface="Calibri" pitchFamily="34" charset="0"/>
                      </a:endParaRPr>
                    </a:p>
                  </a:txBody>
                  <a:tcPr anchor="ctr">
                    <a:solidFill>
                      <a:schemeClr val="accent5">
                        <a:lumMod val="40000"/>
                        <a:lumOff val="60000"/>
                      </a:schemeClr>
                    </a:solidFill>
                  </a:tcPr>
                </a:tc>
                <a:extLst>
                  <a:ext uri="{0D108BD9-81ED-4DB2-BD59-A6C34878D82A}">
                    <a16:rowId xmlns:a16="http://schemas.microsoft.com/office/drawing/2014/main" val="10000"/>
                  </a:ext>
                </a:extLst>
              </a:tr>
              <a:tr h="557408">
                <a:tc>
                  <a:txBody>
                    <a:bodyPr/>
                    <a:lstStyle/>
                    <a:p>
                      <a:r>
                        <a:rPr lang="en-US" sz="2400" b="0" dirty="0">
                          <a:solidFill>
                            <a:schemeClr val="accent1">
                              <a:lumMod val="75000"/>
                            </a:schemeClr>
                          </a:solidFill>
                          <a:latin typeface="Calibri" pitchFamily="34" charset="0"/>
                        </a:rPr>
                        <a:t>next()</a:t>
                      </a:r>
                    </a:p>
                  </a:txBody>
                  <a:tcPr marT="45719" marB="45719"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Calibri" pitchFamily="34" charset="0"/>
                        </a:rPr>
                        <a:t>Move</a:t>
                      </a:r>
                      <a:r>
                        <a:rPr lang="en-US" sz="2800" b="0" baseline="0" dirty="0">
                          <a:solidFill>
                            <a:schemeClr val="accent1">
                              <a:lumMod val="75000"/>
                            </a:schemeClr>
                          </a:solidFill>
                          <a:latin typeface="Calibri" pitchFamily="34" charset="0"/>
                        </a:rPr>
                        <a:t> to next row</a:t>
                      </a:r>
                      <a:endParaRPr lang="en-US" sz="2800" b="0" dirty="0">
                        <a:solidFill>
                          <a:schemeClr val="accent1">
                            <a:lumMod val="75000"/>
                          </a:schemeClr>
                        </a:solidFill>
                        <a:latin typeface="Calibri" pitchFamily="34" charset="0"/>
                      </a:endParaRPr>
                    </a:p>
                  </a:txBody>
                  <a:tcPr marT="45719" marB="45719" anchor="ctr">
                    <a:solidFill>
                      <a:schemeClr val="accent5">
                        <a:lumMod val="40000"/>
                        <a:lumOff val="60000"/>
                      </a:schemeClr>
                    </a:solidFill>
                  </a:tcPr>
                </a:tc>
                <a:extLst>
                  <a:ext uri="{0D108BD9-81ED-4DB2-BD59-A6C34878D82A}">
                    <a16:rowId xmlns:a16="http://schemas.microsoft.com/office/drawing/2014/main" val="10001"/>
                  </a:ext>
                </a:extLst>
              </a:tr>
              <a:tr h="557408">
                <a:tc>
                  <a:txBody>
                    <a:bodyPr/>
                    <a:lstStyle/>
                    <a:p>
                      <a:r>
                        <a:rPr lang="en-US" sz="2400" b="0" dirty="0">
                          <a:solidFill>
                            <a:schemeClr val="accent1">
                              <a:lumMod val="75000"/>
                            </a:schemeClr>
                          </a:solidFill>
                          <a:latin typeface="Calibri" pitchFamily="34" charset="0"/>
                        </a:rPr>
                        <a:t>previous()</a:t>
                      </a:r>
                    </a:p>
                  </a:txBody>
                  <a:tcPr marT="45719" marB="45719"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Calibri" pitchFamily="34" charset="0"/>
                        </a:rPr>
                        <a:t>Moves back one row</a:t>
                      </a:r>
                    </a:p>
                  </a:txBody>
                  <a:tcPr marT="45719" marB="45719" anchor="ctr">
                    <a:solidFill>
                      <a:schemeClr val="accent5">
                        <a:lumMod val="40000"/>
                        <a:lumOff val="60000"/>
                      </a:schemeClr>
                    </a:solidFill>
                  </a:tcPr>
                </a:tc>
                <a:extLst>
                  <a:ext uri="{0D108BD9-81ED-4DB2-BD59-A6C34878D82A}">
                    <a16:rowId xmlns:a16="http://schemas.microsoft.com/office/drawing/2014/main" val="10002"/>
                  </a:ext>
                </a:extLst>
              </a:tr>
              <a:tr h="944867">
                <a:tc>
                  <a:txBody>
                    <a:bodyPr/>
                    <a:lstStyle/>
                    <a:p>
                      <a:r>
                        <a:rPr lang="en-US" sz="2400" dirty="0">
                          <a:latin typeface="Calibri" pitchFamily="34" charset="0"/>
                        </a:rPr>
                        <a:t>absolute(</a:t>
                      </a:r>
                      <a:r>
                        <a:rPr lang="en-US" sz="2400" dirty="0" err="1">
                          <a:latin typeface="Calibri" pitchFamily="34" charset="0"/>
                        </a:rPr>
                        <a:t>int</a:t>
                      </a:r>
                      <a:r>
                        <a:rPr lang="en-US" sz="2400" dirty="0">
                          <a:latin typeface="Calibri" pitchFamily="34" charset="0"/>
                        </a:rPr>
                        <a:t> num) </a:t>
                      </a:r>
                    </a:p>
                  </a:txBody>
                  <a:tcPr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Moves to the row with the specified number</a:t>
                      </a:r>
                    </a:p>
                  </a:txBody>
                  <a:tcPr marT="45719" marB="45719" anchor="ctr"/>
                </a:tc>
                <a:extLst>
                  <a:ext uri="{0D108BD9-81ED-4DB2-BD59-A6C34878D82A}">
                    <a16:rowId xmlns:a16="http://schemas.microsoft.com/office/drawing/2014/main" val="10003"/>
                  </a:ext>
                </a:extLst>
              </a:tr>
              <a:tr h="944867">
                <a:tc>
                  <a:txBody>
                    <a:bodyPr/>
                    <a:lstStyle/>
                    <a:p>
                      <a:r>
                        <a:rPr lang="en-US" sz="2400" dirty="0">
                          <a:latin typeface="Calibri" pitchFamily="34" charset="0"/>
                        </a:rPr>
                        <a:t>relative(</a:t>
                      </a:r>
                      <a:r>
                        <a:rPr lang="en-US" sz="2400" dirty="0" err="1">
                          <a:latin typeface="Calibri" pitchFamily="34" charset="0"/>
                        </a:rPr>
                        <a:t>int</a:t>
                      </a:r>
                      <a:r>
                        <a:rPr lang="en-US" sz="2400" dirty="0">
                          <a:latin typeface="Calibri" pitchFamily="34" charset="0"/>
                        </a:rPr>
                        <a:t> num) </a:t>
                      </a:r>
                    </a:p>
                  </a:txBody>
                  <a:tcPr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Moves forward or backward (if negative)</a:t>
                      </a:r>
                    </a:p>
                  </a:txBody>
                  <a:tcPr marT="45719" marB="45719" anchor="ctr"/>
                </a:tc>
                <a:extLst>
                  <a:ext uri="{0D108BD9-81ED-4DB2-BD59-A6C34878D82A}">
                    <a16:rowId xmlns:a16="http://schemas.microsoft.com/office/drawing/2014/main" val="10004"/>
                  </a:ext>
                </a:extLst>
              </a:tr>
              <a:tr h="55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itchFamily="34" charset="0"/>
                        </a:rPr>
                        <a:t>first() </a:t>
                      </a:r>
                    </a:p>
                  </a:txBody>
                  <a:tcPr marT="45719" marB="45719" anchor="ctr"/>
                </a:tc>
                <a:tc>
                  <a:txBody>
                    <a:bodyPr/>
                    <a:lstStyle/>
                    <a:p>
                      <a:r>
                        <a:rPr lang="en-US" sz="2800" dirty="0">
                          <a:latin typeface="Calibri" pitchFamily="34" charset="0"/>
                        </a:rPr>
                        <a:t>Moves to the first row</a:t>
                      </a:r>
                    </a:p>
                  </a:txBody>
                  <a:tcPr marT="45719" marB="45719" anchor="ctr"/>
                </a:tc>
                <a:extLst>
                  <a:ext uri="{0D108BD9-81ED-4DB2-BD59-A6C34878D82A}">
                    <a16:rowId xmlns:a16="http://schemas.microsoft.com/office/drawing/2014/main" val="10005"/>
                  </a:ext>
                </a:extLst>
              </a:tr>
              <a:tr h="557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itchFamily="34" charset="0"/>
                        </a:rPr>
                        <a:t>Last()</a:t>
                      </a:r>
                    </a:p>
                  </a:txBody>
                  <a:tcPr marT="45719" marB="45719" anchor="ctr"/>
                </a:tc>
                <a:tc>
                  <a:txBody>
                    <a:bodyPr/>
                    <a:lstStyle/>
                    <a:p>
                      <a:r>
                        <a:rPr lang="en-US" sz="2800" dirty="0">
                          <a:latin typeface="Calibri" pitchFamily="34" charset="0"/>
                        </a:rPr>
                        <a:t>Moves</a:t>
                      </a:r>
                      <a:r>
                        <a:rPr lang="en-US" sz="2800" baseline="0" dirty="0">
                          <a:latin typeface="Calibri" pitchFamily="34" charset="0"/>
                        </a:rPr>
                        <a:t> to the last row</a:t>
                      </a:r>
                      <a:endParaRPr lang="en-US" sz="2800" dirty="0">
                        <a:latin typeface="Calibri" pitchFamily="34" charset="0"/>
                      </a:endParaRPr>
                    </a:p>
                  </a:txBody>
                  <a:tcPr marT="45719" marB="45719"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44208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Common ResultSet Methods (2)</a:t>
            </a:r>
          </a:p>
        </p:txBody>
      </p:sp>
      <p:graphicFrame>
        <p:nvGraphicFramePr>
          <p:cNvPr id="4" name="Table 3"/>
          <p:cNvGraphicFramePr>
            <a:graphicFrameLocks noGrp="1"/>
          </p:cNvGraphicFramePr>
          <p:nvPr>
            <p:extLst>
              <p:ext uri="{D42A27DB-BD31-4B8C-83A1-F6EECF244321}">
                <p14:modId xmlns:p14="http://schemas.microsoft.com/office/powerpoint/2010/main" val="842683955"/>
              </p:ext>
            </p:extLst>
          </p:nvPr>
        </p:nvGraphicFramePr>
        <p:xfrm>
          <a:off x="838200" y="2170030"/>
          <a:ext cx="7543800" cy="2944977"/>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781714">
                <a:tc gridSpan="2">
                  <a:txBody>
                    <a:bodyPr/>
                    <a:lstStyle/>
                    <a:p>
                      <a:pPr algn="ctr"/>
                      <a:r>
                        <a:rPr lang="en-US" sz="3200" b="0" dirty="0">
                          <a:solidFill>
                            <a:schemeClr val="accent1">
                              <a:lumMod val="75000"/>
                            </a:schemeClr>
                          </a:solidFill>
                          <a:latin typeface="Calibri" pitchFamily="34" charset="0"/>
                        </a:rPr>
                        <a:t>RETRIEVE</a:t>
                      </a:r>
                      <a:r>
                        <a:rPr lang="en-US" sz="3200" b="0" baseline="0" dirty="0">
                          <a:solidFill>
                            <a:schemeClr val="accent1">
                              <a:lumMod val="75000"/>
                            </a:schemeClr>
                          </a:solidFill>
                          <a:latin typeface="Calibri" pitchFamily="34" charset="0"/>
                        </a:rPr>
                        <a:t> VALUES FROM COLUMNS</a:t>
                      </a:r>
                    </a:p>
                    <a:p>
                      <a:pPr algn="ctr"/>
                      <a:r>
                        <a:rPr lang="en-US" sz="2000" b="0" baseline="0" dirty="0">
                          <a:solidFill>
                            <a:schemeClr val="accent1">
                              <a:lumMod val="75000"/>
                            </a:schemeClr>
                          </a:solidFill>
                          <a:latin typeface="Lucida Handwriting" panose="03010101010101010101" pitchFamily="66" charset="0"/>
                        </a:rPr>
                        <a:t>by NAME or INDEX</a:t>
                      </a:r>
                      <a:endParaRPr lang="en-US" sz="2000" b="0" dirty="0">
                        <a:solidFill>
                          <a:schemeClr val="accent1">
                            <a:lumMod val="75000"/>
                          </a:schemeClr>
                        </a:solidFill>
                        <a:latin typeface="Lucida Handwriting" panose="03010101010101010101" pitchFamily="66" charset="0"/>
                      </a:endParaRPr>
                    </a:p>
                  </a:txBody>
                  <a:tcPr marT="45727" marB="45727" anchor="ctr">
                    <a:solidFill>
                      <a:schemeClr val="bg2"/>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b="0" dirty="0">
                        <a:solidFill>
                          <a:schemeClr val="accent1">
                            <a:lumMod val="75000"/>
                          </a:schemeClr>
                        </a:solidFill>
                        <a:latin typeface="Calibri" pitchFamily="34" charset="0"/>
                      </a:endParaRPr>
                    </a:p>
                  </a:txBody>
                  <a:tcPr anchor="ctr">
                    <a:solidFill>
                      <a:schemeClr val="accent5">
                        <a:lumMod val="40000"/>
                        <a:lumOff val="60000"/>
                      </a:schemeClr>
                    </a:solidFill>
                  </a:tcPr>
                </a:tc>
                <a:extLst>
                  <a:ext uri="{0D108BD9-81ED-4DB2-BD59-A6C34878D82A}">
                    <a16:rowId xmlns:a16="http://schemas.microsoft.com/office/drawing/2014/main" val="10000"/>
                  </a:ext>
                </a:extLst>
              </a:tr>
              <a:tr h="945019">
                <a:tc>
                  <a:txBody>
                    <a:bodyPr/>
                    <a:lstStyle/>
                    <a:p>
                      <a:r>
                        <a:rPr lang="en-US" sz="2400" b="0" dirty="0" err="1">
                          <a:solidFill>
                            <a:schemeClr val="accent1">
                              <a:lumMod val="75000"/>
                            </a:schemeClr>
                          </a:solidFill>
                          <a:latin typeface="Calibri" pitchFamily="34" charset="0"/>
                        </a:rPr>
                        <a:t>getString</a:t>
                      </a:r>
                      <a:r>
                        <a:rPr lang="en-US" sz="2400" b="0" dirty="0">
                          <a:solidFill>
                            <a:schemeClr val="accent1">
                              <a:lumMod val="75000"/>
                            </a:schemeClr>
                          </a:solidFill>
                          <a:latin typeface="Calibri" pitchFamily="34" charset="0"/>
                        </a:rPr>
                        <a:t>(string</a:t>
                      </a:r>
                      <a:r>
                        <a:rPr lang="en-US" sz="2400" b="0" baseline="0" dirty="0">
                          <a:solidFill>
                            <a:schemeClr val="accent1">
                              <a:lumMod val="75000"/>
                            </a:schemeClr>
                          </a:solidFill>
                          <a:latin typeface="Calibri" pitchFamily="34" charset="0"/>
                        </a:rPr>
                        <a:t> </a:t>
                      </a:r>
                      <a:r>
                        <a:rPr lang="en-US" sz="2400" b="0" baseline="0" dirty="0" err="1">
                          <a:solidFill>
                            <a:schemeClr val="accent1">
                              <a:lumMod val="75000"/>
                            </a:schemeClr>
                          </a:solidFill>
                          <a:latin typeface="Calibri" pitchFamily="34" charset="0"/>
                        </a:rPr>
                        <a:t>columnName</a:t>
                      </a:r>
                      <a:r>
                        <a:rPr lang="en-US" sz="2400" b="0" dirty="0">
                          <a:solidFill>
                            <a:schemeClr val="accent1">
                              <a:lumMod val="75000"/>
                            </a:schemeClr>
                          </a:solidFill>
                          <a:latin typeface="Calibri" pitchFamily="34" charset="0"/>
                        </a:rPr>
                        <a:t>): </a:t>
                      </a:r>
                    </a:p>
                  </a:txBody>
                  <a:tcPr marT="45727" marB="45727" anchor="ct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chemeClr val="accent1">
                              <a:lumMod val="75000"/>
                            </a:schemeClr>
                          </a:solidFill>
                          <a:latin typeface="Calibri" pitchFamily="34" charset="0"/>
                        </a:rPr>
                        <a:t>Retrieves</a:t>
                      </a:r>
                      <a:r>
                        <a:rPr lang="en-US" sz="2800" b="0" baseline="0" dirty="0">
                          <a:solidFill>
                            <a:schemeClr val="accent1">
                              <a:lumMod val="75000"/>
                            </a:schemeClr>
                          </a:solidFill>
                          <a:latin typeface="Calibri" pitchFamily="34" charset="0"/>
                        </a:rPr>
                        <a:t> the value of designated column in current row</a:t>
                      </a:r>
                      <a:endParaRPr lang="en-US" sz="2800" b="0" dirty="0">
                        <a:solidFill>
                          <a:schemeClr val="accent1">
                            <a:lumMod val="75000"/>
                          </a:schemeClr>
                        </a:solidFill>
                        <a:latin typeface="Calibri" pitchFamily="34" charset="0"/>
                      </a:endParaRPr>
                    </a:p>
                  </a:txBody>
                  <a:tcPr marT="45727" marB="45727" anchor="ctr">
                    <a:solidFill>
                      <a:schemeClr val="accent5">
                        <a:lumMod val="40000"/>
                        <a:lumOff val="60000"/>
                      </a:schemeClr>
                    </a:solidFill>
                  </a:tcPr>
                </a:tc>
                <a:extLst>
                  <a:ext uri="{0D108BD9-81ED-4DB2-BD59-A6C34878D82A}">
                    <a16:rowId xmlns:a16="http://schemas.microsoft.com/office/drawing/2014/main" val="10001"/>
                  </a:ext>
                </a:extLst>
              </a:tr>
              <a:tr h="1116024">
                <a:tc>
                  <a:txBody>
                    <a:bodyPr/>
                    <a:lstStyle/>
                    <a:p>
                      <a:r>
                        <a:rPr lang="en-US" sz="2400" dirty="0" err="1">
                          <a:latin typeface="Calibri" pitchFamily="34" charset="0"/>
                        </a:rPr>
                        <a:t>getInt</a:t>
                      </a:r>
                      <a:r>
                        <a:rPr lang="en-US" sz="2400" dirty="0">
                          <a:latin typeface="Calibri" pitchFamily="34" charset="0"/>
                        </a:rPr>
                        <a:t>(</a:t>
                      </a:r>
                      <a:r>
                        <a:rPr lang="en-US" sz="2400" dirty="0" err="1">
                          <a:latin typeface="Calibri" pitchFamily="34" charset="0"/>
                        </a:rPr>
                        <a:t>int</a:t>
                      </a:r>
                      <a:r>
                        <a:rPr lang="en-US" sz="2400" dirty="0">
                          <a:latin typeface="Calibri" pitchFamily="34" charset="0"/>
                        </a:rPr>
                        <a:t> </a:t>
                      </a:r>
                      <a:r>
                        <a:rPr lang="en-US" sz="2400" dirty="0" err="1">
                          <a:latin typeface="Calibri" pitchFamily="34" charset="0"/>
                        </a:rPr>
                        <a:t>columnIndex</a:t>
                      </a:r>
                      <a:r>
                        <a:rPr lang="en-US" sz="2400" dirty="0">
                          <a:latin typeface="Calibri" pitchFamily="34" charset="0"/>
                        </a:rPr>
                        <a:t>) </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rPr>
                        <a:t>Retrieves</a:t>
                      </a:r>
                      <a:r>
                        <a:rPr lang="en-US" sz="2800" baseline="0" dirty="0">
                          <a:latin typeface="Calibri" pitchFamily="34" charset="0"/>
                        </a:rPr>
                        <a:t> the value of designated column in current row</a:t>
                      </a:r>
                      <a:endParaRPr lang="en-US" sz="2800" dirty="0">
                        <a:latin typeface="Calibri" pitchFamily="34" charset="0"/>
                      </a:endParaRPr>
                    </a:p>
                  </a:txBody>
                  <a:tcPr marT="45727" marB="45727" anchor="ct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CE54B215-AE67-4492-9AB4-5C790ABFBB77}"/>
              </a:ext>
            </a:extLst>
          </p:cNvPr>
          <p:cNvSpPr txBox="1"/>
          <p:nvPr/>
        </p:nvSpPr>
        <p:spPr>
          <a:xfrm>
            <a:off x="678414" y="5715000"/>
            <a:ext cx="7863371" cy="523220"/>
          </a:xfrm>
          <a:prstGeom prst="rect">
            <a:avLst/>
          </a:prstGeom>
          <a:noFill/>
        </p:spPr>
        <p:txBody>
          <a:bodyPr wrap="none" rtlCol="0">
            <a:spAutoFit/>
          </a:bodyPr>
          <a:lstStyle/>
          <a:p>
            <a:r>
              <a:rPr lang="en-US" sz="2800" u="sng" dirty="0"/>
              <a:t>Example</a:t>
            </a:r>
            <a:r>
              <a:rPr lang="en-US" sz="2800" dirty="0"/>
              <a:t>:   </a:t>
            </a:r>
            <a:r>
              <a:rPr lang="en-US" sz="2800" b="1" dirty="0"/>
              <a:t>String</a:t>
            </a:r>
            <a:r>
              <a:rPr lang="en-US" sz="2800" dirty="0"/>
              <a:t> </a:t>
            </a:r>
            <a:r>
              <a:rPr lang="en-US" sz="2800" dirty="0" err="1"/>
              <a:t>schoolname</a:t>
            </a:r>
            <a:r>
              <a:rPr lang="en-US" sz="2800" dirty="0"/>
              <a:t> = </a:t>
            </a:r>
            <a:r>
              <a:rPr lang="en-US" sz="2800" dirty="0" err="1"/>
              <a:t>rs.</a:t>
            </a:r>
            <a:r>
              <a:rPr lang="en-US" sz="2800" b="1" dirty="0" err="1"/>
              <a:t>getString</a:t>
            </a:r>
            <a:r>
              <a:rPr lang="en-US" sz="2800" dirty="0"/>
              <a:t>(“name”)</a:t>
            </a:r>
          </a:p>
        </p:txBody>
      </p:sp>
    </p:spTree>
    <p:extLst>
      <p:ext uri="{BB962C8B-B14F-4D97-AF65-F5344CB8AC3E}">
        <p14:creationId xmlns:p14="http://schemas.microsoft.com/office/powerpoint/2010/main" val="149419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5124" name="Rectangle 4"/>
          <p:cNvSpPr>
            <a:spLocks noGrp="1" noChangeArrowheads="1"/>
          </p:cNvSpPr>
          <p:nvPr>
            <p:ph type="title"/>
          </p:nvPr>
        </p:nvSpPr>
        <p:spPr>
          <a:xfrm>
            <a:off x="533400" y="266700"/>
            <a:ext cx="8077200" cy="1104900"/>
          </a:xfrm>
        </p:spPr>
        <p:txBody>
          <a:bodyPr>
            <a:normAutofit fontScale="90000"/>
          </a:bodyPr>
          <a:lstStyle/>
          <a:p>
            <a:r>
              <a:rPr lang="en-US" dirty="0"/>
              <a:t>Embedded SQL – Language Constructs</a:t>
            </a:r>
          </a:p>
        </p:txBody>
      </p:sp>
      <p:sp>
        <p:nvSpPr>
          <p:cNvPr id="70661" name="Rectangle 5"/>
          <p:cNvSpPr>
            <a:spLocks noGrp="1" noChangeArrowheads="1"/>
          </p:cNvSpPr>
          <p:nvPr>
            <p:ph idx="1"/>
          </p:nvPr>
        </p:nvSpPr>
        <p:spPr>
          <a:xfrm>
            <a:off x="533400" y="1439333"/>
            <a:ext cx="6934200" cy="5143500"/>
          </a:xfrm>
        </p:spPr>
        <p:txBody>
          <a:bodyPr>
            <a:normAutofit/>
          </a:bodyPr>
          <a:lstStyle/>
          <a:p>
            <a:pPr marL="514350" indent="-514350">
              <a:lnSpc>
                <a:spcPct val="90000"/>
              </a:lnSpc>
              <a:spcBef>
                <a:spcPts val="600"/>
              </a:spcBef>
              <a:spcAft>
                <a:spcPts val="1200"/>
              </a:spcAft>
              <a:buFont typeface="+mj-lt"/>
              <a:buAutoNum type="arabicParenR"/>
            </a:pPr>
            <a:r>
              <a:rPr lang="en-US" sz="3900" dirty="0">
                <a:latin typeface="Calibri" pitchFamily="34" charset="0"/>
              </a:rPr>
              <a:t>Connecting to a database:</a:t>
            </a:r>
          </a:p>
          <a:p>
            <a:pPr marL="914400" indent="0">
              <a:lnSpc>
                <a:spcPct val="90000"/>
              </a:lnSpc>
              <a:spcBef>
                <a:spcPts val="600"/>
              </a:spcBef>
              <a:spcAft>
                <a:spcPts val="3000"/>
              </a:spcAft>
              <a:buNone/>
            </a:pPr>
            <a:r>
              <a:rPr lang="en-US" dirty="0">
                <a:solidFill>
                  <a:schemeClr val="accent6">
                    <a:lumMod val="75000"/>
                  </a:schemeClr>
                </a:solidFill>
                <a:latin typeface="Calibri" pitchFamily="34" charset="0"/>
              </a:rPr>
              <a:t>EXEC</a:t>
            </a:r>
            <a:r>
              <a:rPr lang="en-US" dirty="0">
                <a:solidFill>
                  <a:srgbClr val="0070C0"/>
                </a:solidFill>
                <a:latin typeface="Calibri" pitchFamily="34" charset="0"/>
              </a:rPr>
              <a:t> SQL CONNECT TO </a:t>
            </a:r>
            <a:r>
              <a:rPr lang="en-US" dirty="0" err="1">
                <a:solidFill>
                  <a:srgbClr val="0070C0"/>
                </a:solidFill>
                <a:latin typeface="Calibri" pitchFamily="34" charset="0"/>
              </a:rPr>
              <a:t>mydb</a:t>
            </a:r>
            <a:r>
              <a:rPr lang="en-US" dirty="0">
                <a:solidFill>
                  <a:srgbClr val="0070C0"/>
                </a:solidFill>
                <a:latin typeface="Calibri" pitchFamily="34" charset="0"/>
              </a:rPr>
              <a:t> </a:t>
            </a:r>
          </a:p>
          <a:p>
            <a:pPr marL="514350" indent="-514350">
              <a:lnSpc>
                <a:spcPct val="90000"/>
              </a:lnSpc>
              <a:spcBef>
                <a:spcPts val="0"/>
              </a:spcBef>
              <a:spcAft>
                <a:spcPts val="1800"/>
              </a:spcAft>
              <a:buFont typeface="+mj-lt"/>
              <a:buAutoNum type="arabicParenR" startAt="2"/>
            </a:pPr>
            <a:r>
              <a:rPr lang="en-US" sz="3900" dirty="0">
                <a:latin typeface="Calibri" pitchFamily="34" charset="0"/>
              </a:rPr>
              <a:t>Declaring host variables: </a:t>
            </a:r>
          </a:p>
          <a:p>
            <a:pPr marL="914400" indent="0">
              <a:lnSpc>
                <a:spcPct val="90000"/>
              </a:lnSpc>
              <a:spcBef>
                <a:spcPts val="0"/>
              </a:spcBef>
              <a:spcAft>
                <a:spcPts val="1200"/>
              </a:spcAft>
              <a:buNone/>
            </a:pPr>
            <a:r>
              <a:rPr lang="en-US" dirty="0">
                <a:solidFill>
                  <a:schemeClr val="accent6">
                    <a:lumMod val="75000"/>
                  </a:schemeClr>
                </a:solidFill>
                <a:latin typeface="Calibri" pitchFamily="34" charset="0"/>
              </a:rPr>
              <a:t>EXEC</a:t>
            </a:r>
            <a:r>
              <a:rPr lang="en-US" dirty="0">
                <a:solidFill>
                  <a:srgbClr val="0070C0"/>
                </a:solidFill>
                <a:latin typeface="Calibri" pitchFamily="34" charset="0"/>
              </a:rPr>
              <a:t> SQL BEGIN DECLARE SECTION</a:t>
            </a:r>
          </a:p>
          <a:p>
            <a:pPr marL="914400" indent="0">
              <a:lnSpc>
                <a:spcPct val="90000"/>
              </a:lnSpc>
              <a:spcBef>
                <a:spcPts val="0"/>
              </a:spcBef>
              <a:spcAft>
                <a:spcPts val="2400"/>
              </a:spcAft>
              <a:buNone/>
            </a:pPr>
            <a:r>
              <a:rPr lang="en-US" dirty="0">
                <a:solidFill>
                  <a:schemeClr val="accent6">
                    <a:lumMod val="75000"/>
                  </a:schemeClr>
                </a:solidFill>
                <a:latin typeface="Calibri" pitchFamily="34" charset="0"/>
              </a:rPr>
              <a:t>EXEC</a:t>
            </a:r>
            <a:r>
              <a:rPr lang="en-US" dirty="0">
                <a:solidFill>
                  <a:srgbClr val="0070C0"/>
                </a:solidFill>
                <a:latin typeface="Calibri" pitchFamily="34" charset="0"/>
              </a:rPr>
              <a:t> SQL END DECLARE SECTION</a:t>
            </a:r>
          </a:p>
          <a:p>
            <a:pPr marL="514350" indent="-514350">
              <a:lnSpc>
                <a:spcPct val="90000"/>
              </a:lnSpc>
              <a:spcAft>
                <a:spcPts val="600"/>
              </a:spcAft>
              <a:buFont typeface="+mj-lt"/>
              <a:buAutoNum type="arabicParenR" startAt="3"/>
            </a:pPr>
            <a:r>
              <a:rPr lang="en-US" sz="3900" dirty="0">
                <a:latin typeface="Calibri" pitchFamily="34" charset="0"/>
              </a:rPr>
              <a:t>SQL Statements:</a:t>
            </a:r>
            <a:r>
              <a:rPr lang="en-US" dirty="0">
                <a:latin typeface="Calibri" pitchFamily="34" charset="0"/>
              </a:rPr>
              <a:t>	</a:t>
            </a:r>
          </a:p>
          <a:p>
            <a:pPr marL="965200" indent="0">
              <a:lnSpc>
                <a:spcPct val="90000"/>
              </a:lnSpc>
              <a:buNone/>
            </a:pPr>
            <a:r>
              <a:rPr lang="en-US" dirty="0">
                <a:solidFill>
                  <a:schemeClr val="accent6">
                    <a:lumMod val="75000"/>
                  </a:schemeClr>
                </a:solidFill>
                <a:latin typeface="Calibri" pitchFamily="34" charset="0"/>
              </a:rPr>
              <a:t>EXEC</a:t>
            </a:r>
            <a:r>
              <a:rPr lang="en-US" dirty="0">
                <a:solidFill>
                  <a:srgbClr val="0070C0"/>
                </a:solidFill>
                <a:latin typeface="Calibri" pitchFamily="34" charset="0"/>
              </a:rPr>
              <a:t> SQL Statement;</a:t>
            </a:r>
          </a:p>
          <a:p>
            <a:pPr lvl="1">
              <a:lnSpc>
                <a:spcPct val="90000"/>
              </a:lnSpc>
            </a:pPr>
            <a:endParaRPr lang="en-US" dirty="0">
              <a:latin typeface="Arial Unicode MS" pitchFamily="34" charset="-128"/>
            </a:endParaRPr>
          </a:p>
        </p:txBody>
      </p:sp>
      <p:sp>
        <p:nvSpPr>
          <p:cNvPr id="3" name="Speech Bubble: Rectangle with Corners Rounded 2">
            <a:extLst>
              <a:ext uri="{FF2B5EF4-FFF2-40B4-BE49-F238E27FC236}">
                <a16:creationId xmlns:a16="http://schemas.microsoft.com/office/drawing/2014/main" id="{AE4E7EC3-E66F-4F06-9F8C-230BD9143304}"/>
              </a:ext>
            </a:extLst>
          </p:cNvPr>
          <p:cNvSpPr/>
          <p:nvPr/>
        </p:nvSpPr>
        <p:spPr>
          <a:xfrm>
            <a:off x="6781800" y="1600200"/>
            <a:ext cx="1981200" cy="2057400"/>
          </a:xfrm>
          <a:prstGeom prst="wedgeRoundRectCallout">
            <a:avLst>
              <a:gd name="adj1" fmla="val -68164"/>
              <a:gd name="adj2" fmla="val -8966"/>
              <a:gd name="adj3" fmla="val 16667"/>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2400"/>
              </a:lnSpc>
            </a:pPr>
            <a:r>
              <a:rPr lang="en-US" sz="2200" dirty="0"/>
              <a:t>Must include a statement to connect to the right database.</a:t>
            </a:r>
          </a:p>
          <a:p>
            <a:pPr algn="ctr">
              <a:lnSpc>
                <a:spcPts val="2400"/>
              </a:lnSpc>
            </a:pPr>
            <a:r>
              <a:rPr lang="en-US" sz="2200" dirty="0"/>
              <a:t>See user manual</a:t>
            </a:r>
          </a:p>
        </p:txBody>
      </p:sp>
    </p:spTree>
    <p:extLst>
      <p:ext uri="{BB962C8B-B14F-4D97-AF65-F5344CB8AC3E}">
        <p14:creationId xmlns:p14="http://schemas.microsoft.com/office/powerpoint/2010/main" val="102346235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wipe(left)">
                                      <p:cBhvr>
                                        <p:cTn id="7" dur="500"/>
                                        <p:tgtEl>
                                          <p:spTgt spid="7066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0661">
                                            <p:txEl>
                                              <p:pRg st="1" end="1"/>
                                            </p:txEl>
                                          </p:spTgt>
                                        </p:tgtEl>
                                        <p:attrNameLst>
                                          <p:attrName>style.visibility</p:attrName>
                                        </p:attrNameLst>
                                      </p:cBhvr>
                                      <p:to>
                                        <p:strVal val="visible"/>
                                      </p:to>
                                    </p:set>
                                    <p:animEffect transition="in" filter="wipe(left)">
                                      <p:cBhvr>
                                        <p:cTn id="11" dur="500"/>
                                        <p:tgtEl>
                                          <p:spTgt spid="70661">
                                            <p:txEl>
                                              <p:pRg st="1" end="1"/>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0661">
                                            <p:txEl>
                                              <p:pRg st="2" end="2"/>
                                            </p:txEl>
                                          </p:spTgt>
                                        </p:tgtEl>
                                        <p:attrNameLst>
                                          <p:attrName>style.visibility</p:attrName>
                                        </p:attrNameLst>
                                      </p:cBhvr>
                                      <p:to>
                                        <p:strVal val="visible"/>
                                      </p:to>
                                    </p:set>
                                    <p:animEffect transition="in" filter="wipe(left)">
                                      <p:cBhvr>
                                        <p:cTn id="20" dur="500"/>
                                        <p:tgtEl>
                                          <p:spTgt spid="70661">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0661">
                                            <p:txEl>
                                              <p:pRg st="3" end="3"/>
                                            </p:txEl>
                                          </p:spTgt>
                                        </p:tgtEl>
                                        <p:attrNameLst>
                                          <p:attrName>style.visibility</p:attrName>
                                        </p:attrNameLst>
                                      </p:cBhvr>
                                      <p:to>
                                        <p:strVal val="visible"/>
                                      </p:to>
                                    </p:set>
                                    <p:animEffect transition="in" filter="wipe(left)">
                                      <p:cBhvr>
                                        <p:cTn id="24" dur="500"/>
                                        <p:tgtEl>
                                          <p:spTgt spid="70661">
                                            <p:txEl>
                                              <p:pRg st="3" end="3"/>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70661">
                                            <p:txEl>
                                              <p:pRg st="4" end="4"/>
                                            </p:txEl>
                                          </p:spTgt>
                                        </p:tgtEl>
                                        <p:attrNameLst>
                                          <p:attrName>style.visibility</p:attrName>
                                        </p:attrNameLst>
                                      </p:cBhvr>
                                      <p:to>
                                        <p:strVal val="visible"/>
                                      </p:to>
                                    </p:set>
                                    <p:animEffect transition="in" filter="wipe(left)">
                                      <p:cBhvr>
                                        <p:cTn id="27" dur="500"/>
                                        <p:tgtEl>
                                          <p:spTgt spid="706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0661">
                                            <p:txEl>
                                              <p:pRg st="5" end="5"/>
                                            </p:txEl>
                                          </p:spTgt>
                                        </p:tgtEl>
                                        <p:attrNameLst>
                                          <p:attrName>style.visibility</p:attrName>
                                        </p:attrNameLst>
                                      </p:cBhvr>
                                      <p:to>
                                        <p:strVal val="visible"/>
                                      </p:to>
                                    </p:set>
                                    <p:animEffect transition="in" filter="wipe(left)">
                                      <p:cBhvr>
                                        <p:cTn id="32" dur="500"/>
                                        <p:tgtEl>
                                          <p:spTgt spid="70661">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70661">
                                            <p:txEl>
                                              <p:pRg st="6" end="6"/>
                                            </p:txEl>
                                          </p:spTgt>
                                        </p:tgtEl>
                                        <p:attrNameLst>
                                          <p:attrName>style.visibility</p:attrName>
                                        </p:attrNameLst>
                                      </p:cBhvr>
                                      <p:to>
                                        <p:strVal val="visible"/>
                                      </p:to>
                                    </p:set>
                                    <p:animEffect transition="in" filter="wipe(left)">
                                      <p:cBhvr>
                                        <p:cTn id="36" dur="500"/>
                                        <p:tgtEl>
                                          <p:spTgt spid="706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800100"/>
          </a:xfrm>
        </p:spPr>
        <p:txBody>
          <a:bodyPr>
            <a:normAutofit fontScale="90000"/>
          </a:bodyPr>
          <a:lstStyle/>
          <a:p>
            <a:r>
              <a:rPr lang="en-US"/>
              <a:t>Matching Java and SQL Data Types</a:t>
            </a:r>
          </a:p>
        </p:txBody>
      </p:sp>
      <p:graphicFrame>
        <p:nvGraphicFramePr>
          <p:cNvPr id="102458" name="Group 58"/>
          <p:cNvGraphicFramePr>
            <a:graphicFrameLocks noGrp="1"/>
          </p:cNvGraphicFramePr>
          <p:nvPr/>
        </p:nvGraphicFramePr>
        <p:xfrm>
          <a:off x="381000" y="1295400"/>
          <a:ext cx="8382000" cy="5029200"/>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698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SQL 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Java class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ResultSet get method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36830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BIT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Boolean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getBoolean()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CHAR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String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getString</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VARCHAR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String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getString</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DOUBLE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Double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getDouble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FLOAT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Double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getDouble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INTEGER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Integer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getInt</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REAL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Double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getFloat</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java.sql.Date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getDate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TIME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java.sql.Time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getTime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TIMESTAMP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java.sql.TimeStamp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getTimestamp</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36592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800100"/>
          </a:xfrm>
        </p:spPr>
        <p:txBody>
          <a:bodyPr>
            <a:normAutofit fontScale="90000"/>
          </a:bodyPr>
          <a:lstStyle/>
          <a:p>
            <a:r>
              <a:rPr lang="en-US"/>
              <a:t>Matching Java and SQL Data Types</a:t>
            </a:r>
          </a:p>
        </p:txBody>
      </p:sp>
      <p:graphicFrame>
        <p:nvGraphicFramePr>
          <p:cNvPr id="102458" name="Group 58"/>
          <p:cNvGraphicFramePr>
            <a:graphicFrameLocks noGrp="1"/>
          </p:cNvGraphicFramePr>
          <p:nvPr/>
        </p:nvGraphicFramePr>
        <p:xfrm>
          <a:off x="381000" y="1295400"/>
          <a:ext cx="8382000" cy="5029200"/>
        </p:xfrm>
        <a:graphic>
          <a:graphicData uri="http://schemas.openxmlformats.org/drawingml/2006/table">
            <a:tbl>
              <a:tblPr/>
              <a:tblGrid>
                <a:gridCol w="22098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369888">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SQL 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Java class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ResultSet get method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5">
                        <a:lumMod val="60000"/>
                        <a:lumOff val="40000"/>
                      </a:schemeClr>
                    </a:solidFill>
                  </a:tcPr>
                </a:tc>
                <a:extLst>
                  <a:ext uri="{0D108BD9-81ED-4DB2-BD59-A6C34878D82A}">
                    <a16:rowId xmlns:a16="http://schemas.microsoft.com/office/drawing/2014/main" val="10000"/>
                  </a:ext>
                </a:extLst>
              </a:tr>
              <a:tr h="36830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BIT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Boolean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getBoolean()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CHAR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String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getString</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VARCHAR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String</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getString</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DOUBLE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Double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getDouble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FLOAT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Double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getDouble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INTEGER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Integer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getInt</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REAL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Double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getFloat</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DATE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java.sql.Date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getDate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TIME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java.sql.Time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getTime</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369888">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TIMESTAMP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a:ln>
                            <a:noFill/>
                          </a:ln>
                          <a:solidFill>
                            <a:schemeClr val="tx1"/>
                          </a:solidFill>
                          <a:effectLst/>
                          <a:latin typeface="Calibri" pitchFamily="34" charset="0"/>
                        </a:rPr>
                        <a:t>java.sql.TimeStamp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err="1">
                          <a:ln>
                            <a:noFill/>
                          </a:ln>
                          <a:solidFill>
                            <a:schemeClr val="tx1"/>
                          </a:solidFill>
                          <a:effectLst/>
                          <a:latin typeface="Calibri" pitchFamily="34" charset="0"/>
                        </a:rPr>
                        <a:t>getTimestamp</a:t>
                      </a:r>
                      <a:r>
                        <a:rPr kumimoji="0" lang="en-US" sz="2400" b="0" i="0" u="none" strike="noStrike" cap="none" normalizeH="0" baseline="0" dirty="0">
                          <a:ln>
                            <a:noFill/>
                          </a:ln>
                          <a:solidFill>
                            <a:schemeClr val="tx1"/>
                          </a:solidFill>
                          <a:effectLst/>
                          <a:latin typeface="Calibri" pitchFamily="34"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 name="Rectangle: Rounded Corners 1">
            <a:extLst>
              <a:ext uri="{FF2B5EF4-FFF2-40B4-BE49-F238E27FC236}">
                <a16:creationId xmlns:a16="http://schemas.microsoft.com/office/drawing/2014/main" id="{B5773803-91D9-401B-BEA0-BF90D4EA891C}"/>
              </a:ext>
            </a:extLst>
          </p:cNvPr>
          <p:cNvSpPr/>
          <p:nvPr/>
        </p:nvSpPr>
        <p:spPr>
          <a:xfrm>
            <a:off x="152400" y="2133600"/>
            <a:ext cx="70104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65D440-5EB2-483B-9074-01AA80DA84D0}"/>
              </a:ext>
            </a:extLst>
          </p:cNvPr>
          <p:cNvSpPr txBox="1"/>
          <p:nvPr/>
        </p:nvSpPr>
        <p:spPr>
          <a:xfrm>
            <a:off x="1289019" y="2908300"/>
            <a:ext cx="6711981" cy="461665"/>
          </a:xfrm>
          <a:prstGeom prst="rect">
            <a:avLst/>
          </a:prstGeom>
          <a:solidFill>
            <a:srgbClr val="FFC000"/>
          </a:solidFill>
          <a:effectLst>
            <a:outerShdw blurRad="266700" dist="38100" dir="2700000" algn="tl" rotWithShape="0">
              <a:prstClr val="black">
                <a:alpha val="40000"/>
              </a:prstClr>
            </a:outerShdw>
          </a:effectLst>
        </p:spPr>
        <p:txBody>
          <a:bodyPr wrap="square" rtlCol="0">
            <a:spAutoFit/>
          </a:bodyPr>
          <a:lstStyle/>
          <a:p>
            <a:r>
              <a:rPr lang="en-US" sz="2400" u="sng" dirty="0"/>
              <a:t>Example</a:t>
            </a:r>
            <a:r>
              <a:rPr lang="en-US" sz="2400" dirty="0"/>
              <a:t>:   </a:t>
            </a:r>
            <a:r>
              <a:rPr lang="en-US" sz="2400" b="1" dirty="0"/>
              <a:t>String</a:t>
            </a:r>
            <a:r>
              <a:rPr lang="en-US" sz="2400" dirty="0"/>
              <a:t> </a:t>
            </a:r>
            <a:r>
              <a:rPr lang="en-US" sz="2400" dirty="0" err="1"/>
              <a:t>schoolname</a:t>
            </a:r>
            <a:r>
              <a:rPr lang="en-US" sz="2400" dirty="0"/>
              <a:t> = </a:t>
            </a:r>
            <a:r>
              <a:rPr lang="en-US" sz="2400" dirty="0" err="1"/>
              <a:t>rs.</a:t>
            </a:r>
            <a:r>
              <a:rPr lang="en-US" sz="2400" b="1" dirty="0" err="1"/>
              <a:t>getString</a:t>
            </a:r>
            <a:r>
              <a:rPr lang="en-US" sz="2400" dirty="0"/>
              <a:t>(“name”)</a:t>
            </a:r>
          </a:p>
        </p:txBody>
      </p:sp>
    </p:spTree>
    <p:extLst>
      <p:ext uri="{BB962C8B-B14F-4D97-AF65-F5344CB8AC3E}">
        <p14:creationId xmlns:p14="http://schemas.microsoft.com/office/powerpoint/2010/main" val="36189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152400"/>
            <a:ext cx="7772400" cy="800100"/>
          </a:xfrm>
        </p:spPr>
        <p:txBody>
          <a:bodyPr/>
          <a:lstStyle/>
          <a:p>
            <a:r>
              <a:rPr lang="en-US"/>
              <a:t>SQL Data Types</a:t>
            </a:r>
          </a:p>
        </p:txBody>
      </p:sp>
      <p:graphicFrame>
        <p:nvGraphicFramePr>
          <p:cNvPr id="102458" name="Group 58"/>
          <p:cNvGraphicFramePr>
            <a:graphicFrameLocks noGrp="1"/>
          </p:cNvGraphicFramePr>
          <p:nvPr/>
        </p:nvGraphicFramePr>
        <p:xfrm>
          <a:off x="457200" y="990600"/>
          <a:ext cx="7910513" cy="5372228"/>
        </p:xfrm>
        <a:graphic>
          <a:graphicData uri="http://schemas.openxmlformats.org/drawingml/2006/table">
            <a:tbl>
              <a:tblPr>
                <a:tableStyleId>{D7AC3CCA-C797-4891-BE02-D94E43425B78}</a:tableStyleId>
              </a:tblPr>
              <a:tblGrid>
                <a:gridCol w="1981121">
                  <a:extLst>
                    <a:ext uri="{9D8B030D-6E8A-4147-A177-3AD203B41FA5}">
                      <a16:colId xmlns:a16="http://schemas.microsoft.com/office/drawing/2014/main" val="20000"/>
                    </a:ext>
                  </a:extLst>
                </a:gridCol>
                <a:gridCol w="5929392">
                  <a:extLst>
                    <a:ext uri="{9D8B030D-6E8A-4147-A177-3AD203B41FA5}">
                      <a16:colId xmlns:a16="http://schemas.microsoft.com/office/drawing/2014/main" val="20001"/>
                    </a:ext>
                  </a:extLst>
                </a:gridCol>
              </a:tblGrid>
              <a:tr h="45718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BIT</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a:t>
                      </a:r>
                      <a:r>
                        <a:rPr kumimoji="0" lang="en-US" sz="2400" b="0" i="0" u="none" strike="noStrike" cap="none" normalizeH="0" baseline="0" dirty="0" err="1">
                          <a:ln>
                            <a:noFill/>
                          </a:ln>
                          <a:solidFill>
                            <a:schemeClr val="tx1"/>
                          </a:solidFill>
                          <a:effectLst/>
                          <a:latin typeface="Calibri" pitchFamily="34" charset="0"/>
                        </a:rPr>
                        <a:t>boolean</a:t>
                      </a:r>
                      <a:r>
                        <a:rPr kumimoji="0" lang="en-US" sz="2400" b="0" i="0" u="none" strike="noStrike" cap="none" normalizeH="0" baseline="0" dirty="0">
                          <a:ln>
                            <a:noFill/>
                          </a:ln>
                          <a:solidFill>
                            <a:schemeClr val="tx1"/>
                          </a:solidFill>
                          <a:effectLst/>
                          <a:latin typeface="Calibri" pitchFamily="34" charset="0"/>
                        </a:rPr>
                        <a:t> value</a:t>
                      </a:r>
                    </a:p>
                  </a:txBody>
                  <a:tcPr marL="91436" marR="91436" marT="45718" marB="45718" anchor="ctr" horzOverflow="overflow"/>
                </a:tc>
                <a:extLst>
                  <a:ext uri="{0D108BD9-81ED-4DB2-BD59-A6C34878D82A}">
                    <a16:rowId xmlns:a16="http://schemas.microsoft.com/office/drawing/2014/main" val="10000"/>
                  </a:ext>
                </a:extLst>
              </a:tr>
              <a:tr h="45718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CHAR(</a:t>
                      </a:r>
                      <a:r>
                        <a:rPr kumimoji="0" lang="en-US" sz="2400" i="1" u="none" strike="noStrike" cap="none" normalizeH="0" baseline="0" dirty="0">
                          <a:ln>
                            <a:noFill/>
                          </a:ln>
                          <a:effectLst/>
                          <a:latin typeface="Calibri" pitchFamily="34" charset="0"/>
                        </a:rPr>
                        <a:t>n</a:t>
                      </a:r>
                      <a:r>
                        <a:rPr kumimoji="0" lang="en-US" sz="2400" u="none" strike="noStrike" cap="none" normalizeH="0" baseline="0" dirty="0">
                          <a:ln>
                            <a:noFill/>
                          </a:ln>
                          <a:effectLst/>
                          <a:latin typeface="Calibri" pitchFamily="34" charset="0"/>
                        </a:rPr>
                        <a:t>)</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defRPr/>
                      </a:pPr>
                      <a:r>
                        <a:rPr kumimoji="0" lang="en-US" sz="2400" b="0" i="0" u="none" strike="noStrike" cap="none" normalizeH="0" baseline="0" dirty="0">
                          <a:ln>
                            <a:noFill/>
                          </a:ln>
                          <a:solidFill>
                            <a:schemeClr val="tx1"/>
                          </a:solidFill>
                          <a:effectLst/>
                          <a:latin typeface="Calibri" pitchFamily="34" charset="0"/>
                        </a:rPr>
                        <a:t>A character string of fixed length </a:t>
                      </a:r>
                      <a:r>
                        <a:rPr kumimoji="0" lang="en-US" sz="2400" b="0" i="1" u="none" strike="noStrike" cap="none" normalizeH="0" baseline="0" dirty="0">
                          <a:ln>
                            <a:noFill/>
                          </a:ln>
                          <a:solidFill>
                            <a:schemeClr val="tx1"/>
                          </a:solidFill>
                          <a:effectLst/>
                          <a:latin typeface="Calibri" pitchFamily="34" charset="0"/>
                        </a:rPr>
                        <a:t>n</a:t>
                      </a:r>
                    </a:p>
                  </a:txBody>
                  <a:tcPr marL="91436" marR="91436" marT="45718" marB="45718" anchor="ctr" horzOverflow="overflow"/>
                </a:tc>
                <a:extLst>
                  <a:ext uri="{0D108BD9-81ED-4DB2-BD59-A6C34878D82A}">
                    <a16:rowId xmlns:a16="http://schemas.microsoft.com/office/drawing/2014/main" val="10001"/>
                  </a:ext>
                </a:extLst>
              </a:tr>
              <a:tr h="822924">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VARCHAR(</a:t>
                      </a:r>
                      <a:r>
                        <a:rPr kumimoji="0" lang="en-US" sz="2400" i="1" u="none" strike="noStrike" cap="none" normalizeH="0" baseline="0" dirty="0">
                          <a:ln>
                            <a:noFill/>
                          </a:ln>
                          <a:effectLst/>
                          <a:latin typeface="Calibri" pitchFamily="34" charset="0"/>
                        </a:rPr>
                        <a:t>n</a:t>
                      </a:r>
                      <a:r>
                        <a:rPr kumimoji="0" lang="en-US" sz="2400" u="none" strike="noStrike" cap="none" normalizeH="0" baseline="0" dirty="0">
                          <a:ln>
                            <a:noFill/>
                          </a:ln>
                          <a:effectLst/>
                          <a:latin typeface="Calibri" pitchFamily="34" charset="0"/>
                        </a:rPr>
                        <a:t>)</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variable-length character string with a maximum length </a:t>
                      </a:r>
                      <a:r>
                        <a:rPr kumimoji="0" lang="en-US" sz="2400" b="0" i="1" u="none" strike="noStrike" cap="none" normalizeH="0" baseline="0" dirty="0">
                          <a:ln>
                            <a:noFill/>
                          </a:ln>
                          <a:solidFill>
                            <a:schemeClr val="tx1"/>
                          </a:solidFill>
                          <a:effectLst/>
                          <a:latin typeface="Calibri" pitchFamily="34" charset="0"/>
                        </a:rPr>
                        <a:t>n</a:t>
                      </a:r>
                    </a:p>
                  </a:txBody>
                  <a:tcPr marL="91436" marR="91436" marT="45718" marB="45718" anchor="ctr" horzOverflow="overflow"/>
                </a:tc>
                <a:extLst>
                  <a:ext uri="{0D108BD9-81ED-4DB2-BD59-A6C34878D82A}">
                    <a16:rowId xmlns:a16="http://schemas.microsoft.com/office/drawing/2014/main" val="10002"/>
                  </a:ext>
                </a:extLst>
              </a:tr>
              <a:tr h="602032">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DOUBLE</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double-precision floating point value</a:t>
                      </a:r>
                    </a:p>
                  </a:txBody>
                  <a:tcPr marL="91436" marR="91436" marT="45718" marB="45718" anchor="ctr" horzOverflow="overflow"/>
                </a:tc>
                <a:extLst>
                  <a:ext uri="{0D108BD9-81ED-4DB2-BD59-A6C34878D82A}">
                    <a16:rowId xmlns:a16="http://schemas.microsoft.com/office/drawing/2014/main" val="10003"/>
                  </a:ext>
                </a:extLst>
              </a:tr>
              <a:tr h="602032">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FLOAT(</a:t>
                      </a:r>
                      <a:r>
                        <a:rPr kumimoji="0" lang="en-US" sz="2400" i="1" u="none" strike="noStrike" cap="none" normalizeH="0" baseline="0" dirty="0">
                          <a:ln>
                            <a:noFill/>
                          </a:ln>
                          <a:effectLst/>
                          <a:latin typeface="Calibri" pitchFamily="34" charset="0"/>
                        </a:rPr>
                        <a:t>p</a:t>
                      </a:r>
                      <a:r>
                        <a:rPr kumimoji="0" lang="en-US" sz="2400" u="none" strike="noStrike" cap="none" normalizeH="0" baseline="0" dirty="0">
                          <a:ln>
                            <a:noFill/>
                          </a:ln>
                          <a:effectLst/>
                          <a:latin typeface="Calibri" pitchFamily="34" charset="0"/>
                        </a:rPr>
                        <a:t>)</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floating point value with a precision value </a:t>
                      </a:r>
                      <a:r>
                        <a:rPr kumimoji="0" lang="en-US" sz="2400" b="0" i="1" u="none" strike="noStrike" cap="none" normalizeH="0" baseline="0" dirty="0">
                          <a:ln>
                            <a:noFill/>
                          </a:ln>
                          <a:solidFill>
                            <a:schemeClr val="tx1"/>
                          </a:solidFill>
                          <a:effectLst/>
                          <a:latin typeface="Calibri" pitchFamily="34" charset="0"/>
                        </a:rPr>
                        <a:t>p</a:t>
                      </a:r>
                    </a:p>
                  </a:txBody>
                  <a:tcPr marL="91436" marR="91436" marT="45718" marB="45718" anchor="ctr" horzOverflow="overflow"/>
                </a:tc>
                <a:extLst>
                  <a:ext uri="{0D108BD9-81ED-4DB2-BD59-A6C34878D82A}">
                    <a16:rowId xmlns:a16="http://schemas.microsoft.com/office/drawing/2014/main" val="10004"/>
                  </a:ext>
                </a:extLst>
              </a:tr>
              <a:tr h="602032">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INTEGER</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32-bit signed integer value</a:t>
                      </a:r>
                    </a:p>
                  </a:txBody>
                  <a:tcPr marL="91436" marR="91436" marT="45718" marB="45718" anchor="ctr" horzOverflow="overflow"/>
                </a:tc>
                <a:extLst>
                  <a:ext uri="{0D108BD9-81ED-4DB2-BD59-A6C34878D82A}">
                    <a16:rowId xmlns:a16="http://schemas.microsoft.com/office/drawing/2014/main" val="10005"/>
                  </a:ext>
                </a:extLst>
              </a:tr>
              <a:tr h="45718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REAL</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high precision numeric value</a:t>
                      </a:r>
                    </a:p>
                  </a:txBody>
                  <a:tcPr marL="91436" marR="91436" marT="45718" marB="45718" anchor="ctr" horzOverflow="overflow"/>
                </a:tc>
                <a:extLst>
                  <a:ext uri="{0D108BD9-81ED-4DB2-BD59-A6C34878D82A}">
                    <a16:rowId xmlns:a16="http://schemas.microsoft.com/office/drawing/2014/main" val="10006"/>
                  </a:ext>
                </a:extLst>
              </a:tr>
              <a:tr h="45718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DATE</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day/month/year value</a:t>
                      </a:r>
                    </a:p>
                  </a:txBody>
                  <a:tcPr marL="91436" marR="91436" marT="45718" marB="45718" anchor="ctr" horzOverflow="overflow"/>
                </a:tc>
                <a:extLst>
                  <a:ext uri="{0D108BD9-81ED-4DB2-BD59-A6C34878D82A}">
                    <a16:rowId xmlns:a16="http://schemas.microsoft.com/office/drawing/2014/main" val="10007"/>
                  </a:ext>
                </a:extLst>
              </a:tr>
              <a:tr h="45718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TIME</a:t>
                      </a: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time of day (hour, minutes, second) value</a:t>
                      </a:r>
                    </a:p>
                  </a:txBody>
                  <a:tcPr marL="91436" marR="91436" marT="45718" marB="45718" anchor="ctr" horzOverflow="overflow"/>
                </a:tc>
                <a:extLst>
                  <a:ext uri="{0D108BD9-81ED-4DB2-BD59-A6C34878D82A}">
                    <a16:rowId xmlns:a16="http://schemas.microsoft.com/office/drawing/2014/main" val="10008"/>
                  </a:ext>
                </a:extLst>
              </a:tr>
              <a:tr h="457180">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u="none" strike="noStrike" cap="none" normalizeH="0" baseline="0" dirty="0">
                          <a:ln>
                            <a:noFill/>
                          </a:ln>
                          <a:effectLst/>
                          <a:latin typeface="Calibri" pitchFamily="34" charset="0"/>
                        </a:rPr>
                        <a:t>TIMESTAMP</a:t>
                      </a:r>
                      <a:endParaRPr kumimoji="0" lang="en-US" sz="2400" b="0" i="0" u="none" strike="noStrike" cap="none" normalizeH="0" baseline="0" dirty="0">
                        <a:ln>
                          <a:noFill/>
                        </a:ln>
                        <a:solidFill>
                          <a:schemeClr val="tx1"/>
                        </a:solidFill>
                        <a:effectLst/>
                        <a:latin typeface="Calibri" pitchFamily="34" charset="0"/>
                      </a:endParaRPr>
                    </a:p>
                  </a:txBody>
                  <a:tcPr marL="91436" marR="91436" marT="45718" marB="45718"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itchFamily="2" charset="2"/>
                        <a:buNone/>
                        <a:tabLst/>
                      </a:pPr>
                      <a:r>
                        <a:rPr kumimoji="0" lang="en-US" sz="2400" b="0" i="0" u="none" strike="noStrike" cap="none" normalizeH="0" baseline="0" dirty="0">
                          <a:ln>
                            <a:noFill/>
                          </a:ln>
                          <a:solidFill>
                            <a:schemeClr val="tx1"/>
                          </a:solidFill>
                          <a:effectLst/>
                          <a:latin typeface="Calibri" pitchFamily="34" charset="0"/>
                        </a:rPr>
                        <a:t>A day/month/year/hour/minute/second value</a:t>
                      </a:r>
                    </a:p>
                  </a:txBody>
                  <a:tcPr marL="91436" marR="91436" marT="45718" marB="45718" anchor="ctr" horzOverflow="overflow"/>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70340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0" y="3922693"/>
            <a:ext cx="5410200" cy="914400"/>
          </a:xfrm>
          <a:prstGeom prst="roundRect">
            <a:avLst/>
          </a:prstGeom>
          <a:solidFill>
            <a:schemeClr val="tx1">
              <a:lumMod val="10000"/>
              <a:lumOff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962" name="Title 1"/>
          <p:cNvSpPr>
            <a:spLocks noGrp="1"/>
          </p:cNvSpPr>
          <p:nvPr>
            <p:ph type="title"/>
          </p:nvPr>
        </p:nvSpPr>
        <p:spPr>
          <a:xfrm>
            <a:off x="457200" y="228600"/>
            <a:ext cx="8229600" cy="1143000"/>
          </a:xfrm>
        </p:spPr>
        <p:txBody>
          <a:bodyPr>
            <a:normAutofit fontScale="90000"/>
          </a:bodyPr>
          <a:lstStyle/>
          <a:p>
            <a:pPr>
              <a:lnSpc>
                <a:spcPts val="4300"/>
              </a:lnSpc>
            </a:pPr>
            <a:r>
              <a:rPr lang="en-US" dirty="0"/>
              <a:t>Statement  Object – Another Way to      </a:t>
            </a:r>
            <a:br>
              <a:rPr lang="en-US" dirty="0"/>
            </a:br>
            <a:r>
              <a:rPr lang="en-US" dirty="0"/>
              <a:t>             Execute an SQL Statement</a:t>
            </a:r>
          </a:p>
        </p:txBody>
      </p:sp>
      <p:sp>
        <p:nvSpPr>
          <p:cNvPr id="3" name="Content Placeholder 2"/>
          <p:cNvSpPr>
            <a:spLocks noGrp="1"/>
          </p:cNvSpPr>
          <p:nvPr>
            <p:ph idx="1"/>
          </p:nvPr>
        </p:nvSpPr>
        <p:spPr>
          <a:xfrm>
            <a:off x="609600" y="3160693"/>
            <a:ext cx="7924800" cy="2438400"/>
          </a:xfrm>
        </p:spPr>
        <p:txBody>
          <a:bodyPr>
            <a:normAutofit fontScale="85000" lnSpcReduction="10000"/>
          </a:bodyPr>
          <a:lstStyle/>
          <a:p>
            <a:pPr>
              <a:lnSpc>
                <a:spcPct val="90000"/>
              </a:lnSpc>
              <a:buFont typeface="Wingdings" pitchFamily="2" charset="2"/>
              <a:buNone/>
              <a:defRPr/>
            </a:pPr>
            <a:r>
              <a:rPr lang="en-US" b="1" dirty="0">
                <a:solidFill>
                  <a:schemeClr val="accent1">
                    <a:lumMod val="75000"/>
                  </a:schemeClr>
                </a:solidFill>
                <a:latin typeface="Arial Unicode MS" pitchFamily="34" charset="-128"/>
              </a:rPr>
              <a:t>Statement   stmt = </a:t>
            </a:r>
            <a:r>
              <a:rPr lang="en-US" b="1" dirty="0" err="1">
                <a:solidFill>
                  <a:schemeClr val="accent1">
                    <a:lumMod val="75000"/>
                  </a:schemeClr>
                </a:solidFill>
                <a:latin typeface="Arial Unicode MS" pitchFamily="34" charset="-128"/>
              </a:rPr>
              <a:t>con.createStatement</a:t>
            </a:r>
            <a:r>
              <a:rPr lang="en-US" b="1" dirty="0">
                <a:solidFill>
                  <a:schemeClr val="accent1">
                    <a:lumMod val="75000"/>
                  </a:schemeClr>
                </a:solidFill>
                <a:latin typeface="Arial Unicode MS" pitchFamily="34" charset="-128"/>
              </a:rPr>
              <a:t>();       </a:t>
            </a:r>
          </a:p>
          <a:p>
            <a:pPr>
              <a:lnSpc>
                <a:spcPct val="90000"/>
              </a:lnSpc>
              <a:buFont typeface="Wingdings" pitchFamily="2" charset="2"/>
              <a:buNone/>
              <a:defRPr/>
            </a:pPr>
            <a:r>
              <a:rPr lang="en-US" b="1" dirty="0">
                <a:solidFill>
                  <a:schemeClr val="accent1">
                    <a:lumMod val="75000"/>
                  </a:schemeClr>
                </a:solidFill>
                <a:latin typeface="Arial Unicode MS" pitchFamily="34" charset="-128"/>
              </a:rPr>
              <a:t>                     </a:t>
            </a:r>
            <a:r>
              <a:rPr lang="en-US" dirty="0">
                <a:solidFill>
                  <a:srgbClr val="7030A0"/>
                </a:solidFill>
                <a:latin typeface="Arial Unicode MS" pitchFamily="34" charset="-128"/>
              </a:rPr>
              <a:t>// create an empty statement object</a:t>
            </a:r>
          </a:p>
          <a:p>
            <a:pPr>
              <a:lnSpc>
                <a:spcPct val="90000"/>
              </a:lnSpc>
              <a:buFont typeface="Wingdings" pitchFamily="2" charset="2"/>
              <a:buNone/>
              <a:defRPr/>
            </a:pPr>
            <a:r>
              <a:rPr lang="en-US" b="1" dirty="0">
                <a:solidFill>
                  <a:schemeClr val="accent1">
                    <a:lumMod val="75000"/>
                  </a:schemeClr>
                </a:solidFill>
                <a:latin typeface="Arial Unicode MS" pitchFamily="34" charset="-128"/>
              </a:rPr>
              <a:t>String          </a:t>
            </a:r>
            <a:r>
              <a:rPr lang="en-US" b="1" dirty="0">
                <a:latin typeface="Arial Unicode MS" pitchFamily="34" charset="-128"/>
              </a:rPr>
              <a:t>query</a:t>
            </a:r>
            <a:r>
              <a:rPr lang="en-US" b="1" dirty="0">
                <a:solidFill>
                  <a:schemeClr val="accent1">
                    <a:lumMod val="75000"/>
                  </a:schemeClr>
                </a:solidFill>
                <a:latin typeface="Arial Unicode MS" pitchFamily="34" charset="-128"/>
              </a:rPr>
              <a:t> = "SELECT name, rating</a:t>
            </a:r>
            <a:endParaRPr lang="en-US" b="1" dirty="0">
              <a:solidFill>
                <a:srgbClr val="7030A0"/>
              </a:solidFill>
              <a:latin typeface="Arial Unicode MS" pitchFamily="34" charset="-128"/>
            </a:endParaRPr>
          </a:p>
          <a:p>
            <a:pPr>
              <a:lnSpc>
                <a:spcPct val="90000"/>
              </a:lnSpc>
              <a:buFont typeface="Wingdings" pitchFamily="2" charset="2"/>
              <a:buNone/>
              <a:defRPr/>
            </a:pPr>
            <a:r>
              <a:rPr lang="en-US" b="1" dirty="0">
                <a:solidFill>
                  <a:schemeClr val="accent1">
                    <a:lumMod val="75000"/>
                  </a:schemeClr>
                </a:solidFill>
                <a:latin typeface="Arial Unicode MS" pitchFamily="34" charset="-128"/>
              </a:rPr>
              <a:t>                                    FROM Sailors";</a:t>
            </a:r>
          </a:p>
          <a:p>
            <a:pPr>
              <a:lnSpc>
                <a:spcPct val="90000"/>
              </a:lnSpc>
              <a:spcAft>
                <a:spcPts val="600"/>
              </a:spcAft>
              <a:buFont typeface="Wingdings" pitchFamily="2" charset="2"/>
              <a:buNone/>
              <a:defRPr/>
            </a:pPr>
            <a:r>
              <a:rPr lang="en-US" b="1" dirty="0">
                <a:solidFill>
                  <a:schemeClr val="accent1">
                    <a:lumMod val="75000"/>
                  </a:schemeClr>
                </a:solidFill>
                <a:latin typeface="Arial Unicode MS" pitchFamily="34" charset="-128"/>
              </a:rPr>
              <a:t>ResultSet    </a:t>
            </a:r>
            <a:r>
              <a:rPr lang="en-US" b="1" dirty="0" err="1">
                <a:solidFill>
                  <a:schemeClr val="accent6">
                    <a:lumMod val="75000"/>
                  </a:schemeClr>
                </a:solidFill>
                <a:latin typeface="Arial Unicode MS" pitchFamily="34" charset="-128"/>
              </a:rPr>
              <a:t>rs</a:t>
            </a:r>
            <a:r>
              <a:rPr lang="en-US" b="1" dirty="0">
                <a:solidFill>
                  <a:schemeClr val="accent6">
                    <a:lumMod val="75000"/>
                  </a:schemeClr>
                </a:solidFill>
                <a:latin typeface="Arial Unicode MS" pitchFamily="34" charset="-128"/>
              </a:rPr>
              <a:t> </a:t>
            </a:r>
            <a:r>
              <a:rPr lang="en-US" b="1" dirty="0">
                <a:solidFill>
                  <a:schemeClr val="accent1">
                    <a:lumMod val="75000"/>
                  </a:schemeClr>
                </a:solidFill>
                <a:latin typeface="Arial Unicode MS" pitchFamily="34" charset="-128"/>
              </a:rPr>
              <a:t>= </a:t>
            </a:r>
            <a:r>
              <a:rPr lang="en-US" b="1" dirty="0" err="1">
                <a:solidFill>
                  <a:schemeClr val="accent1">
                    <a:lumMod val="75000"/>
                  </a:schemeClr>
                </a:solidFill>
                <a:latin typeface="Arial Unicode MS" pitchFamily="34" charset="-128"/>
              </a:rPr>
              <a:t>stmt.executeQuery</a:t>
            </a:r>
            <a:r>
              <a:rPr lang="en-US" b="1" dirty="0">
                <a:solidFill>
                  <a:schemeClr val="accent1">
                    <a:lumMod val="75000"/>
                  </a:schemeClr>
                </a:solidFill>
                <a:latin typeface="Arial Unicode MS" pitchFamily="34" charset="-128"/>
              </a:rPr>
              <a:t>(</a:t>
            </a:r>
            <a:r>
              <a:rPr lang="en-US" b="1" dirty="0">
                <a:latin typeface="Arial Unicode MS" pitchFamily="34" charset="-128"/>
              </a:rPr>
              <a:t>query</a:t>
            </a:r>
            <a:r>
              <a:rPr lang="en-US" b="1" dirty="0">
                <a:solidFill>
                  <a:schemeClr val="accent1">
                    <a:lumMod val="75000"/>
                  </a:schemeClr>
                </a:solidFill>
                <a:latin typeface="Arial Unicode MS" pitchFamily="34" charset="-128"/>
              </a:rPr>
              <a:t>);</a:t>
            </a:r>
          </a:p>
          <a:p>
            <a:pPr>
              <a:defRPr/>
            </a:pPr>
            <a:endParaRPr lang="en-US" dirty="0"/>
          </a:p>
        </p:txBody>
      </p:sp>
      <p:sp>
        <p:nvSpPr>
          <p:cNvPr id="9" name="Rectangle 8"/>
          <p:cNvSpPr/>
          <p:nvPr/>
        </p:nvSpPr>
        <p:spPr>
          <a:xfrm>
            <a:off x="1752600" y="1524001"/>
            <a:ext cx="6019800" cy="1320361"/>
          </a:xfrm>
          <a:prstGeom prst="rect">
            <a:avLst/>
          </a:prstGeom>
          <a:ln>
            <a:solidFill>
              <a:schemeClr val="accent6">
                <a:lumMod val="75000"/>
              </a:schemeClr>
            </a:solidFill>
          </a:ln>
        </p:spPr>
        <p:txBody>
          <a:bodyPr wrap="square">
            <a:spAutoFit/>
          </a:bodyPr>
          <a:lstStyle/>
          <a:p>
            <a:pPr>
              <a:lnSpc>
                <a:spcPct val="90000"/>
              </a:lnSpc>
              <a:spcAft>
                <a:spcPts val="600"/>
              </a:spcAft>
            </a:pPr>
            <a:r>
              <a:rPr lang="en-US" altLang="zh-TW" dirty="0">
                <a:solidFill>
                  <a:srgbClr val="2042EE"/>
                </a:solidFill>
                <a:latin typeface="Calibri" pitchFamily="34" charset="0"/>
              </a:rPr>
              <a:t>Three different ways of executing SQL statements:</a:t>
            </a:r>
          </a:p>
          <a:p>
            <a:pPr marL="914400" lvl="1" indent="-457200">
              <a:lnSpc>
                <a:spcPct val="90000"/>
              </a:lnSpc>
              <a:spcAft>
                <a:spcPts val="600"/>
              </a:spcAft>
              <a:buFont typeface="+mj-lt"/>
              <a:buAutoNum type="arabicPeriod"/>
            </a:pPr>
            <a:r>
              <a:rPr lang="en-US" altLang="zh-TW" dirty="0">
                <a:latin typeface="Calibri" pitchFamily="34" charset="0"/>
              </a:rPr>
              <a:t>Statement (both static and dynamic SQL statements)</a:t>
            </a:r>
          </a:p>
          <a:p>
            <a:pPr marL="914400" lvl="1" indent="-457200">
              <a:lnSpc>
                <a:spcPct val="90000"/>
              </a:lnSpc>
              <a:spcAft>
                <a:spcPts val="600"/>
              </a:spcAft>
              <a:buFont typeface="+mj-lt"/>
              <a:buAutoNum type="arabicPeriod"/>
            </a:pPr>
            <a:r>
              <a:rPr lang="en-US" altLang="zh-TW" dirty="0">
                <a:solidFill>
                  <a:schemeClr val="bg2">
                    <a:lumMod val="50000"/>
                  </a:schemeClr>
                </a:solidFill>
                <a:latin typeface="Calibri" pitchFamily="34" charset="0"/>
              </a:rPr>
              <a:t>PreparedStatement (semi-static SQL statements)</a:t>
            </a:r>
          </a:p>
          <a:p>
            <a:pPr marL="914400" lvl="1" indent="-457200">
              <a:lnSpc>
                <a:spcPct val="90000"/>
              </a:lnSpc>
              <a:buFont typeface="+mj-lt"/>
              <a:buAutoNum type="arabicPeriod"/>
            </a:pPr>
            <a:r>
              <a:rPr lang="en-US" altLang="zh-TW" dirty="0" err="1">
                <a:latin typeface="Calibri" pitchFamily="34" charset="0"/>
              </a:rPr>
              <a:t>CallableStatment</a:t>
            </a:r>
            <a:r>
              <a:rPr lang="en-US" altLang="zh-TW" dirty="0">
                <a:latin typeface="Calibri" pitchFamily="34" charset="0"/>
              </a:rPr>
              <a:t> (stored procedures)</a:t>
            </a:r>
          </a:p>
        </p:txBody>
      </p:sp>
      <p:sp>
        <p:nvSpPr>
          <p:cNvPr id="10" name="Right Arrow 9"/>
          <p:cNvSpPr/>
          <p:nvPr/>
        </p:nvSpPr>
        <p:spPr>
          <a:xfrm>
            <a:off x="1843035" y="1873180"/>
            <a:ext cx="381000" cy="256032"/>
          </a:xfrm>
          <a:prstGeom prst="rightArrow">
            <a:avLst/>
          </a:prstGeom>
          <a:solidFill>
            <a:schemeClr val="accent6"/>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Speech Bubble: Rectangle with Corners Rounded 5">
            <a:extLst>
              <a:ext uri="{FF2B5EF4-FFF2-40B4-BE49-F238E27FC236}">
                <a16:creationId xmlns:a16="http://schemas.microsoft.com/office/drawing/2014/main" id="{A2A48A92-3E23-4C82-B29C-3E40E52B6AFC}"/>
              </a:ext>
            </a:extLst>
          </p:cNvPr>
          <p:cNvSpPr/>
          <p:nvPr/>
        </p:nvSpPr>
        <p:spPr>
          <a:xfrm>
            <a:off x="4419600" y="5486400"/>
            <a:ext cx="3200400" cy="1219200"/>
          </a:xfrm>
          <a:prstGeom prst="wedgeRoundRectCallout">
            <a:avLst>
              <a:gd name="adj1" fmla="val -33320"/>
              <a:gd name="adj2" fmla="val -79167"/>
              <a:gd name="adj3" fmla="val 16667"/>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Execute the Statement object </a:t>
            </a:r>
            <a:r>
              <a:rPr lang="en-US" sz="2400" i="1" dirty="0" err="1"/>
              <a:t>stmt</a:t>
            </a:r>
            <a:r>
              <a:rPr lang="en-US" sz="2400" i="1" dirty="0"/>
              <a:t> </a:t>
            </a:r>
            <a:r>
              <a:rPr lang="en-US" sz="2400" dirty="0"/>
              <a:t>with the query inside</a:t>
            </a:r>
          </a:p>
        </p:txBody>
      </p:sp>
    </p:spTree>
    <p:extLst>
      <p:ext uri="{BB962C8B-B14F-4D97-AF65-F5344CB8AC3E}">
        <p14:creationId xmlns:p14="http://schemas.microsoft.com/office/powerpoint/2010/main" val="41530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286000" y="3922693"/>
            <a:ext cx="5410200" cy="914400"/>
          </a:xfrm>
          <a:prstGeom prst="roundRect">
            <a:avLst/>
          </a:prstGeom>
          <a:solidFill>
            <a:schemeClr val="tx1">
              <a:lumMod val="10000"/>
              <a:lumOff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962" name="Title 1"/>
          <p:cNvSpPr>
            <a:spLocks noGrp="1"/>
          </p:cNvSpPr>
          <p:nvPr>
            <p:ph type="title"/>
          </p:nvPr>
        </p:nvSpPr>
        <p:spPr>
          <a:xfrm>
            <a:off x="457200" y="228600"/>
            <a:ext cx="8229600" cy="1143000"/>
          </a:xfrm>
        </p:spPr>
        <p:txBody>
          <a:bodyPr>
            <a:normAutofit fontScale="90000"/>
          </a:bodyPr>
          <a:lstStyle/>
          <a:p>
            <a:pPr>
              <a:lnSpc>
                <a:spcPts val="4300"/>
              </a:lnSpc>
            </a:pPr>
            <a:r>
              <a:rPr lang="en-US" dirty="0"/>
              <a:t>Statement  Object – Another Way to      </a:t>
            </a:r>
            <a:br>
              <a:rPr lang="en-US" dirty="0"/>
            </a:br>
            <a:r>
              <a:rPr lang="en-US" dirty="0"/>
              <a:t>             Execute an SQL Statement</a:t>
            </a:r>
          </a:p>
        </p:txBody>
      </p:sp>
      <p:sp>
        <p:nvSpPr>
          <p:cNvPr id="3" name="Content Placeholder 2"/>
          <p:cNvSpPr>
            <a:spLocks noGrp="1"/>
          </p:cNvSpPr>
          <p:nvPr>
            <p:ph idx="1"/>
          </p:nvPr>
        </p:nvSpPr>
        <p:spPr>
          <a:xfrm>
            <a:off x="609600" y="3160693"/>
            <a:ext cx="7924800" cy="2438400"/>
          </a:xfrm>
        </p:spPr>
        <p:txBody>
          <a:bodyPr>
            <a:normAutofit fontScale="85000" lnSpcReduction="10000"/>
          </a:bodyPr>
          <a:lstStyle/>
          <a:p>
            <a:pPr>
              <a:lnSpc>
                <a:spcPct val="90000"/>
              </a:lnSpc>
              <a:buFont typeface="Wingdings" pitchFamily="2" charset="2"/>
              <a:buNone/>
              <a:defRPr/>
            </a:pPr>
            <a:r>
              <a:rPr lang="en-US" b="1" dirty="0">
                <a:solidFill>
                  <a:schemeClr val="accent1">
                    <a:lumMod val="75000"/>
                  </a:schemeClr>
                </a:solidFill>
                <a:latin typeface="Arial Unicode MS" pitchFamily="34" charset="-128"/>
              </a:rPr>
              <a:t>Statement   stmt = </a:t>
            </a:r>
            <a:r>
              <a:rPr lang="en-US" b="1" dirty="0" err="1">
                <a:solidFill>
                  <a:schemeClr val="accent1">
                    <a:lumMod val="75000"/>
                  </a:schemeClr>
                </a:solidFill>
                <a:latin typeface="Arial Unicode MS" pitchFamily="34" charset="-128"/>
              </a:rPr>
              <a:t>con.createStatement</a:t>
            </a:r>
            <a:r>
              <a:rPr lang="en-US" b="1" dirty="0">
                <a:solidFill>
                  <a:schemeClr val="accent1">
                    <a:lumMod val="75000"/>
                  </a:schemeClr>
                </a:solidFill>
                <a:latin typeface="Arial Unicode MS" pitchFamily="34" charset="-128"/>
              </a:rPr>
              <a:t>();       </a:t>
            </a:r>
          </a:p>
          <a:p>
            <a:pPr>
              <a:lnSpc>
                <a:spcPct val="90000"/>
              </a:lnSpc>
              <a:buFont typeface="Wingdings" pitchFamily="2" charset="2"/>
              <a:buNone/>
              <a:defRPr/>
            </a:pPr>
            <a:r>
              <a:rPr lang="en-US" b="1" dirty="0">
                <a:solidFill>
                  <a:schemeClr val="accent1">
                    <a:lumMod val="75000"/>
                  </a:schemeClr>
                </a:solidFill>
                <a:latin typeface="Arial Unicode MS" pitchFamily="34" charset="-128"/>
              </a:rPr>
              <a:t>                     </a:t>
            </a:r>
            <a:r>
              <a:rPr lang="en-US" dirty="0">
                <a:solidFill>
                  <a:srgbClr val="7030A0"/>
                </a:solidFill>
                <a:latin typeface="Arial Unicode MS" pitchFamily="34" charset="-128"/>
              </a:rPr>
              <a:t>// create an empty statement object</a:t>
            </a:r>
          </a:p>
          <a:p>
            <a:pPr>
              <a:lnSpc>
                <a:spcPct val="90000"/>
              </a:lnSpc>
              <a:buFont typeface="Wingdings" pitchFamily="2" charset="2"/>
              <a:buNone/>
              <a:defRPr/>
            </a:pPr>
            <a:r>
              <a:rPr lang="en-US" b="1" dirty="0">
                <a:solidFill>
                  <a:schemeClr val="accent1">
                    <a:lumMod val="75000"/>
                  </a:schemeClr>
                </a:solidFill>
                <a:latin typeface="Arial Unicode MS" pitchFamily="34" charset="-128"/>
              </a:rPr>
              <a:t>String          </a:t>
            </a:r>
            <a:r>
              <a:rPr lang="en-US" b="1" dirty="0">
                <a:latin typeface="Arial Unicode MS" pitchFamily="34" charset="-128"/>
              </a:rPr>
              <a:t>query</a:t>
            </a:r>
            <a:r>
              <a:rPr lang="en-US" b="1" dirty="0">
                <a:solidFill>
                  <a:schemeClr val="accent1">
                    <a:lumMod val="75000"/>
                  </a:schemeClr>
                </a:solidFill>
                <a:latin typeface="Arial Unicode MS" pitchFamily="34" charset="-128"/>
              </a:rPr>
              <a:t> = "SELECT name, rating</a:t>
            </a:r>
            <a:endParaRPr lang="en-US" b="1" dirty="0">
              <a:solidFill>
                <a:srgbClr val="7030A0"/>
              </a:solidFill>
              <a:latin typeface="Arial Unicode MS" pitchFamily="34" charset="-128"/>
            </a:endParaRPr>
          </a:p>
          <a:p>
            <a:pPr>
              <a:lnSpc>
                <a:spcPct val="90000"/>
              </a:lnSpc>
              <a:buFont typeface="Wingdings" pitchFamily="2" charset="2"/>
              <a:buNone/>
              <a:defRPr/>
            </a:pPr>
            <a:r>
              <a:rPr lang="en-US" b="1" dirty="0">
                <a:solidFill>
                  <a:schemeClr val="accent1">
                    <a:lumMod val="75000"/>
                  </a:schemeClr>
                </a:solidFill>
                <a:latin typeface="Arial Unicode MS" pitchFamily="34" charset="-128"/>
              </a:rPr>
              <a:t>                                    FROM Sailors";</a:t>
            </a:r>
          </a:p>
          <a:p>
            <a:pPr>
              <a:lnSpc>
                <a:spcPct val="90000"/>
              </a:lnSpc>
              <a:spcAft>
                <a:spcPts val="600"/>
              </a:spcAft>
              <a:buFont typeface="Wingdings" pitchFamily="2" charset="2"/>
              <a:buNone/>
              <a:defRPr/>
            </a:pPr>
            <a:r>
              <a:rPr lang="en-US" b="1" dirty="0">
                <a:solidFill>
                  <a:schemeClr val="accent1">
                    <a:lumMod val="75000"/>
                  </a:schemeClr>
                </a:solidFill>
                <a:latin typeface="Arial Unicode MS" pitchFamily="34" charset="-128"/>
              </a:rPr>
              <a:t>ResultSet    </a:t>
            </a:r>
            <a:r>
              <a:rPr lang="en-US" b="1" dirty="0" err="1">
                <a:solidFill>
                  <a:schemeClr val="accent6">
                    <a:lumMod val="75000"/>
                  </a:schemeClr>
                </a:solidFill>
                <a:latin typeface="Arial Unicode MS" pitchFamily="34" charset="-128"/>
              </a:rPr>
              <a:t>rs</a:t>
            </a:r>
            <a:r>
              <a:rPr lang="en-US" b="1" dirty="0">
                <a:solidFill>
                  <a:schemeClr val="accent6">
                    <a:lumMod val="75000"/>
                  </a:schemeClr>
                </a:solidFill>
                <a:latin typeface="Arial Unicode MS" pitchFamily="34" charset="-128"/>
              </a:rPr>
              <a:t> </a:t>
            </a:r>
            <a:r>
              <a:rPr lang="en-US" b="1" dirty="0">
                <a:solidFill>
                  <a:schemeClr val="accent1">
                    <a:lumMod val="75000"/>
                  </a:schemeClr>
                </a:solidFill>
                <a:latin typeface="Arial Unicode MS" pitchFamily="34" charset="-128"/>
              </a:rPr>
              <a:t>= </a:t>
            </a:r>
            <a:r>
              <a:rPr lang="en-US" b="1" dirty="0" err="1">
                <a:solidFill>
                  <a:schemeClr val="accent1">
                    <a:lumMod val="75000"/>
                  </a:schemeClr>
                </a:solidFill>
                <a:latin typeface="Arial Unicode MS" pitchFamily="34" charset="-128"/>
              </a:rPr>
              <a:t>stmt.executeQuery</a:t>
            </a:r>
            <a:r>
              <a:rPr lang="en-US" b="1" dirty="0">
                <a:solidFill>
                  <a:schemeClr val="accent1">
                    <a:lumMod val="75000"/>
                  </a:schemeClr>
                </a:solidFill>
                <a:latin typeface="Arial Unicode MS" pitchFamily="34" charset="-128"/>
              </a:rPr>
              <a:t>(</a:t>
            </a:r>
            <a:r>
              <a:rPr lang="en-US" b="1" dirty="0">
                <a:latin typeface="Arial Unicode MS" pitchFamily="34" charset="-128"/>
              </a:rPr>
              <a:t>query</a:t>
            </a:r>
            <a:r>
              <a:rPr lang="en-US" b="1" dirty="0">
                <a:solidFill>
                  <a:schemeClr val="accent1">
                    <a:lumMod val="75000"/>
                  </a:schemeClr>
                </a:solidFill>
                <a:latin typeface="Arial Unicode MS" pitchFamily="34" charset="-128"/>
              </a:rPr>
              <a:t>);</a:t>
            </a:r>
          </a:p>
          <a:p>
            <a:pPr>
              <a:defRPr/>
            </a:pPr>
            <a:endParaRPr lang="en-US" dirty="0"/>
          </a:p>
        </p:txBody>
      </p:sp>
      <p:sp>
        <p:nvSpPr>
          <p:cNvPr id="4" name="TextBox 3"/>
          <p:cNvSpPr txBox="1"/>
          <p:nvPr/>
        </p:nvSpPr>
        <p:spPr>
          <a:xfrm>
            <a:off x="3276600" y="5522893"/>
            <a:ext cx="4038600" cy="954107"/>
          </a:xfrm>
          <a:prstGeom prst="rect">
            <a:avLst/>
          </a:prstGeom>
          <a:solidFill>
            <a:schemeClr val="bg1">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defRPr/>
            </a:pPr>
            <a:r>
              <a:rPr lang="en-US" sz="2800" u="sng" dirty="0">
                <a:solidFill>
                  <a:srgbClr val="2042EE"/>
                </a:solidFill>
                <a:latin typeface="Calibri" pitchFamily="34" charset="0"/>
              </a:rPr>
              <a:t>Note</a:t>
            </a:r>
            <a:r>
              <a:rPr lang="en-US" sz="2800" dirty="0">
                <a:solidFill>
                  <a:srgbClr val="2042EE"/>
                </a:solidFill>
                <a:latin typeface="Calibri" pitchFamily="34" charset="0"/>
              </a:rPr>
              <a:t>:  The query can be dynamically created</a:t>
            </a:r>
          </a:p>
        </p:txBody>
      </p:sp>
      <p:sp>
        <p:nvSpPr>
          <p:cNvPr id="5" name="Curved Up Arrow 4"/>
          <p:cNvSpPr/>
          <p:nvPr/>
        </p:nvSpPr>
        <p:spPr bwMode="auto">
          <a:xfrm rot="17168250">
            <a:off x="6709577" y="5051534"/>
            <a:ext cx="1948246" cy="731520"/>
          </a:xfrm>
          <a:prstGeom prst="curvedUpArrow">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1752600" y="1524001"/>
            <a:ext cx="6019800" cy="1320361"/>
          </a:xfrm>
          <a:prstGeom prst="rect">
            <a:avLst/>
          </a:prstGeom>
          <a:ln>
            <a:solidFill>
              <a:schemeClr val="accent6">
                <a:lumMod val="75000"/>
              </a:schemeClr>
            </a:solidFill>
          </a:ln>
        </p:spPr>
        <p:txBody>
          <a:bodyPr wrap="square">
            <a:spAutoFit/>
          </a:bodyPr>
          <a:lstStyle/>
          <a:p>
            <a:pPr>
              <a:lnSpc>
                <a:spcPct val="90000"/>
              </a:lnSpc>
              <a:spcAft>
                <a:spcPts val="600"/>
              </a:spcAft>
            </a:pPr>
            <a:r>
              <a:rPr lang="en-US" altLang="zh-TW" dirty="0">
                <a:solidFill>
                  <a:srgbClr val="2042EE"/>
                </a:solidFill>
                <a:latin typeface="Calibri" pitchFamily="34" charset="0"/>
              </a:rPr>
              <a:t>Three different ways of executing SQL statements:</a:t>
            </a:r>
          </a:p>
          <a:p>
            <a:pPr marL="914400" lvl="1" indent="-457200">
              <a:lnSpc>
                <a:spcPct val="90000"/>
              </a:lnSpc>
              <a:spcAft>
                <a:spcPts val="600"/>
              </a:spcAft>
              <a:buFont typeface="+mj-lt"/>
              <a:buAutoNum type="arabicPeriod"/>
            </a:pPr>
            <a:r>
              <a:rPr lang="en-US" altLang="zh-TW" dirty="0">
                <a:latin typeface="Calibri" pitchFamily="34" charset="0"/>
              </a:rPr>
              <a:t>Statement (both static and dynamic SQL statements)</a:t>
            </a:r>
          </a:p>
          <a:p>
            <a:pPr marL="914400" lvl="1" indent="-457200">
              <a:lnSpc>
                <a:spcPct val="90000"/>
              </a:lnSpc>
              <a:spcAft>
                <a:spcPts val="600"/>
              </a:spcAft>
              <a:buFont typeface="+mj-lt"/>
              <a:buAutoNum type="arabicPeriod"/>
            </a:pPr>
            <a:r>
              <a:rPr lang="en-US" altLang="zh-TW" dirty="0">
                <a:solidFill>
                  <a:schemeClr val="bg2">
                    <a:lumMod val="50000"/>
                  </a:schemeClr>
                </a:solidFill>
                <a:latin typeface="Calibri" pitchFamily="34" charset="0"/>
              </a:rPr>
              <a:t>PreparedStatement (semi-static SQL statements)</a:t>
            </a:r>
          </a:p>
          <a:p>
            <a:pPr marL="914400" lvl="1" indent="-457200">
              <a:lnSpc>
                <a:spcPct val="90000"/>
              </a:lnSpc>
              <a:buFont typeface="+mj-lt"/>
              <a:buAutoNum type="arabicPeriod"/>
            </a:pPr>
            <a:r>
              <a:rPr lang="en-US" altLang="zh-TW" dirty="0" err="1">
                <a:latin typeface="Calibri" pitchFamily="34" charset="0"/>
              </a:rPr>
              <a:t>CallableStatment</a:t>
            </a:r>
            <a:r>
              <a:rPr lang="en-US" altLang="zh-TW" dirty="0">
                <a:latin typeface="Calibri" pitchFamily="34" charset="0"/>
              </a:rPr>
              <a:t> (stored procedures)</a:t>
            </a:r>
          </a:p>
        </p:txBody>
      </p:sp>
      <p:sp>
        <p:nvSpPr>
          <p:cNvPr id="10" name="Right Arrow 9"/>
          <p:cNvSpPr/>
          <p:nvPr/>
        </p:nvSpPr>
        <p:spPr>
          <a:xfrm>
            <a:off x="1843035" y="1873180"/>
            <a:ext cx="381000" cy="256032"/>
          </a:xfrm>
          <a:prstGeom prst="rightArrow">
            <a:avLst/>
          </a:prstGeom>
          <a:solidFill>
            <a:schemeClr val="accent6"/>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155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43C4062-F4A3-4CAA-A11C-08722C7F12E6}"/>
              </a:ext>
            </a:extLst>
          </p:cNvPr>
          <p:cNvSpPr/>
          <p:nvPr/>
        </p:nvSpPr>
        <p:spPr>
          <a:xfrm>
            <a:off x="5181600" y="1651238"/>
            <a:ext cx="3886200" cy="3835162"/>
          </a:xfrm>
          <a:prstGeom prst="rect">
            <a:avLst/>
          </a:prstGeom>
          <a:solidFill>
            <a:schemeClr val="accent6">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F3DDD9-8442-4730-A160-C95E65DE50F4}"/>
              </a:ext>
            </a:extLst>
          </p:cNvPr>
          <p:cNvSpPr txBox="1"/>
          <p:nvPr/>
        </p:nvSpPr>
        <p:spPr>
          <a:xfrm>
            <a:off x="8071082" y="1687948"/>
            <a:ext cx="850076" cy="523220"/>
          </a:xfrm>
          <a:prstGeom prst="rect">
            <a:avLst/>
          </a:prstGeom>
          <a:noFill/>
        </p:spPr>
        <p:txBody>
          <a:bodyPr wrap="square" rtlCol="0">
            <a:spAutoFit/>
          </a:bodyPr>
          <a:lstStyle/>
          <a:p>
            <a:r>
              <a:rPr lang="en-US" sz="2800" dirty="0"/>
              <a:t>Java</a:t>
            </a:r>
          </a:p>
        </p:txBody>
      </p:sp>
      <p:sp>
        <p:nvSpPr>
          <p:cNvPr id="41986" name="Title 1"/>
          <p:cNvSpPr>
            <a:spLocks noGrp="1"/>
          </p:cNvSpPr>
          <p:nvPr>
            <p:ph type="title"/>
          </p:nvPr>
        </p:nvSpPr>
        <p:spPr>
          <a:xfrm>
            <a:off x="457200" y="142969"/>
            <a:ext cx="8229600" cy="792162"/>
          </a:xfrm>
        </p:spPr>
        <p:txBody>
          <a:bodyPr/>
          <a:lstStyle/>
          <a:p>
            <a:r>
              <a:rPr lang="en-US" dirty="0"/>
              <a:t>Review:  </a:t>
            </a:r>
            <a:r>
              <a:rPr lang="en-US" dirty="0" err="1"/>
              <a:t>Throwable</a:t>
            </a:r>
            <a:r>
              <a:rPr lang="en-US" dirty="0"/>
              <a:t> Class</a:t>
            </a:r>
          </a:p>
        </p:txBody>
      </p:sp>
      <p:sp>
        <p:nvSpPr>
          <p:cNvPr id="41987" name="Content Placeholder 2"/>
          <p:cNvSpPr>
            <a:spLocks noGrp="1"/>
          </p:cNvSpPr>
          <p:nvPr>
            <p:ph idx="1"/>
          </p:nvPr>
        </p:nvSpPr>
        <p:spPr>
          <a:xfrm>
            <a:off x="457200" y="1143000"/>
            <a:ext cx="4778828" cy="5562600"/>
          </a:xfrm>
        </p:spPr>
        <p:txBody>
          <a:bodyPr>
            <a:normAutofit fontScale="92500" lnSpcReduction="20000"/>
          </a:bodyPr>
          <a:lstStyle/>
          <a:p>
            <a:pPr>
              <a:spcAft>
                <a:spcPts val="600"/>
              </a:spcAft>
            </a:pPr>
            <a:r>
              <a:rPr lang="en-US" dirty="0">
                <a:solidFill>
                  <a:srgbClr val="2042EE"/>
                </a:solidFill>
                <a:latin typeface="Calibri" pitchFamily="34" charset="0"/>
              </a:rPr>
              <a:t>Throwable object:  </a:t>
            </a:r>
            <a:r>
              <a:rPr lang="en-US" dirty="0">
                <a:latin typeface="Calibri" pitchFamily="34" charset="0"/>
              </a:rPr>
              <a:t>can have an associated message that provides more detail about the particular </a:t>
            </a:r>
            <a:r>
              <a:rPr lang="en-US" b="1" dirty="0">
                <a:latin typeface="Calibri" pitchFamily="34" charset="0"/>
              </a:rPr>
              <a:t>error</a:t>
            </a:r>
            <a:r>
              <a:rPr lang="en-US" dirty="0">
                <a:latin typeface="Calibri" pitchFamily="34" charset="0"/>
              </a:rPr>
              <a:t> or </a:t>
            </a:r>
            <a:r>
              <a:rPr lang="en-US" b="1" dirty="0">
                <a:latin typeface="Calibri" pitchFamily="34" charset="0"/>
              </a:rPr>
              <a:t>exception</a:t>
            </a:r>
            <a:r>
              <a:rPr lang="en-US" dirty="0">
                <a:latin typeface="Calibri" pitchFamily="34" charset="0"/>
              </a:rPr>
              <a:t> that is being thrown</a:t>
            </a:r>
            <a:endParaRPr lang="en-US" dirty="0">
              <a:solidFill>
                <a:srgbClr val="2042EE"/>
              </a:solidFill>
              <a:latin typeface="Calibri" pitchFamily="34" charset="0"/>
            </a:endParaRPr>
          </a:p>
          <a:p>
            <a:pPr>
              <a:spcAft>
                <a:spcPts val="600"/>
              </a:spcAft>
            </a:pPr>
            <a:r>
              <a:rPr lang="en-US" dirty="0" err="1">
                <a:solidFill>
                  <a:srgbClr val="2042EE"/>
                </a:solidFill>
                <a:latin typeface="Calibri" pitchFamily="34" charset="0"/>
              </a:rPr>
              <a:t>getMessage</a:t>
            </a:r>
            <a:r>
              <a:rPr lang="en-US" dirty="0">
                <a:solidFill>
                  <a:srgbClr val="2042EE"/>
                </a:solidFill>
                <a:latin typeface="Calibri" pitchFamily="34" charset="0"/>
              </a:rPr>
              <a:t>():  </a:t>
            </a:r>
            <a:r>
              <a:rPr lang="en-US" dirty="0">
                <a:latin typeface="Calibri" pitchFamily="34" charset="0"/>
              </a:rPr>
              <a:t>returns the </a:t>
            </a:r>
            <a:r>
              <a:rPr lang="en-US" b="1" dirty="0">
                <a:latin typeface="Calibri" pitchFamily="34" charset="0"/>
              </a:rPr>
              <a:t>error message </a:t>
            </a:r>
            <a:r>
              <a:rPr lang="en-US" dirty="0">
                <a:latin typeface="Calibri" pitchFamily="34" charset="0"/>
              </a:rPr>
              <a:t>string of the throwable object</a:t>
            </a:r>
          </a:p>
          <a:p>
            <a:r>
              <a:rPr lang="en-US" dirty="0">
                <a:solidFill>
                  <a:srgbClr val="2042EE"/>
                </a:solidFill>
                <a:latin typeface="Calibri" pitchFamily="34" charset="0"/>
              </a:rPr>
              <a:t>Throwable class:  </a:t>
            </a:r>
            <a:r>
              <a:rPr lang="en-US" dirty="0">
                <a:latin typeface="Calibri" pitchFamily="34" charset="0"/>
              </a:rPr>
              <a:t>is the </a:t>
            </a:r>
            <a:r>
              <a:rPr lang="en-US" b="1" dirty="0">
                <a:latin typeface="Calibri" pitchFamily="34" charset="0"/>
              </a:rPr>
              <a:t>superclass</a:t>
            </a:r>
            <a:r>
              <a:rPr lang="en-US" dirty="0">
                <a:latin typeface="Calibri" pitchFamily="34" charset="0"/>
              </a:rPr>
              <a:t> of all errors and exceptions in the Java language</a:t>
            </a:r>
          </a:p>
        </p:txBody>
      </p:sp>
      <p:sp>
        <p:nvSpPr>
          <p:cNvPr id="4" name="Rectangle 3">
            <a:extLst>
              <a:ext uri="{FF2B5EF4-FFF2-40B4-BE49-F238E27FC236}">
                <a16:creationId xmlns:a16="http://schemas.microsoft.com/office/drawing/2014/main" id="{F9FB4ECF-88B7-40FA-A94A-7C1C4990A581}"/>
              </a:ext>
            </a:extLst>
          </p:cNvPr>
          <p:cNvSpPr/>
          <p:nvPr/>
        </p:nvSpPr>
        <p:spPr>
          <a:xfrm>
            <a:off x="6359177" y="2334484"/>
            <a:ext cx="1524000" cy="46713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Object</a:t>
            </a:r>
          </a:p>
        </p:txBody>
      </p:sp>
      <p:sp>
        <p:nvSpPr>
          <p:cNvPr id="8" name="Rectangle 7">
            <a:extLst>
              <a:ext uri="{FF2B5EF4-FFF2-40B4-BE49-F238E27FC236}">
                <a16:creationId xmlns:a16="http://schemas.microsoft.com/office/drawing/2014/main" id="{F4137167-155A-4C2A-A2C2-AE58A5D62FE8}"/>
              </a:ext>
            </a:extLst>
          </p:cNvPr>
          <p:cNvSpPr/>
          <p:nvPr/>
        </p:nvSpPr>
        <p:spPr>
          <a:xfrm>
            <a:off x="6348291" y="3286313"/>
            <a:ext cx="1534886" cy="46713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Throwable</a:t>
            </a:r>
          </a:p>
        </p:txBody>
      </p:sp>
      <p:cxnSp>
        <p:nvCxnSpPr>
          <p:cNvPr id="9" name="Straight Arrow Connector 8">
            <a:extLst>
              <a:ext uri="{FF2B5EF4-FFF2-40B4-BE49-F238E27FC236}">
                <a16:creationId xmlns:a16="http://schemas.microsoft.com/office/drawing/2014/main" id="{BBD1554D-1ED2-48B8-A156-DEE7EB30CB7C}"/>
              </a:ext>
            </a:extLst>
          </p:cNvPr>
          <p:cNvCxnSpPr>
            <a:cxnSpLocks/>
            <a:stCxn id="8" idx="0"/>
            <a:endCxn id="4" idx="2"/>
          </p:cNvCxnSpPr>
          <p:nvPr/>
        </p:nvCxnSpPr>
        <p:spPr>
          <a:xfrm flipV="1">
            <a:off x="7115734" y="2801623"/>
            <a:ext cx="5443" cy="484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CA63C5B-3740-4D0B-80BC-8C7563C60E61}"/>
              </a:ext>
            </a:extLst>
          </p:cNvPr>
          <p:cNvGrpSpPr/>
          <p:nvPr/>
        </p:nvGrpSpPr>
        <p:grpSpPr>
          <a:xfrm>
            <a:off x="5553633" y="3803598"/>
            <a:ext cx="3231916" cy="1310373"/>
            <a:chOff x="5553633" y="3803598"/>
            <a:chExt cx="3231916" cy="1310373"/>
          </a:xfrm>
        </p:grpSpPr>
        <p:sp>
          <p:nvSpPr>
            <p:cNvPr id="5" name="Rectangle 4">
              <a:extLst>
                <a:ext uri="{FF2B5EF4-FFF2-40B4-BE49-F238E27FC236}">
                  <a16:creationId xmlns:a16="http://schemas.microsoft.com/office/drawing/2014/main" id="{E79DB186-9C27-4B2B-B0BF-56492CF3002A}"/>
                </a:ext>
              </a:extLst>
            </p:cNvPr>
            <p:cNvSpPr/>
            <p:nvPr/>
          </p:nvSpPr>
          <p:spPr>
            <a:xfrm>
              <a:off x="5553633" y="4646832"/>
              <a:ext cx="1529443"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Exception</a:t>
              </a:r>
            </a:p>
          </p:txBody>
        </p:sp>
        <p:sp>
          <p:nvSpPr>
            <p:cNvPr id="13" name="Rectangle 12">
              <a:extLst>
                <a:ext uri="{FF2B5EF4-FFF2-40B4-BE49-F238E27FC236}">
                  <a16:creationId xmlns:a16="http://schemas.microsoft.com/office/drawing/2014/main" id="{E79DB186-9C27-4B2B-B0BF-56492CF3002A}"/>
                </a:ext>
              </a:extLst>
            </p:cNvPr>
            <p:cNvSpPr/>
            <p:nvPr/>
          </p:nvSpPr>
          <p:spPr>
            <a:xfrm>
              <a:off x="7273576" y="4646832"/>
              <a:ext cx="1511973"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Error</a:t>
              </a:r>
            </a:p>
          </p:txBody>
        </p:sp>
        <p:cxnSp>
          <p:nvCxnSpPr>
            <p:cNvPr id="16" name="Straight Arrow Connector 15">
              <a:extLst>
                <a:ext uri="{FF2B5EF4-FFF2-40B4-BE49-F238E27FC236}">
                  <a16:creationId xmlns:a16="http://schemas.microsoft.com/office/drawing/2014/main" id="{BBD1554D-1ED2-48B8-A156-DEE7EB30CB7C}"/>
                </a:ext>
              </a:extLst>
            </p:cNvPr>
            <p:cNvCxnSpPr>
              <a:cxnSpLocks/>
            </p:cNvCxnSpPr>
            <p:nvPr/>
          </p:nvCxnSpPr>
          <p:spPr>
            <a:xfrm flipV="1">
              <a:off x="7137972" y="3803598"/>
              <a:ext cx="2836" cy="440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5" idx="0"/>
              <a:endCxn id="13" idx="0"/>
            </p:cNvCxnSpPr>
            <p:nvPr/>
          </p:nvCxnSpPr>
          <p:spPr>
            <a:xfrm rot="5400000" flipH="1" flipV="1">
              <a:off x="7173959" y="3791228"/>
              <a:ext cx="12700" cy="1711208"/>
            </a:xfrm>
            <a:prstGeom prst="bentConnector3">
              <a:avLst>
                <a:gd name="adj1" fmla="val 3209787"/>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Speech Bubble: Rectangle with Corners Rounded 15">
            <a:extLst>
              <a:ext uri="{FF2B5EF4-FFF2-40B4-BE49-F238E27FC236}">
                <a16:creationId xmlns:a16="http://schemas.microsoft.com/office/drawing/2014/main" id="{78BB87BD-4CDD-4CD2-B0C4-79B2EC122AA1}"/>
              </a:ext>
            </a:extLst>
          </p:cNvPr>
          <p:cNvSpPr/>
          <p:nvPr/>
        </p:nvSpPr>
        <p:spPr>
          <a:xfrm>
            <a:off x="4876800" y="2667000"/>
            <a:ext cx="1593154" cy="491617"/>
          </a:xfrm>
          <a:prstGeom prst="wedgeRoundRectCallout">
            <a:avLst>
              <a:gd name="adj1" fmla="val 46014"/>
              <a:gd name="adj2" fmla="val 105329"/>
              <a:gd name="adj3" fmla="val 16667"/>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b="1" dirty="0" err="1"/>
              <a:t>GetMessage</a:t>
            </a:r>
            <a:r>
              <a:rPr lang="en-US" b="1" dirty="0"/>
              <a:t>()</a:t>
            </a:r>
            <a:endParaRPr lang="en-US" dirty="0"/>
          </a:p>
        </p:txBody>
      </p:sp>
    </p:spTree>
    <p:extLst>
      <p:ext uri="{BB962C8B-B14F-4D97-AF65-F5344CB8AC3E}">
        <p14:creationId xmlns:p14="http://schemas.microsoft.com/office/powerpoint/2010/main" val="35799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wipe(left)">
                                      <p:cBhvr>
                                        <p:cTn id="11"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DC2489-DDD8-4A99-9CDA-6191272CA1E9}"/>
              </a:ext>
            </a:extLst>
          </p:cNvPr>
          <p:cNvSpPr/>
          <p:nvPr/>
        </p:nvSpPr>
        <p:spPr>
          <a:xfrm>
            <a:off x="4074494" y="1399729"/>
            <a:ext cx="4136572" cy="2791271"/>
          </a:xfrm>
          <a:prstGeom prst="rect">
            <a:avLst/>
          </a:prstGeom>
          <a:solidFill>
            <a:schemeClr val="accent6">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457200" y="152477"/>
            <a:ext cx="8229600" cy="826597"/>
          </a:xfrm>
        </p:spPr>
        <p:txBody>
          <a:bodyPr>
            <a:normAutofit fontScale="90000"/>
          </a:bodyPr>
          <a:lstStyle/>
          <a:p>
            <a:r>
              <a:rPr lang="en-US" sz="4800" dirty="0"/>
              <a:t>Exception/Warning Class Hierarchy</a:t>
            </a:r>
          </a:p>
        </p:txBody>
      </p:sp>
      <p:sp>
        <p:nvSpPr>
          <p:cNvPr id="3" name="Rectangle 2">
            <a:extLst>
              <a:ext uri="{FF2B5EF4-FFF2-40B4-BE49-F238E27FC236}">
                <a16:creationId xmlns:a16="http://schemas.microsoft.com/office/drawing/2014/main" id="{F9FB4ECF-88B7-40FA-A94A-7C1C4990A581}"/>
              </a:ext>
            </a:extLst>
          </p:cNvPr>
          <p:cNvSpPr/>
          <p:nvPr/>
        </p:nvSpPr>
        <p:spPr>
          <a:xfrm>
            <a:off x="4343400" y="1617928"/>
            <a:ext cx="1899555" cy="46713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Object</a:t>
            </a:r>
          </a:p>
        </p:txBody>
      </p:sp>
      <p:sp>
        <p:nvSpPr>
          <p:cNvPr id="6" name="Rectangle 5">
            <a:extLst>
              <a:ext uri="{FF2B5EF4-FFF2-40B4-BE49-F238E27FC236}">
                <a16:creationId xmlns:a16="http://schemas.microsoft.com/office/drawing/2014/main" id="{E79DB186-9C27-4B2B-B0BF-56492CF3002A}"/>
              </a:ext>
            </a:extLst>
          </p:cNvPr>
          <p:cNvSpPr/>
          <p:nvPr/>
        </p:nvSpPr>
        <p:spPr>
          <a:xfrm>
            <a:off x="4337957" y="3521586"/>
            <a:ext cx="1904999"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Exception</a:t>
            </a:r>
          </a:p>
        </p:txBody>
      </p:sp>
      <p:sp>
        <p:nvSpPr>
          <p:cNvPr id="9" name="Rectangle 8">
            <a:extLst>
              <a:ext uri="{FF2B5EF4-FFF2-40B4-BE49-F238E27FC236}">
                <a16:creationId xmlns:a16="http://schemas.microsoft.com/office/drawing/2014/main" id="{F4137167-155A-4C2A-A2C2-AE58A5D62FE8}"/>
              </a:ext>
            </a:extLst>
          </p:cNvPr>
          <p:cNvSpPr/>
          <p:nvPr/>
        </p:nvSpPr>
        <p:spPr>
          <a:xfrm>
            <a:off x="4332514" y="2569757"/>
            <a:ext cx="1915885" cy="46713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Throwable</a:t>
            </a:r>
          </a:p>
        </p:txBody>
      </p:sp>
      <p:cxnSp>
        <p:nvCxnSpPr>
          <p:cNvPr id="5" name="Straight Arrow Connector 4">
            <a:extLst>
              <a:ext uri="{FF2B5EF4-FFF2-40B4-BE49-F238E27FC236}">
                <a16:creationId xmlns:a16="http://schemas.microsoft.com/office/drawing/2014/main" id="{BBD1554D-1ED2-48B8-A156-DEE7EB30CB7C}"/>
              </a:ext>
            </a:extLst>
          </p:cNvPr>
          <p:cNvCxnSpPr>
            <a:cxnSpLocks/>
            <a:stCxn id="9" idx="0"/>
            <a:endCxn id="3" idx="2"/>
          </p:cNvCxnSpPr>
          <p:nvPr/>
        </p:nvCxnSpPr>
        <p:spPr>
          <a:xfrm flipV="1">
            <a:off x="5290457" y="2085067"/>
            <a:ext cx="2721" cy="484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70FDE70-BE22-4496-BD2D-2F9E47C31B7F}"/>
              </a:ext>
            </a:extLst>
          </p:cNvPr>
          <p:cNvPicPr>
            <a:picLocks noChangeAspect="1"/>
          </p:cNvPicPr>
          <p:nvPr/>
        </p:nvPicPr>
        <p:blipFill>
          <a:blip r:embed="rId3"/>
          <a:stretch>
            <a:fillRect/>
          </a:stretch>
        </p:blipFill>
        <p:spPr>
          <a:xfrm>
            <a:off x="5131555" y="2951417"/>
            <a:ext cx="188992" cy="570170"/>
          </a:xfrm>
          <a:prstGeom prst="rect">
            <a:avLst/>
          </a:prstGeom>
        </p:spPr>
      </p:pic>
      <p:sp>
        <p:nvSpPr>
          <p:cNvPr id="16" name="Speech Bubble: Rectangle with Corners Rounded 15">
            <a:extLst>
              <a:ext uri="{FF2B5EF4-FFF2-40B4-BE49-F238E27FC236}">
                <a16:creationId xmlns:a16="http://schemas.microsoft.com/office/drawing/2014/main" id="{78BB87BD-4CDD-4CD2-B0C4-79B2EC122AA1}"/>
              </a:ext>
            </a:extLst>
          </p:cNvPr>
          <p:cNvSpPr/>
          <p:nvPr/>
        </p:nvSpPr>
        <p:spPr>
          <a:xfrm>
            <a:off x="391889" y="1447799"/>
            <a:ext cx="3492952" cy="1365576"/>
          </a:xfrm>
          <a:prstGeom prst="wedgeRoundRectCallout">
            <a:avLst>
              <a:gd name="adj1" fmla="val 64878"/>
              <a:gd name="adj2" fmla="val 48099"/>
              <a:gd name="adj3" fmla="val 16667"/>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400" b="1" dirty="0" err="1"/>
              <a:t>GetMessage</a:t>
            </a:r>
            <a:r>
              <a:rPr lang="en-US" sz="2400" b="1" dirty="0"/>
              <a:t>() </a:t>
            </a:r>
            <a:r>
              <a:rPr lang="en-US" sz="2400" dirty="0">
                <a:latin typeface="Calibri" pitchFamily="34" charset="0"/>
              </a:rPr>
              <a:t>returns the </a:t>
            </a:r>
            <a:r>
              <a:rPr lang="en-US" sz="2400" b="1" dirty="0">
                <a:latin typeface="Calibri" pitchFamily="34" charset="0"/>
              </a:rPr>
              <a:t>error message </a:t>
            </a:r>
            <a:r>
              <a:rPr lang="en-US" sz="2400" dirty="0">
                <a:latin typeface="Calibri" pitchFamily="34" charset="0"/>
              </a:rPr>
              <a:t>string of the throwable object</a:t>
            </a:r>
            <a:endParaRPr lang="en-US" sz="2400" dirty="0"/>
          </a:p>
        </p:txBody>
      </p:sp>
      <p:grpSp>
        <p:nvGrpSpPr>
          <p:cNvPr id="4" name="Group 3">
            <a:extLst>
              <a:ext uri="{FF2B5EF4-FFF2-40B4-BE49-F238E27FC236}">
                <a16:creationId xmlns:a16="http://schemas.microsoft.com/office/drawing/2014/main" id="{4953DEBC-0C9A-463B-A25F-E4F959D779CB}"/>
              </a:ext>
            </a:extLst>
          </p:cNvPr>
          <p:cNvGrpSpPr/>
          <p:nvPr/>
        </p:nvGrpSpPr>
        <p:grpSpPr>
          <a:xfrm>
            <a:off x="4089403" y="3942242"/>
            <a:ext cx="4136572" cy="2382356"/>
            <a:chOff x="4089403" y="3942242"/>
            <a:chExt cx="4136572" cy="2382356"/>
          </a:xfrm>
        </p:grpSpPr>
        <p:sp>
          <p:nvSpPr>
            <p:cNvPr id="26" name="Rectangle 25">
              <a:extLst>
                <a:ext uri="{FF2B5EF4-FFF2-40B4-BE49-F238E27FC236}">
                  <a16:creationId xmlns:a16="http://schemas.microsoft.com/office/drawing/2014/main" id="{675CB1C3-DC7D-479A-A32F-A0C33ED58909}"/>
                </a:ext>
              </a:extLst>
            </p:cNvPr>
            <p:cNvSpPr/>
            <p:nvPr/>
          </p:nvSpPr>
          <p:spPr>
            <a:xfrm>
              <a:off x="4089403" y="4274455"/>
              <a:ext cx="4136572" cy="2050143"/>
            </a:xfrm>
            <a:prstGeom prst="rect">
              <a:avLst/>
            </a:prstGeom>
            <a:solidFill>
              <a:srgbClr val="FFC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E3C2DB-B3C2-4E7C-B9AF-2E35702E5008}"/>
                </a:ext>
              </a:extLst>
            </p:cNvPr>
            <p:cNvSpPr/>
            <p:nvPr/>
          </p:nvSpPr>
          <p:spPr>
            <a:xfrm>
              <a:off x="4337957" y="4522865"/>
              <a:ext cx="1910443"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err="1"/>
                <a:t>SQLException</a:t>
              </a:r>
              <a:endParaRPr lang="en-US" sz="2400" dirty="0"/>
            </a:p>
          </p:txBody>
        </p:sp>
        <p:sp>
          <p:nvSpPr>
            <p:cNvPr id="8" name="Rectangle 7">
              <a:extLst>
                <a:ext uri="{FF2B5EF4-FFF2-40B4-BE49-F238E27FC236}">
                  <a16:creationId xmlns:a16="http://schemas.microsoft.com/office/drawing/2014/main" id="{7A8CF0FD-498D-4E97-9BA5-CA3E26B3519F}"/>
                </a:ext>
              </a:extLst>
            </p:cNvPr>
            <p:cNvSpPr/>
            <p:nvPr/>
          </p:nvSpPr>
          <p:spPr>
            <a:xfrm>
              <a:off x="4332515" y="5565036"/>
              <a:ext cx="1910442"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err="1"/>
                <a:t>SQLWarning</a:t>
              </a:r>
              <a:endParaRPr lang="en-US" sz="2400" dirty="0"/>
            </a:p>
          </p:txBody>
        </p:sp>
        <p:pic>
          <p:nvPicPr>
            <p:cNvPr id="18" name="Picture 17">
              <a:extLst>
                <a:ext uri="{FF2B5EF4-FFF2-40B4-BE49-F238E27FC236}">
                  <a16:creationId xmlns:a16="http://schemas.microsoft.com/office/drawing/2014/main" id="{9ADF96BD-7BC6-4D28-BD49-DE0DFA39C42B}"/>
                </a:ext>
              </a:extLst>
            </p:cNvPr>
            <p:cNvPicPr>
              <a:picLocks noChangeAspect="1"/>
            </p:cNvPicPr>
            <p:nvPr/>
          </p:nvPicPr>
          <p:blipFill>
            <a:blip r:embed="rId3"/>
            <a:stretch>
              <a:fillRect/>
            </a:stretch>
          </p:blipFill>
          <p:spPr>
            <a:xfrm>
              <a:off x="5133369" y="3942242"/>
              <a:ext cx="188992" cy="552728"/>
            </a:xfrm>
            <a:prstGeom prst="rect">
              <a:avLst/>
            </a:prstGeom>
          </p:spPr>
        </p:pic>
        <p:pic>
          <p:nvPicPr>
            <p:cNvPr id="19" name="Picture 18">
              <a:extLst>
                <a:ext uri="{FF2B5EF4-FFF2-40B4-BE49-F238E27FC236}">
                  <a16:creationId xmlns:a16="http://schemas.microsoft.com/office/drawing/2014/main" id="{20B326EA-5010-48E0-9B71-7F5A33B1785A}"/>
                </a:ext>
              </a:extLst>
            </p:cNvPr>
            <p:cNvPicPr>
              <a:picLocks noChangeAspect="1"/>
            </p:cNvPicPr>
            <p:nvPr/>
          </p:nvPicPr>
          <p:blipFill>
            <a:blip r:embed="rId3"/>
            <a:stretch>
              <a:fillRect/>
            </a:stretch>
          </p:blipFill>
          <p:spPr>
            <a:xfrm>
              <a:off x="5131555" y="4953718"/>
              <a:ext cx="188992" cy="611318"/>
            </a:xfrm>
            <a:prstGeom prst="rect">
              <a:avLst/>
            </a:prstGeom>
          </p:spPr>
        </p:pic>
        <p:sp>
          <p:nvSpPr>
            <p:cNvPr id="27" name="TextBox 26">
              <a:extLst>
                <a:ext uri="{FF2B5EF4-FFF2-40B4-BE49-F238E27FC236}">
                  <a16:creationId xmlns:a16="http://schemas.microsoft.com/office/drawing/2014/main" id="{441CCE6D-9232-4C67-8287-95E2D72F0335}"/>
                </a:ext>
              </a:extLst>
            </p:cNvPr>
            <p:cNvSpPr txBox="1"/>
            <p:nvPr/>
          </p:nvSpPr>
          <p:spPr>
            <a:xfrm>
              <a:off x="6647090" y="4343399"/>
              <a:ext cx="1441420" cy="523220"/>
            </a:xfrm>
            <a:prstGeom prst="rect">
              <a:avLst/>
            </a:prstGeom>
            <a:noFill/>
          </p:spPr>
          <p:txBody>
            <a:bodyPr wrap="none" rtlCol="0">
              <a:spAutoFit/>
            </a:bodyPr>
            <a:lstStyle/>
            <a:p>
              <a:r>
                <a:rPr lang="en-US" sz="2800" dirty="0" err="1"/>
                <a:t>Java.SQL</a:t>
              </a:r>
              <a:endParaRPr lang="en-US" sz="2800" dirty="0"/>
            </a:p>
          </p:txBody>
        </p:sp>
      </p:grpSp>
      <p:sp>
        <p:nvSpPr>
          <p:cNvPr id="22" name="TextBox 21">
            <a:extLst>
              <a:ext uri="{FF2B5EF4-FFF2-40B4-BE49-F238E27FC236}">
                <a16:creationId xmlns:a16="http://schemas.microsoft.com/office/drawing/2014/main" id="{4012162F-5437-49CC-8111-52F8C15A6572}"/>
              </a:ext>
            </a:extLst>
          </p:cNvPr>
          <p:cNvSpPr txBox="1"/>
          <p:nvPr/>
        </p:nvSpPr>
        <p:spPr>
          <a:xfrm>
            <a:off x="7208795" y="1528765"/>
            <a:ext cx="792205" cy="523220"/>
          </a:xfrm>
          <a:prstGeom prst="rect">
            <a:avLst/>
          </a:prstGeom>
          <a:noFill/>
        </p:spPr>
        <p:txBody>
          <a:bodyPr wrap="none" rtlCol="0">
            <a:spAutoFit/>
          </a:bodyPr>
          <a:lstStyle/>
          <a:p>
            <a:r>
              <a:rPr lang="en-US" sz="2800" dirty="0"/>
              <a:t>Java</a:t>
            </a:r>
          </a:p>
        </p:txBody>
      </p:sp>
      <p:sp>
        <p:nvSpPr>
          <p:cNvPr id="21" name="Speech Bubble: Rectangle with Corners Rounded 20">
            <a:extLst>
              <a:ext uri="{FF2B5EF4-FFF2-40B4-BE49-F238E27FC236}">
                <a16:creationId xmlns:a16="http://schemas.microsoft.com/office/drawing/2014/main" id="{545253D1-7AD4-40C9-A4CC-1D2EC2C3CC01}"/>
              </a:ext>
            </a:extLst>
          </p:cNvPr>
          <p:cNvSpPr/>
          <p:nvPr/>
        </p:nvSpPr>
        <p:spPr>
          <a:xfrm>
            <a:off x="685801" y="3071752"/>
            <a:ext cx="3122839" cy="1365576"/>
          </a:xfrm>
          <a:prstGeom prst="wedgeRoundRectCallout">
            <a:avLst>
              <a:gd name="adj1" fmla="val 69996"/>
              <a:gd name="adj2" fmla="val 61663"/>
              <a:gd name="adj3" fmla="val 16667"/>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400" b="1" dirty="0" err="1"/>
              <a:t>GetSQLState</a:t>
            </a:r>
            <a:r>
              <a:rPr lang="en-US" sz="2400" b="1" dirty="0"/>
              <a:t>()</a:t>
            </a:r>
            <a:r>
              <a:rPr lang="en-US" sz="2400" b="1" dirty="0">
                <a:latin typeface="Calibri" pitchFamily="34" charset="0"/>
              </a:rPr>
              <a:t> </a:t>
            </a:r>
            <a:r>
              <a:rPr lang="en-US" sz="2400" dirty="0">
                <a:latin typeface="Calibri" pitchFamily="34" charset="0"/>
              </a:rPr>
              <a:t>returns an </a:t>
            </a:r>
            <a:r>
              <a:rPr lang="en-US" sz="2400" dirty="0" err="1">
                <a:latin typeface="Calibri" pitchFamily="34" charset="0"/>
              </a:rPr>
              <a:t>SQLState</a:t>
            </a:r>
            <a:r>
              <a:rPr lang="en-US" sz="2400" dirty="0">
                <a:latin typeface="Calibri" pitchFamily="34" charset="0"/>
              </a:rPr>
              <a:t> identifier according to SQL 99</a:t>
            </a:r>
            <a:r>
              <a:rPr lang="en-US" sz="2400" dirty="0"/>
              <a:t> </a:t>
            </a:r>
          </a:p>
        </p:txBody>
      </p:sp>
      <p:sp>
        <p:nvSpPr>
          <p:cNvPr id="24" name="Speech Bubble: Rectangle with Corners Rounded 23">
            <a:extLst>
              <a:ext uri="{FF2B5EF4-FFF2-40B4-BE49-F238E27FC236}">
                <a16:creationId xmlns:a16="http://schemas.microsoft.com/office/drawing/2014/main" id="{78BAA11E-023B-4F3A-AF9A-75755939388A}"/>
              </a:ext>
            </a:extLst>
          </p:cNvPr>
          <p:cNvSpPr/>
          <p:nvPr/>
        </p:nvSpPr>
        <p:spPr>
          <a:xfrm>
            <a:off x="762002" y="4756434"/>
            <a:ext cx="3046638" cy="1275741"/>
          </a:xfrm>
          <a:prstGeom prst="wedgeRoundRectCallout">
            <a:avLst>
              <a:gd name="adj1" fmla="val 67265"/>
              <a:gd name="adj2" fmla="val 28945"/>
              <a:gd name="adj3" fmla="val 16667"/>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b="1" dirty="0" err="1"/>
              <a:t>GetWarning</a:t>
            </a:r>
            <a:r>
              <a:rPr lang="en-US" sz="2400" b="1" dirty="0"/>
              <a:t>()</a:t>
            </a:r>
            <a:r>
              <a:rPr lang="en-US" sz="2400" b="1" dirty="0">
                <a:solidFill>
                  <a:srgbClr val="111111"/>
                </a:solidFill>
                <a:latin typeface="Calibri" pitchFamily="34" charset="0"/>
              </a:rPr>
              <a:t> </a:t>
            </a:r>
            <a:r>
              <a:rPr lang="en-US" sz="2400" dirty="0">
                <a:solidFill>
                  <a:schemeClr val="bg1"/>
                </a:solidFill>
                <a:latin typeface="Calibri" pitchFamily="34" charset="0"/>
              </a:rPr>
              <a:t>retrieves SQL warning if they exist</a:t>
            </a:r>
            <a:r>
              <a:rPr lang="en-US" sz="2400" dirty="0">
                <a:solidFill>
                  <a:schemeClr val="bg1"/>
                </a:solidFill>
              </a:rPr>
              <a:t> </a:t>
            </a:r>
          </a:p>
        </p:txBody>
      </p:sp>
    </p:spTree>
    <p:extLst>
      <p:ext uri="{BB962C8B-B14F-4D97-AF65-F5344CB8AC3E}">
        <p14:creationId xmlns:p14="http://schemas.microsoft.com/office/powerpoint/2010/main" val="6103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1DC2489-DDD8-4A99-9CDA-6191272CA1E9}"/>
              </a:ext>
            </a:extLst>
          </p:cNvPr>
          <p:cNvSpPr/>
          <p:nvPr/>
        </p:nvSpPr>
        <p:spPr>
          <a:xfrm>
            <a:off x="4074494" y="1399729"/>
            <a:ext cx="4136572" cy="2791271"/>
          </a:xfrm>
          <a:prstGeom prst="rect">
            <a:avLst/>
          </a:prstGeom>
          <a:solidFill>
            <a:schemeClr val="accent6">
              <a:lumMod val="60000"/>
              <a:lumOff val="4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itle 1"/>
          <p:cNvSpPr>
            <a:spLocks noGrp="1"/>
          </p:cNvSpPr>
          <p:nvPr>
            <p:ph type="title"/>
          </p:nvPr>
        </p:nvSpPr>
        <p:spPr>
          <a:xfrm>
            <a:off x="457200" y="152477"/>
            <a:ext cx="8229600" cy="826597"/>
          </a:xfrm>
        </p:spPr>
        <p:txBody>
          <a:bodyPr>
            <a:normAutofit/>
          </a:bodyPr>
          <a:lstStyle/>
          <a:p>
            <a:r>
              <a:rPr lang="en-US" sz="4800" dirty="0" err="1"/>
              <a:t>SQLException</a:t>
            </a:r>
            <a:endParaRPr lang="en-US" sz="4800" dirty="0"/>
          </a:p>
        </p:txBody>
      </p:sp>
      <p:sp>
        <p:nvSpPr>
          <p:cNvPr id="3" name="Rectangle 2">
            <a:extLst>
              <a:ext uri="{FF2B5EF4-FFF2-40B4-BE49-F238E27FC236}">
                <a16:creationId xmlns:a16="http://schemas.microsoft.com/office/drawing/2014/main" id="{F9FB4ECF-88B7-40FA-A94A-7C1C4990A581}"/>
              </a:ext>
            </a:extLst>
          </p:cNvPr>
          <p:cNvSpPr/>
          <p:nvPr/>
        </p:nvSpPr>
        <p:spPr>
          <a:xfrm>
            <a:off x="4343400" y="1617928"/>
            <a:ext cx="1899555" cy="46713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Object</a:t>
            </a:r>
          </a:p>
        </p:txBody>
      </p:sp>
      <p:sp>
        <p:nvSpPr>
          <p:cNvPr id="6" name="Rectangle 5">
            <a:extLst>
              <a:ext uri="{FF2B5EF4-FFF2-40B4-BE49-F238E27FC236}">
                <a16:creationId xmlns:a16="http://schemas.microsoft.com/office/drawing/2014/main" id="{E79DB186-9C27-4B2B-B0BF-56492CF3002A}"/>
              </a:ext>
            </a:extLst>
          </p:cNvPr>
          <p:cNvSpPr/>
          <p:nvPr/>
        </p:nvSpPr>
        <p:spPr>
          <a:xfrm>
            <a:off x="4337957" y="3521586"/>
            <a:ext cx="1904999"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Exception</a:t>
            </a:r>
          </a:p>
        </p:txBody>
      </p:sp>
      <p:sp>
        <p:nvSpPr>
          <p:cNvPr id="9" name="Rectangle 8">
            <a:extLst>
              <a:ext uri="{FF2B5EF4-FFF2-40B4-BE49-F238E27FC236}">
                <a16:creationId xmlns:a16="http://schemas.microsoft.com/office/drawing/2014/main" id="{F4137167-155A-4C2A-A2C2-AE58A5D62FE8}"/>
              </a:ext>
            </a:extLst>
          </p:cNvPr>
          <p:cNvSpPr/>
          <p:nvPr/>
        </p:nvSpPr>
        <p:spPr>
          <a:xfrm>
            <a:off x="4332514" y="2569757"/>
            <a:ext cx="1915885" cy="467139"/>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a:t>Throwable</a:t>
            </a:r>
          </a:p>
        </p:txBody>
      </p:sp>
      <p:cxnSp>
        <p:nvCxnSpPr>
          <p:cNvPr id="5" name="Straight Arrow Connector 4">
            <a:extLst>
              <a:ext uri="{FF2B5EF4-FFF2-40B4-BE49-F238E27FC236}">
                <a16:creationId xmlns:a16="http://schemas.microsoft.com/office/drawing/2014/main" id="{BBD1554D-1ED2-48B8-A156-DEE7EB30CB7C}"/>
              </a:ext>
            </a:extLst>
          </p:cNvPr>
          <p:cNvCxnSpPr>
            <a:cxnSpLocks/>
            <a:stCxn id="9" idx="0"/>
            <a:endCxn id="3" idx="2"/>
          </p:cNvCxnSpPr>
          <p:nvPr/>
        </p:nvCxnSpPr>
        <p:spPr>
          <a:xfrm flipV="1">
            <a:off x="5290457" y="2085067"/>
            <a:ext cx="2721" cy="484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70FDE70-BE22-4496-BD2D-2F9E47C31B7F}"/>
              </a:ext>
            </a:extLst>
          </p:cNvPr>
          <p:cNvPicPr>
            <a:picLocks noChangeAspect="1"/>
          </p:cNvPicPr>
          <p:nvPr/>
        </p:nvPicPr>
        <p:blipFill>
          <a:blip r:embed="rId3"/>
          <a:stretch>
            <a:fillRect/>
          </a:stretch>
        </p:blipFill>
        <p:spPr>
          <a:xfrm>
            <a:off x="5131555" y="2951417"/>
            <a:ext cx="188992" cy="570170"/>
          </a:xfrm>
          <a:prstGeom prst="rect">
            <a:avLst/>
          </a:prstGeom>
        </p:spPr>
      </p:pic>
      <p:grpSp>
        <p:nvGrpSpPr>
          <p:cNvPr id="4" name="Group 3">
            <a:extLst>
              <a:ext uri="{FF2B5EF4-FFF2-40B4-BE49-F238E27FC236}">
                <a16:creationId xmlns:a16="http://schemas.microsoft.com/office/drawing/2014/main" id="{4953DEBC-0C9A-463B-A25F-E4F959D779CB}"/>
              </a:ext>
            </a:extLst>
          </p:cNvPr>
          <p:cNvGrpSpPr/>
          <p:nvPr/>
        </p:nvGrpSpPr>
        <p:grpSpPr>
          <a:xfrm>
            <a:off x="4089403" y="3942242"/>
            <a:ext cx="4136572" cy="2382356"/>
            <a:chOff x="4089403" y="3942242"/>
            <a:chExt cx="4136572" cy="2382356"/>
          </a:xfrm>
        </p:grpSpPr>
        <p:sp>
          <p:nvSpPr>
            <p:cNvPr id="26" name="Rectangle 25">
              <a:extLst>
                <a:ext uri="{FF2B5EF4-FFF2-40B4-BE49-F238E27FC236}">
                  <a16:creationId xmlns:a16="http://schemas.microsoft.com/office/drawing/2014/main" id="{675CB1C3-DC7D-479A-A32F-A0C33ED58909}"/>
                </a:ext>
              </a:extLst>
            </p:cNvPr>
            <p:cNvSpPr/>
            <p:nvPr/>
          </p:nvSpPr>
          <p:spPr>
            <a:xfrm>
              <a:off x="4089403" y="4274455"/>
              <a:ext cx="4136572" cy="2050143"/>
            </a:xfrm>
            <a:prstGeom prst="rect">
              <a:avLst/>
            </a:prstGeom>
            <a:solidFill>
              <a:srgbClr val="FFC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E3C2DB-B3C2-4E7C-B9AF-2E35702E5008}"/>
                </a:ext>
              </a:extLst>
            </p:cNvPr>
            <p:cNvSpPr/>
            <p:nvPr/>
          </p:nvSpPr>
          <p:spPr>
            <a:xfrm>
              <a:off x="4337957" y="4522865"/>
              <a:ext cx="1910443"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err="1"/>
                <a:t>SQLException</a:t>
              </a:r>
              <a:endParaRPr lang="en-US" sz="2400" dirty="0"/>
            </a:p>
          </p:txBody>
        </p:sp>
        <p:sp>
          <p:nvSpPr>
            <p:cNvPr id="8" name="Rectangle 7">
              <a:extLst>
                <a:ext uri="{FF2B5EF4-FFF2-40B4-BE49-F238E27FC236}">
                  <a16:creationId xmlns:a16="http://schemas.microsoft.com/office/drawing/2014/main" id="{7A8CF0FD-498D-4E97-9BA5-CA3E26B3519F}"/>
                </a:ext>
              </a:extLst>
            </p:cNvPr>
            <p:cNvSpPr/>
            <p:nvPr/>
          </p:nvSpPr>
          <p:spPr>
            <a:xfrm>
              <a:off x="4332515" y="5565036"/>
              <a:ext cx="1910442" cy="467139"/>
            </a:xfrm>
            <a:prstGeom prst="rect">
              <a:avLst/>
            </a:prstGeom>
            <a:solidFill>
              <a:srgbClr val="00B050"/>
            </a:solid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400" dirty="0" err="1"/>
                <a:t>SQLWarning</a:t>
              </a:r>
              <a:endParaRPr lang="en-US" sz="2400" dirty="0"/>
            </a:p>
          </p:txBody>
        </p:sp>
        <p:pic>
          <p:nvPicPr>
            <p:cNvPr id="18" name="Picture 17">
              <a:extLst>
                <a:ext uri="{FF2B5EF4-FFF2-40B4-BE49-F238E27FC236}">
                  <a16:creationId xmlns:a16="http://schemas.microsoft.com/office/drawing/2014/main" id="{9ADF96BD-7BC6-4D28-BD49-DE0DFA39C42B}"/>
                </a:ext>
              </a:extLst>
            </p:cNvPr>
            <p:cNvPicPr>
              <a:picLocks noChangeAspect="1"/>
            </p:cNvPicPr>
            <p:nvPr/>
          </p:nvPicPr>
          <p:blipFill>
            <a:blip r:embed="rId3"/>
            <a:stretch>
              <a:fillRect/>
            </a:stretch>
          </p:blipFill>
          <p:spPr>
            <a:xfrm>
              <a:off x="5133369" y="3942242"/>
              <a:ext cx="188992" cy="552728"/>
            </a:xfrm>
            <a:prstGeom prst="rect">
              <a:avLst/>
            </a:prstGeom>
          </p:spPr>
        </p:pic>
        <p:pic>
          <p:nvPicPr>
            <p:cNvPr id="19" name="Picture 18">
              <a:extLst>
                <a:ext uri="{FF2B5EF4-FFF2-40B4-BE49-F238E27FC236}">
                  <a16:creationId xmlns:a16="http://schemas.microsoft.com/office/drawing/2014/main" id="{20B326EA-5010-48E0-9B71-7F5A33B1785A}"/>
                </a:ext>
              </a:extLst>
            </p:cNvPr>
            <p:cNvPicPr>
              <a:picLocks noChangeAspect="1"/>
            </p:cNvPicPr>
            <p:nvPr/>
          </p:nvPicPr>
          <p:blipFill>
            <a:blip r:embed="rId3"/>
            <a:stretch>
              <a:fillRect/>
            </a:stretch>
          </p:blipFill>
          <p:spPr>
            <a:xfrm>
              <a:off x="5131555" y="4953718"/>
              <a:ext cx="188992" cy="611318"/>
            </a:xfrm>
            <a:prstGeom prst="rect">
              <a:avLst/>
            </a:prstGeom>
          </p:spPr>
        </p:pic>
        <p:sp>
          <p:nvSpPr>
            <p:cNvPr id="27" name="TextBox 26">
              <a:extLst>
                <a:ext uri="{FF2B5EF4-FFF2-40B4-BE49-F238E27FC236}">
                  <a16:creationId xmlns:a16="http://schemas.microsoft.com/office/drawing/2014/main" id="{441CCE6D-9232-4C67-8287-95E2D72F0335}"/>
                </a:ext>
              </a:extLst>
            </p:cNvPr>
            <p:cNvSpPr txBox="1"/>
            <p:nvPr/>
          </p:nvSpPr>
          <p:spPr>
            <a:xfrm>
              <a:off x="6647090" y="4343399"/>
              <a:ext cx="1441420" cy="523220"/>
            </a:xfrm>
            <a:prstGeom prst="rect">
              <a:avLst/>
            </a:prstGeom>
            <a:noFill/>
          </p:spPr>
          <p:txBody>
            <a:bodyPr wrap="none" rtlCol="0">
              <a:spAutoFit/>
            </a:bodyPr>
            <a:lstStyle/>
            <a:p>
              <a:r>
                <a:rPr lang="en-US" sz="2800" dirty="0" err="1"/>
                <a:t>Java.SQL</a:t>
              </a:r>
              <a:endParaRPr lang="en-US" sz="2800" dirty="0"/>
            </a:p>
          </p:txBody>
        </p:sp>
      </p:grpSp>
      <p:sp>
        <p:nvSpPr>
          <p:cNvPr id="22" name="TextBox 21">
            <a:extLst>
              <a:ext uri="{FF2B5EF4-FFF2-40B4-BE49-F238E27FC236}">
                <a16:creationId xmlns:a16="http://schemas.microsoft.com/office/drawing/2014/main" id="{4012162F-5437-49CC-8111-52F8C15A6572}"/>
              </a:ext>
            </a:extLst>
          </p:cNvPr>
          <p:cNvSpPr txBox="1"/>
          <p:nvPr/>
        </p:nvSpPr>
        <p:spPr>
          <a:xfrm>
            <a:off x="7208795" y="1528765"/>
            <a:ext cx="792205" cy="523220"/>
          </a:xfrm>
          <a:prstGeom prst="rect">
            <a:avLst/>
          </a:prstGeom>
          <a:noFill/>
        </p:spPr>
        <p:txBody>
          <a:bodyPr wrap="none" rtlCol="0">
            <a:spAutoFit/>
          </a:bodyPr>
          <a:lstStyle/>
          <a:p>
            <a:r>
              <a:rPr lang="en-US" sz="2800" dirty="0"/>
              <a:t>Java</a:t>
            </a:r>
          </a:p>
        </p:txBody>
      </p:sp>
      <p:sp>
        <p:nvSpPr>
          <p:cNvPr id="21" name="Speech Bubble: Rectangle with Corners Rounded 20">
            <a:extLst>
              <a:ext uri="{FF2B5EF4-FFF2-40B4-BE49-F238E27FC236}">
                <a16:creationId xmlns:a16="http://schemas.microsoft.com/office/drawing/2014/main" id="{545253D1-7AD4-40C9-A4CC-1D2EC2C3CC01}"/>
              </a:ext>
            </a:extLst>
          </p:cNvPr>
          <p:cNvSpPr/>
          <p:nvPr/>
        </p:nvSpPr>
        <p:spPr>
          <a:xfrm>
            <a:off x="685801" y="2743200"/>
            <a:ext cx="3122839" cy="2050142"/>
          </a:xfrm>
          <a:prstGeom prst="wedgeRoundRectCallout">
            <a:avLst>
              <a:gd name="adj1" fmla="val 70221"/>
              <a:gd name="adj2" fmla="val 44508"/>
              <a:gd name="adj3" fmla="val 16667"/>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r>
              <a:rPr lang="en-US" sz="2400" b="1" dirty="0"/>
              <a:t>Most of the methods in </a:t>
            </a:r>
            <a:r>
              <a:rPr lang="en-US" sz="2400" b="1" dirty="0" err="1"/>
              <a:t>java.sql</a:t>
            </a:r>
            <a:r>
              <a:rPr lang="en-US" sz="2400" b="1" dirty="0"/>
              <a:t> can throw an exception of type </a:t>
            </a:r>
            <a:r>
              <a:rPr lang="en-US" sz="2400" b="1" dirty="0" err="1"/>
              <a:t>SQLException</a:t>
            </a:r>
            <a:r>
              <a:rPr lang="en-US" sz="2400" b="1" dirty="0"/>
              <a:t> if an error occurs</a:t>
            </a:r>
            <a:r>
              <a:rPr lang="en-US" sz="2400" dirty="0"/>
              <a:t> </a:t>
            </a:r>
          </a:p>
        </p:txBody>
      </p:sp>
    </p:spTree>
    <p:extLst>
      <p:ext uri="{BB962C8B-B14F-4D97-AF65-F5344CB8AC3E}">
        <p14:creationId xmlns:p14="http://schemas.microsoft.com/office/powerpoint/2010/main" val="235353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822570" y="5137963"/>
            <a:ext cx="6373446" cy="1187399"/>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6" name="Rectangle 5"/>
          <p:cNvSpPr>
            <a:spLocks noChangeArrowheads="1"/>
          </p:cNvSpPr>
          <p:nvPr/>
        </p:nvSpPr>
        <p:spPr bwMode="auto">
          <a:xfrm>
            <a:off x="822570" y="4218028"/>
            <a:ext cx="6373446" cy="691335"/>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5" name="Rectangle 4"/>
          <p:cNvSpPr>
            <a:spLocks noChangeArrowheads="1"/>
          </p:cNvSpPr>
          <p:nvPr/>
        </p:nvSpPr>
        <p:spPr bwMode="auto">
          <a:xfrm>
            <a:off x="838200" y="2854250"/>
            <a:ext cx="6373446" cy="1108150"/>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4" name="Rectangle 3"/>
          <p:cNvSpPr>
            <a:spLocks noChangeArrowheads="1"/>
          </p:cNvSpPr>
          <p:nvPr/>
        </p:nvSpPr>
        <p:spPr bwMode="auto">
          <a:xfrm>
            <a:off x="822570" y="1868424"/>
            <a:ext cx="6373446" cy="798576"/>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43014" name="Rectangle 2"/>
          <p:cNvSpPr>
            <a:spLocks noGrp="1" noChangeArrowheads="1"/>
          </p:cNvSpPr>
          <p:nvPr>
            <p:ph type="title"/>
          </p:nvPr>
        </p:nvSpPr>
        <p:spPr>
          <a:xfrm>
            <a:off x="838200" y="419100"/>
            <a:ext cx="7772400" cy="647700"/>
          </a:xfrm>
        </p:spPr>
        <p:txBody>
          <a:bodyPr>
            <a:normAutofit fontScale="90000"/>
          </a:bodyPr>
          <a:lstStyle/>
          <a:p>
            <a:r>
              <a:rPr lang="en-US"/>
              <a:t>JDBC: Exceptions</a:t>
            </a:r>
          </a:p>
        </p:txBody>
      </p:sp>
      <p:sp>
        <p:nvSpPr>
          <p:cNvPr id="39939" name="Rectangle 3"/>
          <p:cNvSpPr>
            <a:spLocks noGrp="1" noChangeArrowheads="1"/>
          </p:cNvSpPr>
          <p:nvPr>
            <p:ph idx="1"/>
          </p:nvPr>
        </p:nvSpPr>
        <p:spPr>
          <a:xfrm>
            <a:off x="313914" y="1295400"/>
            <a:ext cx="7086600" cy="5410200"/>
          </a:xfrm>
        </p:spPr>
        <p:txBody>
          <a:bodyPr>
            <a:normAutofit lnSpcReduction="10000"/>
          </a:bodyPr>
          <a:lstStyle/>
          <a:p>
            <a:pPr marL="0" indent="0">
              <a:spcAft>
                <a:spcPts val="600"/>
              </a:spcAft>
              <a:buNone/>
              <a:defRPr/>
            </a:pPr>
            <a:r>
              <a:rPr lang="en-US" dirty="0" err="1">
                <a:latin typeface="Calibri" pitchFamily="34" charset="0"/>
              </a:rPr>
              <a:t>SQLException</a:t>
            </a:r>
            <a:r>
              <a:rPr lang="en-US" dirty="0">
                <a:latin typeface="Calibri" pitchFamily="34" charset="0"/>
              </a:rPr>
              <a:t> has the following methods:</a:t>
            </a:r>
          </a:p>
          <a:p>
            <a:pPr marL="460375" lvl="1" indent="-287338">
              <a:defRPr/>
            </a:pPr>
            <a:r>
              <a:rPr lang="en-US" dirty="0">
                <a:solidFill>
                  <a:srgbClr val="2042EE"/>
                </a:solidFill>
                <a:latin typeface="Calibri" pitchFamily="34" charset="0"/>
              </a:rPr>
              <a:t>public String </a:t>
            </a:r>
            <a:r>
              <a:rPr lang="en-US" dirty="0" err="1">
                <a:solidFill>
                  <a:srgbClr val="C00000"/>
                </a:solidFill>
                <a:latin typeface="Calibri" pitchFamily="34" charset="0"/>
              </a:rPr>
              <a:t>getMessage</a:t>
            </a:r>
            <a:r>
              <a:rPr lang="en-US" dirty="0">
                <a:solidFill>
                  <a:srgbClr val="2042EE"/>
                </a:solidFill>
                <a:latin typeface="Calibri" pitchFamily="34" charset="0"/>
              </a:rPr>
              <a:t>() </a:t>
            </a:r>
          </a:p>
          <a:p>
            <a:pPr marL="460375" lvl="1" indent="-287338">
              <a:spcBef>
                <a:spcPts val="0"/>
              </a:spcBef>
              <a:spcAft>
                <a:spcPts val="600"/>
              </a:spcAft>
              <a:buFont typeface="Wingdings" pitchFamily="2" charset="2"/>
              <a:buNone/>
              <a:defRPr/>
            </a:pPr>
            <a:r>
              <a:rPr lang="en-US" dirty="0">
                <a:solidFill>
                  <a:srgbClr val="2042EE"/>
                </a:solidFill>
                <a:latin typeface="Calibri" pitchFamily="34" charset="0"/>
              </a:rPr>
              <a:t>	     </a:t>
            </a:r>
            <a:r>
              <a:rPr lang="en-US" dirty="0">
                <a:latin typeface="Calibri" pitchFamily="34" charset="0"/>
              </a:rPr>
              <a:t>is inherited from the </a:t>
            </a:r>
            <a:r>
              <a:rPr lang="en-US" dirty="0" err="1">
                <a:latin typeface="Calibri" pitchFamily="34" charset="0"/>
              </a:rPr>
              <a:t>Throwable</a:t>
            </a:r>
            <a:r>
              <a:rPr lang="en-US" dirty="0">
                <a:latin typeface="Calibri" pitchFamily="34" charset="0"/>
              </a:rPr>
              <a:t> class</a:t>
            </a:r>
            <a:endParaRPr lang="en-US" dirty="0">
              <a:solidFill>
                <a:srgbClr val="2042EE"/>
              </a:solidFill>
              <a:latin typeface="Calibri" pitchFamily="34" charset="0"/>
            </a:endParaRPr>
          </a:p>
          <a:p>
            <a:pPr marL="460375" lvl="1" indent="-287338">
              <a:defRPr/>
            </a:pPr>
            <a:r>
              <a:rPr lang="en-US" dirty="0">
                <a:solidFill>
                  <a:srgbClr val="2042EE"/>
                </a:solidFill>
                <a:latin typeface="Calibri" pitchFamily="34" charset="0"/>
              </a:rPr>
              <a:t>public String </a:t>
            </a:r>
            <a:r>
              <a:rPr lang="en-US" dirty="0" err="1">
                <a:solidFill>
                  <a:srgbClr val="C00000"/>
                </a:solidFill>
                <a:latin typeface="Calibri" pitchFamily="34" charset="0"/>
              </a:rPr>
              <a:t>getSQLState</a:t>
            </a:r>
            <a:r>
              <a:rPr lang="en-US" dirty="0">
                <a:solidFill>
                  <a:srgbClr val="2042EE"/>
                </a:solidFill>
                <a:latin typeface="Calibri" pitchFamily="34" charset="0"/>
              </a:rPr>
              <a:t>() </a:t>
            </a:r>
          </a:p>
          <a:p>
            <a:pPr marL="860425" lvl="1" indent="-287338">
              <a:spcBef>
                <a:spcPts val="0"/>
              </a:spcBef>
              <a:spcAft>
                <a:spcPts val="600"/>
              </a:spcAft>
              <a:buFont typeface="Wingdings" pitchFamily="2" charset="2"/>
              <a:buNone/>
              <a:defRPr/>
            </a:pPr>
            <a:r>
              <a:rPr lang="en-US" dirty="0">
                <a:solidFill>
                  <a:srgbClr val="2042EE"/>
                </a:solidFill>
                <a:latin typeface="Calibri" pitchFamily="34" charset="0"/>
              </a:rPr>
              <a:t>	</a:t>
            </a:r>
            <a:r>
              <a:rPr lang="en-US" dirty="0">
                <a:latin typeface="Calibri" pitchFamily="34" charset="0"/>
              </a:rPr>
              <a:t>returns an </a:t>
            </a:r>
            <a:r>
              <a:rPr lang="en-US" dirty="0" err="1">
                <a:latin typeface="Calibri" pitchFamily="34" charset="0"/>
              </a:rPr>
              <a:t>SQLState</a:t>
            </a:r>
            <a:r>
              <a:rPr lang="en-US" dirty="0">
                <a:latin typeface="Calibri" pitchFamily="34" charset="0"/>
              </a:rPr>
              <a:t> identifier according to SQL 99</a:t>
            </a:r>
          </a:p>
          <a:p>
            <a:pPr marL="460375" lvl="1" indent="-287338">
              <a:defRPr/>
            </a:pPr>
            <a:r>
              <a:rPr lang="en-US" dirty="0">
                <a:solidFill>
                  <a:srgbClr val="2042EE"/>
                </a:solidFill>
                <a:latin typeface="Calibri" pitchFamily="34" charset="0"/>
              </a:rPr>
              <a:t>public int </a:t>
            </a:r>
            <a:r>
              <a:rPr lang="en-US" dirty="0" err="1">
                <a:solidFill>
                  <a:srgbClr val="C00000"/>
                </a:solidFill>
                <a:latin typeface="Calibri" pitchFamily="34" charset="0"/>
              </a:rPr>
              <a:t>getErrorCode</a:t>
            </a:r>
            <a:r>
              <a:rPr lang="en-US" dirty="0">
                <a:solidFill>
                  <a:srgbClr val="2042EE"/>
                </a:solidFill>
                <a:latin typeface="Calibri" pitchFamily="34" charset="0"/>
              </a:rPr>
              <a:t>() </a:t>
            </a:r>
          </a:p>
          <a:p>
            <a:pPr marL="460375" lvl="1" indent="-287338">
              <a:spcBef>
                <a:spcPts val="0"/>
              </a:spcBef>
              <a:spcAft>
                <a:spcPts val="600"/>
              </a:spcAft>
              <a:buFont typeface="Wingdings" pitchFamily="2" charset="2"/>
              <a:buNone/>
              <a:defRPr/>
            </a:pPr>
            <a:r>
              <a:rPr lang="en-US" dirty="0">
                <a:solidFill>
                  <a:srgbClr val="2042EE"/>
                </a:solidFill>
                <a:latin typeface="Calibri" pitchFamily="34" charset="0"/>
              </a:rPr>
              <a:t>	     </a:t>
            </a:r>
            <a:r>
              <a:rPr lang="en-US" dirty="0">
                <a:latin typeface="Calibri" pitchFamily="34" charset="0"/>
              </a:rPr>
              <a:t>retrieves a vendor-specific error code</a:t>
            </a:r>
          </a:p>
          <a:p>
            <a:pPr marL="460375" lvl="1" indent="-287338">
              <a:defRPr/>
            </a:pPr>
            <a:r>
              <a:rPr lang="en-US" dirty="0">
                <a:solidFill>
                  <a:srgbClr val="2042EE"/>
                </a:solidFill>
                <a:latin typeface="Calibri" pitchFamily="34" charset="0"/>
              </a:rPr>
              <a:t>public </a:t>
            </a:r>
            <a:r>
              <a:rPr lang="en-US" dirty="0" err="1">
                <a:solidFill>
                  <a:srgbClr val="2042EE"/>
                </a:solidFill>
                <a:latin typeface="Calibri" pitchFamily="34" charset="0"/>
              </a:rPr>
              <a:t>SQLException</a:t>
            </a:r>
            <a:r>
              <a:rPr lang="en-US" dirty="0">
                <a:solidFill>
                  <a:srgbClr val="2042EE"/>
                </a:solidFill>
                <a:latin typeface="Calibri" pitchFamily="34" charset="0"/>
              </a:rPr>
              <a:t> </a:t>
            </a:r>
            <a:r>
              <a:rPr lang="en-US" dirty="0" err="1">
                <a:solidFill>
                  <a:srgbClr val="C00000"/>
                </a:solidFill>
                <a:latin typeface="Calibri" pitchFamily="34" charset="0"/>
              </a:rPr>
              <a:t>getNextException</a:t>
            </a:r>
            <a:r>
              <a:rPr lang="en-US" dirty="0">
                <a:solidFill>
                  <a:srgbClr val="2042EE"/>
                </a:solidFill>
                <a:latin typeface="Calibri" pitchFamily="34" charset="0"/>
              </a:rPr>
              <a:t>() </a:t>
            </a:r>
          </a:p>
          <a:p>
            <a:pPr marL="914400" lvl="1" indent="-741363">
              <a:spcBef>
                <a:spcPts val="0"/>
              </a:spcBef>
              <a:buFont typeface="Wingdings" pitchFamily="2" charset="2"/>
              <a:buNone/>
              <a:defRPr/>
            </a:pPr>
            <a:r>
              <a:rPr lang="en-US" dirty="0">
                <a:solidFill>
                  <a:srgbClr val="2042EE"/>
                </a:solidFill>
                <a:latin typeface="Calibri" pitchFamily="34" charset="0"/>
              </a:rPr>
              <a:t>	</a:t>
            </a:r>
            <a:r>
              <a:rPr lang="en-US" dirty="0">
                <a:latin typeface="Calibri" pitchFamily="34" charset="0"/>
              </a:rPr>
              <a:t>gets the next exception chained to this </a:t>
            </a:r>
            <a:r>
              <a:rPr lang="en-US" dirty="0" err="1">
                <a:latin typeface="Calibri" pitchFamily="34" charset="0"/>
              </a:rPr>
              <a:t>SQLException</a:t>
            </a:r>
            <a:r>
              <a:rPr lang="en-US" dirty="0">
                <a:latin typeface="Calibri" pitchFamily="34" charset="0"/>
              </a:rPr>
              <a:t> object</a:t>
            </a:r>
          </a:p>
          <a:p>
            <a:pPr marL="460375" indent="-287338">
              <a:defRPr/>
            </a:pPr>
            <a:endParaRPr lang="en-US" dirty="0">
              <a:latin typeface="Calibri" pitchFamily="34" charset="0"/>
            </a:endParaRPr>
          </a:p>
        </p:txBody>
      </p:sp>
      <p:pic>
        <p:nvPicPr>
          <p:cNvPr id="3" name="Picture 2" descr="A close up of a sign&#10;&#10;Description automatically generated">
            <a:extLst>
              <a:ext uri="{FF2B5EF4-FFF2-40B4-BE49-F238E27FC236}">
                <a16:creationId xmlns:a16="http://schemas.microsoft.com/office/drawing/2014/main" id="{DD5B508C-CD6D-425A-9AAB-EECFDB8630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8316" y="2667000"/>
            <a:ext cx="1541770" cy="3218914"/>
          </a:xfrm>
          <a:prstGeom prst="rect">
            <a:avLst/>
          </a:prstGeom>
        </p:spPr>
      </p:pic>
      <p:pic>
        <p:nvPicPr>
          <p:cNvPr id="9" name="Picture 8" descr="A red and black background&#10;&#10;Description automatically generated">
            <a:extLst>
              <a:ext uri="{FF2B5EF4-FFF2-40B4-BE49-F238E27FC236}">
                <a16:creationId xmlns:a16="http://schemas.microsoft.com/office/drawing/2014/main" id="{7C53AFAF-8BAA-4962-8E16-E0F0A0C5A7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34">
            <a:off x="6939607" y="4024710"/>
            <a:ext cx="2113897" cy="1310002"/>
          </a:xfrm>
          <a:prstGeom prst="rect">
            <a:avLst/>
          </a:prstGeom>
        </p:spPr>
      </p:pic>
    </p:spTree>
    <p:extLst>
      <p:ext uri="{BB962C8B-B14F-4D97-AF65-F5344CB8AC3E}">
        <p14:creationId xmlns:p14="http://schemas.microsoft.com/office/powerpoint/2010/main" val="3625327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838200" y="190500"/>
            <a:ext cx="7772400" cy="800100"/>
          </a:xfrm>
        </p:spPr>
        <p:txBody>
          <a:bodyPr/>
          <a:lstStyle/>
          <a:p>
            <a:r>
              <a:rPr lang="en-US" dirty="0"/>
              <a:t>Catch the Exception</a:t>
            </a:r>
          </a:p>
        </p:txBody>
      </p:sp>
      <p:sp>
        <p:nvSpPr>
          <p:cNvPr id="3" name="Content Placeholder 2"/>
          <p:cNvSpPr>
            <a:spLocks noGrp="1"/>
          </p:cNvSpPr>
          <p:nvPr>
            <p:ph idx="1"/>
          </p:nvPr>
        </p:nvSpPr>
        <p:spPr>
          <a:xfrm>
            <a:off x="985345" y="2961290"/>
            <a:ext cx="7315200" cy="1905000"/>
          </a:xfrm>
          <a:solidFill>
            <a:schemeClr val="accent5">
              <a:lumMod val="40000"/>
              <a:lumOff val="60000"/>
            </a:schemeClr>
          </a:solidFill>
        </p:spPr>
        <p:txBody>
          <a:bodyPr>
            <a:normAutofit fontScale="70000" lnSpcReduction="20000"/>
          </a:bodyPr>
          <a:lstStyle/>
          <a:p>
            <a:pPr indent="-227013">
              <a:lnSpc>
                <a:spcPts val="2400"/>
              </a:lnSpc>
              <a:spcBef>
                <a:spcPts val="0"/>
              </a:spcBef>
              <a:buFont typeface="Wingdings" pitchFamily="2" charset="2"/>
              <a:buNone/>
              <a:defRPr/>
            </a:pPr>
            <a:r>
              <a:rPr lang="en-US" b="1" dirty="0">
                <a:solidFill>
                  <a:schemeClr val="accent6">
                    <a:lumMod val="75000"/>
                  </a:schemeClr>
                </a:solidFill>
                <a:latin typeface="Calibri" pitchFamily="34" charset="0"/>
              </a:rPr>
              <a:t>try</a:t>
            </a:r>
            <a:r>
              <a:rPr lang="en-US" dirty="0">
                <a:latin typeface="Calibri" pitchFamily="34" charset="0"/>
              </a:rPr>
              <a:t>  {</a:t>
            </a:r>
          </a:p>
          <a:p>
            <a:pPr indent="-227013">
              <a:lnSpc>
                <a:spcPts val="2400"/>
              </a:lnSpc>
              <a:buFont typeface="Wingdings" pitchFamily="2" charset="2"/>
              <a:buNone/>
              <a:defRPr/>
            </a:pPr>
            <a:r>
              <a:rPr lang="en-US" dirty="0">
                <a:latin typeface="Calibri" pitchFamily="34" charset="0"/>
              </a:rPr>
              <a:t>        </a:t>
            </a:r>
            <a:r>
              <a:rPr lang="en-US" i="1" dirty="0">
                <a:solidFill>
                  <a:srgbClr val="2042EE"/>
                </a:solidFill>
                <a:latin typeface="Calibri" pitchFamily="34" charset="0"/>
              </a:rPr>
              <a:t>body-code</a:t>
            </a:r>
          </a:p>
          <a:p>
            <a:pPr indent="-227013">
              <a:lnSpc>
                <a:spcPts val="2400"/>
              </a:lnSpc>
              <a:buFont typeface="Wingdings" pitchFamily="2" charset="2"/>
              <a:buNone/>
              <a:defRPr/>
            </a:pPr>
            <a:r>
              <a:rPr lang="en-US" dirty="0">
                <a:latin typeface="Calibri" pitchFamily="34" charset="0"/>
              </a:rPr>
              <a:t>} </a:t>
            </a:r>
            <a:r>
              <a:rPr lang="en-US" b="1" dirty="0">
                <a:solidFill>
                  <a:schemeClr val="accent6">
                    <a:lumMod val="75000"/>
                  </a:schemeClr>
                </a:solidFill>
                <a:latin typeface="Calibri" pitchFamily="34" charset="0"/>
              </a:rPr>
              <a:t>catch</a:t>
            </a:r>
            <a:r>
              <a:rPr lang="en-US" dirty="0">
                <a:latin typeface="Calibri" pitchFamily="34" charset="0"/>
              </a:rPr>
              <a:t> ( </a:t>
            </a:r>
            <a:r>
              <a:rPr lang="en-US" i="1" dirty="0">
                <a:solidFill>
                  <a:srgbClr val="2042EE"/>
                </a:solidFill>
                <a:latin typeface="Calibri" pitchFamily="34" charset="0"/>
              </a:rPr>
              <a:t>exception-</a:t>
            </a:r>
            <a:r>
              <a:rPr lang="en-US" i="1" dirty="0" err="1">
                <a:solidFill>
                  <a:srgbClr val="2042EE"/>
                </a:solidFill>
                <a:latin typeface="Calibri" pitchFamily="34" charset="0"/>
              </a:rPr>
              <a:t>classname</a:t>
            </a:r>
            <a:r>
              <a:rPr lang="en-US" i="1" dirty="0">
                <a:solidFill>
                  <a:srgbClr val="2042EE"/>
                </a:solidFill>
                <a:latin typeface="Calibri" pitchFamily="34" charset="0"/>
              </a:rPr>
              <a:t> variable-name</a:t>
            </a:r>
            <a:r>
              <a:rPr lang="en-US" dirty="0">
                <a:latin typeface="Calibri" pitchFamily="34" charset="0"/>
              </a:rPr>
              <a:t>)  {</a:t>
            </a:r>
          </a:p>
          <a:p>
            <a:pPr indent="-227013">
              <a:lnSpc>
                <a:spcPts val="2400"/>
              </a:lnSpc>
              <a:buFont typeface="Wingdings" pitchFamily="2" charset="2"/>
              <a:buNone/>
              <a:defRPr/>
            </a:pPr>
            <a:r>
              <a:rPr lang="en-US" dirty="0">
                <a:latin typeface="Calibri" pitchFamily="34" charset="0"/>
              </a:rPr>
              <a:t>        </a:t>
            </a:r>
            <a:r>
              <a:rPr lang="en-US" i="1" dirty="0">
                <a:solidFill>
                  <a:srgbClr val="2042EE"/>
                </a:solidFill>
                <a:latin typeface="Calibri" pitchFamily="34" charset="0"/>
              </a:rPr>
              <a:t>handler-code</a:t>
            </a:r>
          </a:p>
          <a:p>
            <a:pPr indent="-227013">
              <a:lnSpc>
                <a:spcPts val="2400"/>
              </a:lnSpc>
              <a:buFont typeface="Wingdings" pitchFamily="2" charset="2"/>
              <a:buNone/>
              <a:defRPr/>
            </a:pPr>
            <a:r>
              <a:rPr lang="en-US" dirty="0">
                <a:latin typeface="Calibri" pitchFamily="34" charset="0"/>
              </a:rPr>
              <a:t>}</a:t>
            </a:r>
          </a:p>
        </p:txBody>
      </p:sp>
      <p:sp>
        <p:nvSpPr>
          <p:cNvPr id="2" name="Rounded Rectangular Callout 1"/>
          <p:cNvSpPr/>
          <p:nvPr/>
        </p:nvSpPr>
        <p:spPr bwMode="auto">
          <a:xfrm>
            <a:off x="838200" y="1714500"/>
            <a:ext cx="3276600" cy="838200"/>
          </a:xfrm>
          <a:prstGeom prst="wedgeRoundRectCallout">
            <a:avLst>
              <a:gd name="adj1" fmla="val 6753"/>
              <a:gd name="adj2" fmla="val 146880"/>
              <a:gd name="adj3" fmla="val 16667"/>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9064E"/>
                </a:solidFill>
                <a:effectLst/>
                <a:latin typeface="Comic Sans MS" pitchFamily="66" charset="0"/>
              </a:rPr>
              <a:t>Contains code that might throw the exception</a:t>
            </a:r>
          </a:p>
        </p:txBody>
      </p:sp>
      <p:sp>
        <p:nvSpPr>
          <p:cNvPr id="7" name="Rounded Rectangular Callout 6"/>
          <p:cNvSpPr/>
          <p:nvPr/>
        </p:nvSpPr>
        <p:spPr bwMode="auto">
          <a:xfrm>
            <a:off x="4343400" y="1524000"/>
            <a:ext cx="3519055" cy="1219200"/>
          </a:xfrm>
          <a:prstGeom prst="wedgeRoundRectCallout">
            <a:avLst>
              <a:gd name="adj1" fmla="val -62891"/>
              <a:gd name="adj2" fmla="val 133157"/>
              <a:gd name="adj3" fmla="val 16667"/>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9064E"/>
                </a:solidFill>
                <a:latin typeface="Comic Sans MS" pitchFamily="66" charset="0"/>
              </a:rPr>
              <a:t>The class name of the exception we want to handle, e.g., </a:t>
            </a:r>
            <a:r>
              <a:rPr lang="en-US" sz="2000" dirty="0" err="1">
                <a:solidFill>
                  <a:srgbClr val="09064E"/>
                </a:solidFill>
                <a:latin typeface="Comic Sans MS" pitchFamily="66" charset="0"/>
              </a:rPr>
              <a:t>SQLException</a:t>
            </a:r>
            <a:endParaRPr kumimoji="0" lang="en-US" sz="2000" b="0" i="0" u="none" strike="noStrike" cap="none" normalizeH="0" baseline="0" dirty="0">
              <a:ln>
                <a:noFill/>
              </a:ln>
              <a:solidFill>
                <a:srgbClr val="09064E"/>
              </a:solidFill>
              <a:effectLst/>
              <a:latin typeface="Comic Sans MS" pitchFamily="66" charset="0"/>
            </a:endParaRPr>
          </a:p>
        </p:txBody>
      </p:sp>
      <p:sp>
        <p:nvSpPr>
          <p:cNvPr id="8" name="Rounded Rectangular Callout 7"/>
          <p:cNvSpPr/>
          <p:nvPr/>
        </p:nvSpPr>
        <p:spPr bwMode="auto">
          <a:xfrm>
            <a:off x="5328745" y="4637690"/>
            <a:ext cx="2367455" cy="1143000"/>
          </a:xfrm>
          <a:prstGeom prst="wedgeRoundRectCallout">
            <a:avLst>
              <a:gd name="adj1" fmla="val -34937"/>
              <a:gd name="adj2" fmla="val -103245"/>
              <a:gd name="adj3" fmla="val 16667"/>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solidFill>
                  <a:srgbClr val="09064E"/>
                </a:solidFill>
                <a:latin typeface="Comic Sans MS" pitchFamily="66" charset="0"/>
              </a:rPr>
              <a:t>The variable that will hold the exception object</a:t>
            </a:r>
            <a:endParaRPr kumimoji="0" lang="en-US" sz="2000" b="0" i="0" u="none" strike="noStrike" cap="none" normalizeH="0" baseline="0" dirty="0">
              <a:ln>
                <a:noFill/>
              </a:ln>
              <a:solidFill>
                <a:srgbClr val="09064E"/>
              </a:solidFill>
              <a:effectLst/>
              <a:latin typeface="Comic Sans MS" pitchFamily="66" charset="0"/>
            </a:endParaRPr>
          </a:p>
        </p:txBody>
      </p:sp>
      <p:sp>
        <p:nvSpPr>
          <p:cNvPr id="9" name="Rounded Rectangular Callout 8"/>
          <p:cNvSpPr/>
          <p:nvPr/>
        </p:nvSpPr>
        <p:spPr bwMode="auto">
          <a:xfrm>
            <a:off x="1581090" y="5094890"/>
            <a:ext cx="2757055" cy="1143000"/>
          </a:xfrm>
          <a:prstGeom prst="wedgeRoundRectCallout">
            <a:avLst>
              <a:gd name="adj1" fmla="val -16431"/>
              <a:gd name="adj2" fmla="val -106445"/>
              <a:gd name="adj3" fmla="val 16667"/>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9064E"/>
                </a:solidFill>
                <a:effectLst/>
                <a:latin typeface="Comic Sans MS" pitchFamily="66" charset="0"/>
              </a:rPr>
              <a:t>Contains</a:t>
            </a:r>
            <a:r>
              <a:rPr kumimoji="0" lang="en-US" sz="2000" b="0" i="0" u="none" strike="noStrike" cap="none" normalizeH="0" dirty="0">
                <a:ln>
                  <a:noFill/>
                </a:ln>
                <a:solidFill>
                  <a:srgbClr val="09064E"/>
                </a:solidFill>
                <a:effectLst/>
                <a:latin typeface="Comic Sans MS" pitchFamily="66" charset="0"/>
              </a:rPr>
              <a:t> the code to execute if the exception occurs</a:t>
            </a:r>
            <a:endParaRPr kumimoji="0" lang="en-US" sz="2000" b="0" i="0" u="none" strike="noStrike" cap="none" normalizeH="0" baseline="0" dirty="0">
              <a:ln>
                <a:noFill/>
              </a:ln>
              <a:solidFill>
                <a:srgbClr val="09064E"/>
              </a:solidFill>
              <a:effectLst/>
              <a:latin typeface="Comic Sans MS" pitchFamily="66" charset="0"/>
            </a:endParaRPr>
          </a:p>
        </p:txBody>
      </p:sp>
    </p:spTree>
    <p:extLst>
      <p:ext uri="{BB962C8B-B14F-4D97-AF65-F5344CB8AC3E}">
        <p14:creationId xmlns:p14="http://schemas.microsoft.com/office/powerpoint/2010/main" val="34900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0960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5123" name="Rectangle 3"/>
          <p:cNvSpPr>
            <a:spLocks noChangeArrowheads="1"/>
          </p:cNvSpPr>
          <p:nvPr/>
        </p:nvSpPr>
        <p:spPr bwMode="auto">
          <a:xfrm>
            <a:off x="3124200" y="6096000"/>
            <a:ext cx="2895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en-US"/>
          </a:p>
        </p:txBody>
      </p:sp>
      <p:sp>
        <p:nvSpPr>
          <p:cNvPr id="5124" name="Rectangle 4"/>
          <p:cNvSpPr>
            <a:spLocks noGrp="1" noChangeArrowheads="1"/>
          </p:cNvSpPr>
          <p:nvPr>
            <p:ph type="title"/>
          </p:nvPr>
        </p:nvSpPr>
        <p:spPr>
          <a:xfrm>
            <a:off x="838200" y="266700"/>
            <a:ext cx="7772400" cy="878742"/>
          </a:xfrm>
        </p:spPr>
        <p:txBody>
          <a:bodyPr/>
          <a:lstStyle/>
          <a:p>
            <a:r>
              <a:rPr lang="en-US" dirty="0"/>
              <a:t>Embedded SQL</a:t>
            </a:r>
          </a:p>
        </p:txBody>
      </p:sp>
      <p:sp>
        <p:nvSpPr>
          <p:cNvPr id="70661" name="Rectangle 5"/>
          <p:cNvSpPr>
            <a:spLocks noGrp="1" noChangeArrowheads="1"/>
          </p:cNvSpPr>
          <p:nvPr>
            <p:ph idx="1"/>
          </p:nvPr>
        </p:nvSpPr>
        <p:spPr>
          <a:xfrm>
            <a:off x="568960" y="1270854"/>
            <a:ext cx="8077200" cy="2971800"/>
          </a:xfrm>
        </p:spPr>
        <p:txBody>
          <a:bodyPr>
            <a:normAutofit/>
          </a:bodyPr>
          <a:lstStyle/>
          <a:p>
            <a:pPr marL="0" indent="0">
              <a:lnSpc>
                <a:spcPct val="90000"/>
              </a:lnSpc>
              <a:spcAft>
                <a:spcPts val="800"/>
              </a:spcAft>
              <a:buNone/>
            </a:pPr>
            <a:r>
              <a:rPr lang="en-US" dirty="0">
                <a:solidFill>
                  <a:srgbClr val="2042EE"/>
                </a:solidFill>
                <a:latin typeface="Calibri" pitchFamily="34" charset="0"/>
              </a:rPr>
              <a:t>Embed SQL in the host language.</a:t>
            </a:r>
          </a:p>
          <a:p>
            <a:pPr lvl="1">
              <a:lnSpc>
                <a:spcPct val="90000"/>
              </a:lnSpc>
              <a:spcAft>
                <a:spcPts val="600"/>
              </a:spcAft>
            </a:pPr>
            <a:r>
              <a:rPr lang="en-US" dirty="0">
                <a:latin typeface="Calibri" pitchFamily="34" charset="0"/>
              </a:rPr>
              <a:t>A preprocessor converts the SQL statements into special API calls.</a:t>
            </a:r>
          </a:p>
          <a:p>
            <a:pPr lvl="1">
              <a:lnSpc>
                <a:spcPct val="90000"/>
              </a:lnSpc>
              <a:spcAft>
                <a:spcPts val="1200"/>
              </a:spcAft>
            </a:pPr>
            <a:r>
              <a:rPr lang="en-US" dirty="0">
                <a:latin typeface="Calibri" pitchFamily="34" charset="0"/>
              </a:rPr>
              <a:t>Then a regular compiler is used to compile the code.</a:t>
            </a:r>
          </a:p>
          <a:p>
            <a:pPr lvl="1">
              <a:lnSpc>
                <a:spcPct val="90000"/>
              </a:lnSpc>
            </a:pPr>
            <a:endParaRPr lang="en-US" dirty="0">
              <a:latin typeface="Arial Unicode MS" pitchFamily="34" charset="-128"/>
            </a:endParaRPr>
          </a:p>
        </p:txBody>
      </p:sp>
      <p:sp>
        <p:nvSpPr>
          <p:cNvPr id="6" name="Rectangle 5"/>
          <p:cNvSpPr/>
          <p:nvPr/>
        </p:nvSpPr>
        <p:spPr bwMode="auto">
          <a:xfrm>
            <a:off x="762000" y="4267200"/>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7" name="TextBox 4"/>
          <p:cNvSpPr txBox="1">
            <a:spLocks noChangeArrowheads="1"/>
          </p:cNvSpPr>
          <p:nvPr/>
        </p:nvSpPr>
        <p:spPr bwMode="auto">
          <a:xfrm>
            <a:off x="838200" y="4343400"/>
            <a:ext cx="1601400"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400" b="1" dirty="0">
                <a:solidFill>
                  <a:srgbClr val="09064E"/>
                </a:solidFill>
                <a:latin typeface="Calibri" pitchFamily="34" charset="0"/>
                <a:cs typeface="Calibri" pitchFamily="34" charset="0"/>
              </a:rPr>
              <a:t>Computer program</a:t>
            </a:r>
          </a:p>
          <a:p>
            <a:pPr eaLnBrk="1" hangingPunct="1"/>
            <a:endParaRPr lang="en-US" sz="1400" dirty="0">
              <a:solidFill>
                <a:srgbClr val="09064E"/>
              </a:solidFill>
              <a:latin typeface="Calibri" pitchFamily="34" charset="0"/>
              <a:cs typeface="Calibri" pitchFamily="34" charset="0"/>
            </a:endParaRPr>
          </a:p>
          <a:p>
            <a:pPr eaLnBrk="1" hangingPunct="1"/>
            <a:r>
              <a:rPr lang="en-US" sz="1400" dirty="0">
                <a:solidFill>
                  <a:srgbClr val="09064E"/>
                </a:solidFill>
                <a:latin typeface="Calibri" pitchFamily="34" charset="0"/>
                <a:cs typeface="Calibri" pitchFamily="34" charset="0"/>
              </a:rPr>
              <a:t>EXEC  SQL  …</a:t>
            </a:r>
          </a:p>
          <a:p>
            <a:pPr eaLnBrk="1" hangingPunct="1"/>
            <a:r>
              <a:rPr lang="en-US" sz="1400" dirty="0">
                <a:solidFill>
                  <a:srgbClr val="09064E"/>
                </a:solidFill>
                <a:latin typeface="Calibri" pitchFamily="34" charset="0"/>
                <a:cs typeface="Calibri" pitchFamily="34" charset="0"/>
              </a:rPr>
              <a:t>     SELECT …</a:t>
            </a:r>
          </a:p>
          <a:p>
            <a:pPr eaLnBrk="1" hangingPunct="1"/>
            <a:r>
              <a:rPr lang="en-US" sz="1400" dirty="0">
                <a:solidFill>
                  <a:srgbClr val="09064E"/>
                </a:solidFill>
                <a:latin typeface="Calibri" pitchFamily="34" charset="0"/>
                <a:cs typeface="Calibri" pitchFamily="34" charset="0"/>
              </a:rPr>
              <a:t>     FROM …</a:t>
            </a:r>
          </a:p>
          <a:p>
            <a:pPr eaLnBrk="1" hangingPunct="1"/>
            <a:r>
              <a:rPr lang="en-US" sz="1400" dirty="0">
                <a:solidFill>
                  <a:srgbClr val="09064E"/>
                </a:solidFill>
                <a:latin typeface="Calibri" pitchFamily="34" charset="0"/>
                <a:cs typeface="Calibri" pitchFamily="34" charset="0"/>
              </a:rPr>
              <a:t>     WHERE …</a:t>
            </a:r>
          </a:p>
        </p:txBody>
      </p:sp>
      <p:sp>
        <p:nvSpPr>
          <p:cNvPr id="8" name="Rectangle 7"/>
          <p:cNvSpPr/>
          <p:nvPr/>
        </p:nvSpPr>
        <p:spPr bwMode="auto">
          <a:xfrm>
            <a:off x="2971800" y="4756830"/>
            <a:ext cx="1295400" cy="609600"/>
          </a:xfrm>
          <a:prstGeom prst="rect">
            <a:avLst/>
          </a:prstGeom>
          <a:solidFill>
            <a:srgbClr val="FF5229"/>
          </a:solidFill>
          <a:ln w="12700" cap="flat" cmpd="sng" algn="ctr">
            <a:no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1</a:t>
            </a:r>
          </a:p>
        </p:txBody>
      </p:sp>
      <p:sp>
        <p:nvSpPr>
          <p:cNvPr id="9" name="Rectangle 8"/>
          <p:cNvSpPr/>
          <p:nvPr/>
        </p:nvSpPr>
        <p:spPr bwMode="auto">
          <a:xfrm>
            <a:off x="4724400" y="4267200"/>
            <a:ext cx="1752600" cy="1676400"/>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0" name="TextBox 7"/>
          <p:cNvSpPr txBox="1">
            <a:spLocks noChangeArrowheads="1"/>
          </p:cNvSpPr>
          <p:nvPr/>
        </p:nvSpPr>
        <p:spPr bwMode="auto">
          <a:xfrm>
            <a:off x="4800600" y="4343400"/>
            <a:ext cx="16002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Aft>
                <a:spcPts val="600"/>
              </a:spcAft>
            </a:pPr>
            <a:r>
              <a:rPr lang="en-US" sz="1400" b="1" dirty="0">
                <a:solidFill>
                  <a:srgbClr val="09064E"/>
                </a:solidFill>
                <a:latin typeface="Calibri" pitchFamily="34" charset="0"/>
                <a:cs typeface="Calibri" pitchFamily="34" charset="0"/>
              </a:rPr>
              <a:t>Computer program</a:t>
            </a:r>
          </a:p>
          <a:p>
            <a:pPr eaLnBrk="1" hangingPunct="1"/>
            <a:r>
              <a:rPr lang="en-US" sz="1400" dirty="0">
                <a:solidFill>
                  <a:srgbClr val="09064E"/>
                </a:solidFill>
                <a:latin typeface="Calibri" pitchFamily="34" charset="0"/>
                <a:cs typeface="Calibri" pitchFamily="34" charset="0"/>
              </a:rPr>
              <a:t>API CALL …</a:t>
            </a:r>
          </a:p>
        </p:txBody>
      </p:sp>
      <p:sp>
        <p:nvSpPr>
          <p:cNvPr id="11" name="Right Arrow 10"/>
          <p:cNvSpPr/>
          <p:nvPr/>
        </p:nvSpPr>
        <p:spPr bwMode="auto">
          <a:xfrm>
            <a:off x="2514600" y="4909230"/>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2" name="Right Arrow 11"/>
          <p:cNvSpPr/>
          <p:nvPr/>
        </p:nvSpPr>
        <p:spPr bwMode="auto">
          <a:xfrm>
            <a:off x="4267200" y="4909230"/>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3" name="Rectangle 12"/>
          <p:cNvSpPr/>
          <p:nvPr/>
        </p:nvSpPr>
        <p:spPr bwMode="auto">
          <a:xfrm>
            <a:off x="7010400" y="4531995"/>
            <a:ext cx="1524000" cy="457200"/>
          </a:xfrm>
          <a:prstGeom prst="rect">
            <a:avLst/>
          </a:prstGeom>
          <a:solidFill>
            <a:schemeClr val="tx1">
              <a:lumMod val="10000"/>
              <a:lumOff val="90000"/>
            </a:schemeClr>
          </a:solidFill>
          <a:ln w="12700" cap="flat" cmpd="sng" algn="ctr">
            <a:solidFill>
              <a:schemeClr val="accent1">
                <a:lumMod val="75000"/>
              </a:schemeClr>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coolSlant"/>
          </a:sp3d>
        </p:spPr>
        <p:txBody>
          <a:bodyPr tIns="91440" bIns="0" anchor="ctr" anchorCtr="1"/>
          <a:lstStyle/>
          <a:p>
            <a:pPr algn="ctr" eaLnBrk="0" hangingPunct="0">
              <a:lnSpc>
                <a:spcPts val="2000"/>
              </a:lnSpc>
              <a:defRPr/>
            </a:pPr>
            <a:r>
              <a:rPr lang="en-US" sz="2400" b="1" dirty="0">
                <a:solidFill>
                  <a:srgbClr val="FF0000"/>
                </a:solidFill>
                <a:latin typeface="Calibri" pitchFamily="34" charset="0"/>
                <a:cs typeface="+mn-cs"/>
              </a:rPr>
              <a:t>Native API </a:t>
            </a:r>
          </a:p>
        </p:txBody>
      </p:sp>
      <p:sp>
        <p:nvSpPr>
          <p:cNvPr id="14" name="Flowchart: Magnetic Disk 13"/>
          <p:cNvSpPr/>
          <p:nvPr/>
        </p:nvSpPr>
        <p:spPr bwMode="auto">
          <a:xfrm>
            <a:off x="7240588" y="5257800"/>
            <a:ext cx="1143000" cy="838200"/>
          </a:xfrm>
          <a:prstGeom prst="flowChartMagneticDisk">
            <a:avLst/>
          </a:prstGeom>
          <a:solidFill>
            <a:schemeClr val="accent5">
              <a:lumMod val="60000"/>
              <a:lumOff val="40000"/>
            </a:schemeClr>
          </a:solidFill>
          <a:ln w="12700" cap="flat" cmpd="sng" algn="ctr">
            <a:solidFill>
              <a:schemeClr val="accent1">
                <a:lumMod val="75000"/>
              </a:schemeClr>
            </a:solidFill>
            <a:prstDash val="solid"/>
            <a:round/>
            <a:headEnd type="none" w="sm" len="sm"/>
            <a:tailEnd type="none" w="sm" len="sm"/>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15" name="Up-Down Arrow 12"/>
          <p:cNvSpPr>
            <a:spLocks noChangeArrowheads="1"/>
          </p:cNvSpPr>
          <p:nvPr/>
        </p:nvSpPr>
        <p:spPr bwMode="auto">
          <a:xfrm>
            <a:off x="7696200" y="4989513"/>
            <a:ext cx="228600" cy="457200"/>
          </a:xfrm>
          <a:prstGeom prst="upDownArrow">
            <a:avLst>
              <a:gd name="adj1" fmla="val 50000"/>
              <a:gd name="adj2" fmla="val 50000"/>
            </a:avLst>
          </a:prstGeom>
          <a:solidFill>
            <a:srgbClr val="FFFF0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6" name="Right Arrow 15"/>
          <p:cNvSpPr/>
          <p:nvPr/>
        </p:nvSpPr>
        <p:spPr bwMode="auto">
          <a:xfrm>
            <a:off x="6324600" y="4648200"/>
            <a:ext cx="685800" cy="304800"/>
          </a:xfrm>
          <a:prstGeom prst="rightArrow">
            <a:avLst/>
          </a:prstGeom>
          <a:solidFill>
            <a:srgbClr val="FFFF0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3" name="Thought Bubble: Cloud 2">
            <a:extLst>
              <a:ext uri="{FF2B5EF4-FFF2-40B4-BE49-F238E27FC236}">
                <a16:creationId xmlns:a16="http://schemas.microsoft.com/office/drawing/2014/main" id="{EB530BB4-1D44-43FD-B366-08882F4CF995}"/>
              </a:ext>
            </a:extLst>
          </p:cNvPr>
          <p:cNvSpPr/>
          <p:nvPr/>
        </p:nvSpPr>
        <p:spPr>
          <a:xfrm>
            <a:off x="5994400" y="3586016"/>
            <a:ext cx="1464734" cy="755479"/>
          </a:xfrm>
          <a:prstGeom prst="cloudCallout">
            <a:avLst>
              <a:gd name="adj1" fmla="val -54214"/>
              <a:gd name="adj2" fmla="val 516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endParaRPr lang="en-US" dirty="0"/>
          </a:p>
        </p:txBody>
      </p:sp>
      <p:sp>
        <p:nvSpPr>
          <p:cNvPr id="4" name="Rectangle 3">
            <a:extLst>
              <a:ext uri="{FF2B5EF4-FFF2-40B4-BE49-F238E27FC236}">
                <a16:creationId xmlns:a16="http://schemas.microsoft.com/office/drawing/2014/main" id="{FB561713-E19C-4ABC-9499-A1AAF1913F92}"/>
              </a:ext>
            </a:extLst>
          </p:cNvPr>
          <p:cNvSpPr/>
          <p:nvPr/>
        </p:nvSpPr>
        <p:spPr>
          <a:xfrm>
            <a:off x="6048508" y="3715494"/>
            <a:ext cx="1336093" cy="57964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1900"/>
              </a:lnSpc>
            </a:pPr>
            <a:r>
              <a:rPr lang="en-US" b="1" cap="none" spc="0" dirty="0">
                <a:ln/>
                <a:solidFill>
                  <a:schemeClr val="bg1"/>
                </a:solidFill>
                <a:effectLst/>
              </a:rPr>
              <a:t>Without SQL</a:t>
            </a:r>
          </a:p>
        </p:txBody>
      </p:sp>
      <p:sp>
        <p:nvSpPr>
          <p:cNvPr id="19" name="Thought Bubble: Cloud 18">
            <a:extLst>
              <a:ext uri="{FF2B5EF4-FFF2-40B4-BE49-F238E27FC236}">
                <a16:creationId xmlns:a16="http://schemas.microsoft.com/office/drawing/2014/main" id="{66223729-FD2A-4604-999C-BBB396DF5C34}"/>
              </a:ext>
            </a:extLst>
          </p:cNvPr>
          <p:cNvSpPr/>
          <p:nvPr/>
        </p:nvSpPr>
        <p:spPr>
          <a:xfrm>
            <a:off x="2726266" y="3639576"/>
            <a:ext cx="1845734" cy="755479"/>
          </a:xfrm>
          <a:prstGeom prst="cloudCallout">
            <a:avLst>
              <a:gd name="adj1" fmla="val -3604"/>
              <a:gd name="adj2" fmla="val 100379"/>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dirty="0"/>
              <a:t>I know the native API</a:t>
            </a:r>
          </a:p>
        </p:txBody>
      </p:sp>
      <p:pic>
        <p:nvPicPr>
          <p:cNvPr id="1026" name="Picture 2" descr="Download Classic Color Scissor Paper Rock Battle Highlight HQ PNG Image |  FreePNGImg">
            <a:extLst>
              <a:ext uri="{FF2B5EF4-FFF2-40B4-BE49-F238E27FC236}">
                <a16:creationId xmlns:a16="http://schemas.microsoft.com/office/drawing/2014/main" id="{2B5655C4-835B-405B-B31E-958DEDB7B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4039094"/>
            <a:ext cx="2070000" cy="22928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ownload Classic Color Scissor Paper Rock Battle Highlight HQ PNG Image |  FreePNGImg">
            <a:extLst>
              <a:ext uri="{FF2B5EF4-FFF2-40B4-BE49-F238E27FC236}">
                <a16:creationId xmlns:a16="http://schemas.microsoft.com/office/drawing/2014/main" id="{0BE70270-9CCF-4158-B4E0-A45AC16623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6986" y="4426121"/>
            <a:ext cx="1295400" cy="755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75480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066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066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0661">
                                            <p:txEl>
                                              <p:pRg st="2" end="2"/>
                                            </p:txEl>
                                          </p:spTgt>
                                        </p:tgtEl>
                                        <p:attrNameLst>
                                          <p:attrName>style.visibility</p:attrName>
                                        </p:attrNameLst>
                                      </p:cBhvr>
                                      <p:to>
                                        <p:strVal val="visible"/>
                                      </p:to>
                                    </p:se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500"/>
                                        <p:tgtEl>
                                          <p:spTgt spid="1026"/>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1143000"/>
          </a:xfrm>
        </p:spPr>
        <p:txBody>
          <a:bodyPr/>
          <a:lstStyle/>
          <a:p>
            <a:r>
              <a:rPr lang="en-US"/>
              <a:t>JDBC: Warnings</a:t>
            </a:r>
          </a:p>
        </p:txBody>
      </p:sp>
      <p:sp>
        <p:nvSpPr>
          <p:cNvPr id="40963" name="Rectangle 3"/>
          <p:cNvSpPr>
            <a:spLocks noGrp="1" noChangeArrowheads="1"/>
          </p:cNvSpPr>
          <p:nvPr>
            <p:ph idx="1"/>
          </p:nvPr>
        </p:nvSpPr>
        <p:spPr>
          <a:xfrm>
            <a:off x="457200" y="1410264"/>
            <a:ext cx="7086600" cy="4419600"/>
          </a:xfrm>
        </p:spPr>
        <p:txBody>
          <a:bodyPr>
            <a:normAutofit fontScale="92500" lnSpcReduction="10000"/>
          </a:bodyPr>
          <a:lstStyle/>
          <a:p>
            <a:pPr>
              <a:spcAft>
                <a:spcPts val="1200"/>
              </a:spcAft>
              <a:defRPr/>
            </a:pPr>
            <a:r>
              <a:rPr lang="en-US" dirty="0" err="1">
                <a:solidFill>
                  <a:srgbClr val="2042EE"/>
                </a:solidFill>
                <a:latin typeface="Calibri" pitchFamily="34" charset="0"/>
              </a:rPr>
              <a:t>SQLWarning</a:t>
            </a:r>
            <a:r>
              <a:rPr lang="en-US" dirty="0">
                <a:latin typeface="Calibri" pitchFamily="34" charset="0"/>
              </a:rPr>
              <a:t> is a subclass of </a:t>
            </a:r>
            <a:r>
              <a:rPr lang="en-US" dirty="0" err="1">
                <a:latin typeface="Calibri" pitchFamily="34" charset="0"/>
              </a:rPr>
              <a:t>SQLException</a:t>
            </a:r>
            <a:r>
              <a:rPr lang="en-US" dirty="0">
                <a:latin typeface="Calibri" pitchFamily="34" charset="0"/>
              </a:rPr>
              <a:t>. </a:t>
            </a:r>
          </a:p>
          <a:p>
            <a:pPr>
              <a:spcAft>
                <a:spcPts val="600"/>
              </a:spcAft>
              <a:defRPr/>
            </a:pPr>
            <a:r>
              <a:rPr lang="en-US" dirty="0">
                <a:latin typeface="Calibri" pitchFamily="34" charset="0"/>
              </a:rPr>
              <a:t>Warnings are not as severe.  They are </a:t>
            </a:r>
            <a:r>
              <a:rPr lang="en-US" dirty="0">
                <a:solidFill>
                  <a:srgbClr val="C00000"/>
                </a:solidFill>
                <a:latin typeface="Calibri" pitchFamily="34" charset="0"/>
              </a:rPr>
              <a:t>not thrown </a:t>
            </a:r>
            <a:r>
              <a:rPr lang="en-US" dirty="0">
                <a:latin typeface="Calibri" pitchFamily="34" charset="0"/>
              </a:rPr>
              <a:t>and their existence has to be explicitly tested.</a:t>
            </a:r>
          </a:p>
          <a:p>
            <a:pPr lvl="1">
              <a:defRPr/>
            </a:pPr>
            <a:r>
              <a:rPr lang="en-US" dirty="0" err="1">
                <a:solidFill>
                  <a:srgbClr val="2042EE"/>
                </a:solidFill>
                <a:latin typeface="Calibri" pitchFamily="34" charset="0"/>
              </a:rPr>
              <a:t>getWarnings</a:t>
            </a:r>
            <a:r>
              <a:rPr lang="en-US" dirty="0">
                <a:solidFill>
                  <a:srgbClr val="2042EE"/>
                </a:solidFill>
                <a:latin typeface="Calibri" pitchFamily="34" charset="0"/>
              </a:rPr>
              <a:t>() </a:t>
            </a:r>
          </a:p>
          <a:p>
            <a:pPr marL="1030288" lvl="1" indent="-288925">
              <a:spcAft>
                <a:spcPts val="600"/>
              </a:spcAft>
              <a:buFont typeface="Wingdings" pitchFamily="2" charset="2"/>
              <a:buNone/>
              <a:defRPr/>
            </a:pPr>
            <a:r>
              <a:rPr lang="en-US" dirty="0">
                <a:solidFill>
                  <a:srgbClr val="2042EE"/>
                </a:solidFill>
                <a:latin typeface="Calibri" pitchFamily="34" charset="0"/>
              </a:rPr>
              <a:t>	</a:t>
            </a:r>
            <a:r>
              <a:rPr lang="en-US" dirty="0">
                <a:solidFill>
                  <a:srgbClr val="111111"/>
                </a:solidFill>
                <a:latin typeface="Calibri" pitchFamily="34" charset="0"/>
              </a:rPr>
              <a:t>retrieves SQL warning if they exist</a:t>
            </a:r>
          </a:p>
          <a:p>
            <a:pPr lvl="1">
              <a:defRPr/>
            </a:pPr>
            <a:r>
              <a:rPr lang="en-US" dirty="0" err="1">
                <a:solidFill>
                  <a:srgbClr val="2042EE"/>
                </a:solidFill>
                <a:latin typeface="Calibri" pitchFamily="34" charset="0"/>
              </a:rPr>
              <a:t>getNextWarning</a:t>
            </a:r>
            <a:r>
              <a:rPr lang="en-US" dirty="0">
                <a:solidFill>
                  <a:srgbClr val="2042EE"/>
                </a:solidFill>
                <a:latin typeface="Calibri" pitchFamily="34" charset="0"/>
              </a:rPr>
              <a:t>() </a:t>
            </a:r>
          </a:p>
          <a:p>
            <a:pPr marL="1030288" lvl="1" indent="-288925">
              <a:buFont typeface="Wingdings" pitchFamily="2" charset="2"/>
              <a:buNone/>
              <a:defRPr/>
            </a:pPr>
            <a:r>
              <a:rPr lang="en-US" dirty="0">
                <a:solidFill>
                  <a:srgbClr val="2042EE"/>
                </a:solidFill>
                <a:latin typeface="Calibri" pitchFamily="34" charset="0"/>
              </a:rPr>
              <a:t>	</a:t>
            </a:r>
            <a:r>
              <a:rPr lang="en-US" dirty="0">
                <a:solidFill>
                  <a:srgbClr val="111111"/>
                </a:solidFill>
                <a:latin typeface="Calibri" pitchFamily="34" charset="0"/>
              </a:rPr>
              <a:t>retrieves the next warning chained to </a:t>
            </a:r>
          </a:p>
          <a:p>
            <a:pPr marL="1030288" lvl="1" indent="-288925">
              <a:spcBef>
                <a:spcPts val="0"/>
              </a:spcBef>
              <a:buFont typeface="Wingdings" pitchFamily="2" charset="2"/>
              <a:buNone/>
              <a:defRPr/>
            </a:pPr>
            <a:r>
              <a:rPr lang="en-US" dirty="0">
                <a:solidFill>
                  <a:srgbClr val="111111"/>
                </a:solidFill>
                <a:latin typeface="Calibri" pitchFamily="34" charset="0"/>
              </a:rPr>
              <a:t>    this </a:t>
            </a:r>
            <a:r>
              <a:rPr lang="en-US" dirty="0" err="1">
                <a:solidFill>
                  <a:srgbClr val="111111"/>
                </a:solidFill>
                <a:latin typeface="Calibri" pitchFamily="34" charset="0"/>
              </a:rPr>
              <a:t>SQLwarning</a:t>
            </a:r>
            <a:r>
              <a:rPr lang="en-US" dirty="0">
                <a:solidFill>
                  <a:srgbClr val="111111"/>
                </a:solidFill>
                <a:latin typeface="Calibri" pitchFamily="34" charset="0"/>
              </a:rPr>
              <a:t> object </a:t>
            </a:r>
          </a:p>
        </p:txBody>
      </p:sp>
      <p:pic>
        <p:nvPicPr>
          <p:cNvPr id="4" name="Picture 3" descr="A close up of a sign&#10;&#10;Description automatically generated">
            <a:extLst>
              <a:ext uri="{FF2B5EF4-FFF2-40B4-BE49-F238E27FC236}">
                <a16:creationId xmlns:a16="http://schemas.microsoft.com/office/drawing/2014/main" id="{F358AC89-7DE0-46DA-970A-B837265DE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234" y="2758373"/>
            <a:ext cx="1832063" cy="3824989"/>
          </a:xfrm>
          <a:prstGeom prst="rect">
            <a:avLst/>
          </a:prstGeom>
        </p:spPr>
      </p:pic>
      <p:pic>
        <p:nvPicPr>
          <p:cNvPr id="5" name="Picture 4" descr="A red and black background&#10;&#10;Description automatically generated">
            <a:extLst>
              <a:ext uri="{FF2B5EF4-FFF2-40B4-BE49-F238E27FC236}">
                <a16:creationId xmlns:a16="http://schemas.microsoft.com/office/drawing/2014/main" id="{29EFD449-B3FE-47CE-92C4-D935CA81F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34">
            <a:off x="6647009" y="5171320"/>
            <a:ext cx="2225358" cy="1293793"/>
          </a:xfrm>
          <a:prstGeom prst="rect">
            <a:avLst/>
          </a:prstGeom>
        </p:spPr>
      </p:pic>
    </p:spTree>
    <p:extLst>
      <p:ext uri="{BB962C8B-B14F-4D97-AF65-F5344CB8AC3E}">
        <p14:creationId xmlns:p14="http://schemas.microsoft.com/office/powerpoint/2010/main" val="1494754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5334000"/>
            <a:ext cx="8153400" cy="685800"/>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6" name="Rectangle 5"/>
          <p:cNvSpPr/>
          <p:nvPr/>
        </p:nvSpPr>
        <p:spPr bwMode="auto">
          <a:xfrm>
            <a:off x="457200" y="3657600"/>
            <a:ext cx="8153400" cy="1371600"/>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5" name="Rectangle 4"/>
          <p:cNvSpPr/>
          <p:nvPr/>
        </p:nvSpPr>
        <p:spPr bwMode="auto">
          <a:xfrm>
            <a:off x="457200" y="1981200"/>
            <a:ext cx="8153400" cy="1752600"/>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4" name="Rectangle 3"/>
          <p:cNvSpPr/>
          <p:nvPr/>
        </p:nvSpPr>
        <p:spPr bwMode="auto">
          <a:xfrm>
            <a:off x="457200" y="1371600"/>
            <a:ext cx="8153400" cy="609600"/>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46086" name="Rectangle 2"/>
          <p:cNvSpPr>
            <a:spLocks noGrp="1" noChangeArrowheads="1"/>
          </p:cNvSpPr>
          <p:nvPr>
            <p:ph type="title"/>
          </p:nvPr>
        </p:nvSpPr>
        <p:spPr>
          <a:xfrm>
            <a:off x="838200" y="152400"/>
            <a:ext cx="7772400" cy="762000"/>
          </a:xfrm>
        </p:spPr>
        <p:txBody>
          <a:bodyPr/>
          <a:lstStyle/>
          <a:p>
            <a:r>
              <a:rPr lang="en-US"/>
              <a:t>Warning &amp; Eception Example</a:t>
            </a:r>
          </a:p>
        </p:txBody>
      </p:sp>
      <p:sp>
        <p:nvSpPr>
          <p:cNvPr id="46087" name="Rectangle 3"/>
          <p:cNvSpPr>
            <a:spLocks noGrp="1" noChangeArrowheads="1"/>
          </p:cNvSpPr>
          <p:nvPr>
            <p:ph idx="1"/>
          </p:nvPr>
        </p:nvSpPr>
        <p:spPr>
          <a:xfrm>
            <a:off x="609600" y="990600"/>
            <a:ext cx="7772400" cy="5562600"/>
          </a:xfrm>
        </p:spPr>
        <p:txBody>
          <a:bodyPr>
            <a:normAutofit/>
          </a:bodyPr>
          <a:lstStyle/>
          <a:p>
            <a:pPr>
              <a:lnSpc>
                <a:spcPct val="90000"/>
              </a:lnSpc>
              <a:buFont typeface="Wingdings" pitchFamily="2" charset="2"/>
              <a:buNone/>
            </a:pPr>
            <a:r>
              <a:rPr lang="en-US" sz="2000" dirty="0">
                <a:solidFill>
                  <a:srgbClr val="7030A0"/>
                </a:solidFill>
                <a:latin typeface="Arial Unicode MS" pitchFamily="34" charset="-128"/>
              </a:rPr>
              <a:t>try</a:t>
            </a:r>
            <a:r>
              <a:rPr lang="en-US" sz="2000" dirty="0">
                <a:latin typeface="Arial Unicode MS" pitchFamily="34" charset="-128"/>
              </a:rPr>
              <a:t> {</a:t>
            </a:r>
          </a:p>
          <a:p>
            <a:pPr>
              <a:lnSpc>
                <a:spcPct val="90000"/>
              </a:lnSpc>
              <a:buFont typeface="Wingdings" pitchFamily="2" charset="2"/>
              <a:buNone/>
            </a:pPr>
            <a:r>
              <a:rPr lang="en-US" sz="2000" dirty="0">
                <a:latin typeface="Arial Unicode MS" pitchFamily="34" charset="-128"/>
              </a:rPr>
              <a:t>   stmt=</a:t>
            </a:r>
            <a:r>
              <a:rPr lang="en-US" sz="2000" dirty="0" err="1">
                <a:latin typeface="Arial Unicode MS" pitchFamily="34" charset="-128"/>
              </a:rPr>
              <a:t>con.createStatement</a:t>
            </a:r>
            <a:r>
              <a:rPr lang="en-US" sz="2000" dirty="0">
                <a:latin typeface="Arial Unicode MS" pitchFamily="34" charset="-128"/>
              </a:rPr>
              <a:t>();  </a:t>
            </a:r>
            <a:r>
              <a:rPr lang="en-US" sz="2000" dirty="0">
                <a:solidFill>
                  <a:srgbClr val="2042EE"/>
                </a:solidFill>
                <a:latin typeface="Arial Unicode MS" pitchFamily="34" charset="-128"/>
              </a:rPr>
              <a:t>// create an empty statement object</a:t>
            </a:r>
          </a:p>
          <a:p>
            <a:pPr>
              <a:lnSpc>
                <a:spcPct val="90000"/>
              </a:lnSpc>
              <a:buFont typeface="Wingdings" pitchFamily="2" charset="2"/>
              <a:buNone/>
            </a:pPr>
            <a:r>
              <a:rPr lang="en-US" sz="2000" dirty="0">
                <a:latin typeface="Arial Unicode MS" pitchFamily="34" charset="-128"/>
              </a:rPr>
              <a:t>   warning=</a:t>
            </a:r>
            <a:r>
              <a:rPr lang="en-US" sz="2000" dirty="0" err="1">
                <a:latin typeface="Arial Unicode MS" pitchFamily="34" charset="-128"/>
              </a:rPr>
              <a:t>con.</a:t>
            </a:r>
            <a:r>
              <a:rPr lang="en-US" sz="2000" dirty="0" err="1">
                <a:solidFill>
                  <a:srgbClr val="C00000"/>
                </a:solidFill>
                <a:latin typeface="Arial Unicode MS" pitchFamily="34" charset="-128"/>
              </a:rPr>
              <a:t>getWarnings</a:t>
            </a:r>
            <a:r>
              <a:rPr lang="en-US" sz="2000" dirty="0">
                <a:latin typeface="Arial Unicode MS" pitchFamily="34" charset="-128"/>
              </a:rPr>
              <a:t>();  </a:t>
            </a:r>
            <a:r>
              <a:rPr lang="en-US" sz="2000" dirty="0">
                <a:solidFill>
                  <a:srgbClr val="2042EE"/>
                </a:solidFill>
                <a:latin typeface="Arial Unicode MS" pitchFamily="34" charset="-128"/>
              </a:rPr>
              <a:t>// retrieve warning if it exists</a:t>
            </a:r>
          </a:p>
          <a:p>
            <a:pPr>
              <a:lnSpc>
                <a:spcPct val="90000"/>
              </a:lnSpc>
              <a:buFont typeface="Wingdings" pitchFamily="2" charset="2"/>
              <a:buNone/>
            </a:pPr>
            <a:r>
              <a:rPr lang="en-US" sz="2000" dirty="0">
                <a:latin typeface="Arial Unicode MS" pitchFamily="34" charset="-128"/>
              </a:rPr>
              <a:t>   while(warning != null) {</a:t>
            </a:r>
          </a:p>
          <a:p>
            <a:pPr>
              <a:lnSpc>
                <a:spcPct val="90000"/>
              </a:lnSpc>
              <a:buFont typeface="Wingdings" pitchFamily="2" charset="2"/>
              <a:buNone/>
            </a:pPr>
            <a:r>
              <a:rPr lang="en-US" sz="2000" dirty="0">
                <a:solidFill>
                  <a:srgbClr val="3857F0"/>
                </a:solidFill>
                <a:latin typeface="Arial Unicode MS" pitchFamily="34" charset="-128"/>
              </a:rPr>
              <a:t>      // handle </a:t>
            </a:r>
            <a:r>
              <a:rPr lang="en-US" sz="2000" dirty="0" err="1">
                <a:solidFill>
                  <a:srgbClr val="3857F0"/>
                </a:solidFill>
                <a:latin typeface="Arial Unicode MS" pitchFamily="34" charset="-128"/>
              </a:rPr>
              <a:t>SQLWarnings</a:t>
            </a:r>
            <a:endParaRPr lang="en-US" sz="2000" dirty="0">
              <a:solidFill>
                <a:srgbClr val="3857F0"/>
              </a:solidFill>
              <a:latin typeface="Arial Unicode MS" pitchFamily="34" charset="-128"/>
            </a:endParaRPr>
          </a:p>
          <a:p>
            <a:pPr>
              <a:lnSpc>
                <a:spcPct val="90000"/>
              </a:lnSpc>
              <a:buFont typeface="Wingdings" pitchFamily="2" charset="2"/>
              <a:buNone/>
            </a:pPr>
            <a:r>
              <a:rPr lang="en-US" sz="2000" dirty="0">
                <a:latin typeface="Arial Unicode MS" pitchFamily="34" charset="-128"/>
              </a:rPr>
              <a:t>      warning = </a:t>
            </a:r>
            <a:r>
              <a:rPr lang="en-US" sz="2000" dirty="0" err="1">
                <a:latin typeface="Arial Unicode MS" pitchFamily="34" charset="-128"/>
              </a:rPr>
              <a:t>warning.</a:t>
            </a:r>
            <a:r>
              <a:rPr lang="en-US" sz="2000" dirty="0" err="1">
                <a:solidFill>
                  <a:srgbClr val="C00000"/>
                </a:solidFill>
                <a:latin typeface="Arial Unicode MS" pitchFamily="34" charset="-128"/>
              </a:rPr>
              <a:t>getNextWarning</a:t>
            </a:r>
            <a:r>
              <a:rPr lang="en-US" sz="2000" dirty="0">
                <a:latin typeface="Arial Unicode MS" pitchFamily="34" charset="-128"/>
              </a:rPr>
              <a:t>();  </a:t>
            </a:r>
          </a:p>
          <a:p>
            <a:pPr>
              <a:lnSpc>
                <a:spcPct val="90000"/>
              </a:lnSpc>
              <a:buFont typeface="Wingdings" pitchFamily="2" charset="2"/>
              <a:buNone/>
            </a:pPr>
            <a:r>
              <a:rPr lang="en-US" sz="2000" dirty="0">
                <a:latin typeface="Arial Unicode MS" pitchFamily="34" charset="-128"/>
              </a:rPr>
              <a:t>              </a:t>
            </a:r>
            <a:r>
              <a:rPr lang="en-US" sz="2000" dirty="0">
                <a:solidFill>
                  <a:srgbClr val="2042EE"/>
                </a:solidFill>
                <a:latin typeface="Arial Unicode MS" pitchFamily="34" charset="-128"/>
              </a:rPr>
              <a:t>// get next warning chained to the </a:t>
            </a:r>
            <a:r>
              <a:rPr lang="en-US" sz="2000" i="1" dirty="0">
                <a:solidFill>
                  <a:srgbClr val="2042EE"/>
                </a:solidFill>
                <a:latin typeface="Arial Unicode MS" pitchFamily="34" charset="-128"/>
              </a:rPr>
              <a:t>warning</a:t>
            </a:r>
            <a:r>
              <a:rPr lang="en-US" sz="2000" dirty="0">
                <a:solidFill>
                  <a:srgbClr val="2042EE"/>
                </a:solidFill>
                <a:latin typeface="Arial Unicode MS" pitchFamily="34" charset="-128"/>
              </a:rPr>
              <a:t> object</a:t>
            </a:r>
          </a:p>
          <a:p>
            <a:pPr>
              <a:lnSpc>
                <a:spcPct val="90000"/>
              </a:lnSpc>
              <a:buFont typeface="Wingdings" pitchFamily="2" charset="2"/>
              <a:buNone/>
            </a:pPr>
            <a:r>
              <a:rPr lang="en-US" sz="2000" dirty="0">
                <a:latin typeface="Arial Unicode MS" pitchFamily="34" charset="-128"/>
              </a:rPr>
              <a:t>   }</a:t>
            </a:r>
          </a:p>
          <a:p>
            <a:pPr>
              <a:lnSpc>
                <a:spcPct val="90000"/>
              </a:lnSpc>
              <a:buFont typeface="Wingdings" pitchFamily="2" charset="2"/>
              <a:buNone/>
            </a:pPr>
            <a:r>
              <a:rPr lang="en-US" sz="2000" dirty="0">
                <a:latin typeface="Arial Unicode MS" pitchFamily="34" charset="-128"/>
              </a:rPr>
              <a:t>   </a:t>
            </a:r>
            <a:r>
              <a:rPr lang="en-US" sz="2000" dirty="0" err="1">
                <a:latin typeface="Arial Unicode MS" pitchFamily="34" charset="-128"/>
              </a:rPr>
              <a:t>con.clearWarnings</a:t>
            </a:r>
            <a:r>
              <a:rPr lang="en-US" sz="2000" dirty="0">
                <a:latin typeface="Arial Unicode MS" pitchFamily="34" charset="-128"/>
              </a:rPr>
              <a:t>();</a:t>
            </a:r>
          </a:p>
          <a:p>
            <a:pPr>
              <a:lnSpc>
                <a:spcPct val="90000"/>
              </a:lnSpc>
              <a:buFont typeface="Wingdings" pitchFamily="2" charset="2"/>
              <a:buNone/>
            </a:pPr>
            <a:r>
              <a:rPr lang="en-US" sz="2000" dirty="0">
                <a:latin typeface="Arial Unicode MS" pitchFamily="34" charset="-128"/>
              </a:rPr>
              <a:t>   </a:t>
            </a:r>
            <a:r>
              <a:rPr lang="en-US" sz="2000" dirty="0" err="1">
                <a:latin typeface="Arial Unicode MS" pitchFamily="34" charset="-128"/>
              </a:rPr>
              <a:t>stmt.executeUpdate</a:t>
            </a:r>
            <a:r>
              <a:rPr lang="en-US" sz="2000" dirty="0">
                <a:latin typeface="Arial Unicode MS" pitchFamily="34" charset="-128"/>
              </a:rPr>
              <a:t>(</a:t>
            </a:r>
            <a:r>
              <a:rPr lang="en-US" sz="2000" dirty="0" err="1">
                <a:latin typeface="Arial Unicode MS" pitchFamily="34" charset="-128"/>
              </a:rPr>
              <a:t>queryString</a:t>
            </a:r>
            <a:r>
              <a:rPr lang="en-US" sz="2000" dirty="0">
                <a:latin typeface="Arial Unicode MS" pitchFamily="34" charset="-128"/>
              </a:rPr>
              <a:t>);</a:t>
            </a:r>
          </a:p>
          <a:p>
            <a:pPr>
              <a:lnSpc>
                <a:spcPct val="90000"/>
              </a:lnSpc>
              <a:buFont typeface="Wingdings" pitchFamily="2" charset="2"/>
              <a:buNone/>
            </a:pPr>
            <a:r>
              <a:rPr lang="en-US" sz="2000" dirty="0">
                <a:latin typeface="Arial Unicode MS" pitchFamily="34" charset="-128"/>
              </a:rPr>
              <a:t>   warning = </a:t>
            </a:r>
            <a:r>
              <a:rPr lang="en-US" sz="2000" dirty="0" err="1">
                <a:latin typeface="Arial Unicode MS" pitchFamily="34" charset="-128"/>
              </a:rPr>
              <a:t>con.getWarnings</a:t>
            </a:r>
            <a:r>
              <a:rPr lang="en-US" sz="2000" dirty="0">
                <a:latin typeface="Arial Unicode MS" pitchFamily="34" charset="-128"/>
              </a:rPr>
              <a:t>();</a:t>
            </a:r>
          </a:p>
          <a:p>
            <a:pPr>
              <a:lnSpc>
                <a:spcPct val="90000"/>
              </a:lnSpc>
              <a:buFont typeface="Wingdings" pitchFamily="2" charset="2"/>
              <a:buNone/>
            </a:pPr>
            <a:r>
              <a:rPr lang="en-US" sz="2000" dirty="0">
                <a:latin typeface="Arial Unicode MS" pitchFamily="34" charset="-128"/>
              </a:rPr>
              <a:t>   …</a:t>
            </a:r>
          </a:p>
          <a:p>
            <a:pPr>
              <a:lnSpc>
                <a:spcPct val="90000"/>
              </a:lnSpc>
              <a:buFont typeface="Wingdings" pitchFamily="2" charset="2"/>
              <a:buNone/>
            </a:pPr>
            <a:r>
              <a:rPr lang="en-US" sz="2000" dirty="0">
                <a:latin typeface="Arial Unicode MS" pitchFamily="34" charset="-128"/>
              </a:rPr>
              <a:t>}     </a:t>
            </a:r>
            <a:r>
              <a:rPr lang="en-US" sz="2000" dirty="0">
                <a:solidFill>
                  <a:srgbClr val="3857F0"/>
                </a:solidFill>
                <a:latin typeface="Arial Unicode MS" pitchFamily="34" charset="-128"/>
              </a:rPr>
              <a:t>//end try</a:t>
            </a:r>
          </a:p>
          <a:p>
            <a:pPr>
              <a:lnSpc>
                <a:spcPct val="90000"/>
              </a:lnSpc>
              <a:buFont typeface="Wingdings" pitchFamily="2" charset="2"/>
              <a:buNone/>
            </a:pPr>
            <a:r>
              <a:rPr lang="en-US" sz="2000" dirty="0">
                <a:solidFill>
                  <a:srgbClr val="7030A0"/>
                </a:solidFill>
                <a:latin typeface="Arial Unicode MS" pitchFamily="34" charset="-128"/>
              </a:rPr>
              <a:t>catch</a:t>
            </a:r>
            <a:r>
              <a:rPr lang="en-US" sz="2000" dirty="0">
                <a:latin typeface="Arial Unicode MS" pitchFamily="34" charset="-128"/>
              </a:rPr>
              <a:t>( </a:t>
            </a:r>
            <a:r>
              <a:rPr lang="en-US" sz="2000" dirty="0" err="1">
                <a:latin typeface="Arial Unicode MS" pitchFamily="34" charset="-128"/>
              </a:rPr>
              <a:t>SQLException</a:t>
            </a:r>
            <a:r>
              <a:rPr lang="en-US" sz="2000" dirty="0">
                <a:latin typeface="Arial Unicode MS" pitchFamily="34" charset="-128"/>
              </a:rPr>
              <a:t> </a:t>
            </a:r>
            <a:r>
              <a:rPr lang="en-US" sz="2000" dirty="0" err="1">
                <a:latin typeface="Arial Unicode MS" pitchFamily="34" charset="-128"/>
              </a:rPr>
              <a:t>SQLe</a:t>
            </a:r>
            <a:r>
              <a:rPr lang="en-US" sz="2000" dirty="0">
                <a:latin typeface="Arial Unicode MS" pitchFamily="34" charset="-128"/>
              </a:rPr>
              <a:t>) {     </a:t>
            </a:r>
            <a:r>
              <a:rPr lang="en-US" sz="2000" dirty="0">
                <a:solidFill>
                  <a:srgbClr val="2042EE"/>
                </a:solidFill>
                <a:latin typeface="Arial Unicode MS" pitchFamily="34" charset="-128"/>
              </a:rPr>
              <a:t>// catch the </a:t>
            </a:r>
            <a:r>
              <a:rPr lang="en-US" sz="2000" dirty="0" err="1">
                <a:solidFill>
                  <a:srgbClr val="2042EE"/>
                </a:solidFill>
                <a:latin typeface="Arial Unicode MS" pitchFamily="34" charset="-128"/>
              </a:rPr>
              <a:t>SQLException</a:t>
            </a:r>
            <a:r>
              <a:rPr lang="en-US" sz="2000" dirty="0">
                <a:solidFill>
                  <a:srgbClr val="2042EE"/>
                </a:solidFill>
                <a:latin typeface="Arial Unicode MS" pitchFamily="34" charset="-128"/>
              </a:rPr>
              <a:t> object</a:t>
            </a:r>
          </a:p>
          <a:p>
            <a:pPr>
              <a:lnSpc>
                <a:spcPct val="90000"/>
              </a:lnSpc>
              <a:buFont typeface="Wingdings" pitchFamily="2" charset="2"/>
              <a:buNone/>
            </a:pPr>
            <a:r>
              <a:rPr lang="en-US" sz="2000" dirty="0">
                <a:solidFill>
                  <a:srgbClr val="3857F0"/>
                </a:solidFill>
                <a:latin typeface="Arial Unicode MS" pitchFamily="34" charset="-128"/>
              </a:rPr>
              <a:t>   // handle the exception</a:t>
            </a:r>
          </a:p>
          <a:p>
            <a:pPr>
              <a:lnSpc>
                <a:spcPct val="90000"/>
              </a:lnSpc>
              <a:buFont typeface="Wingdings" pitchFamily="2" charset="2"/>
              <a:buNone/>
            </a:pPr>
            <a:r>
              <a:rPr lang="en-US" sz="2000" dirty="0">
                <a:latin typeface="Arial Unicode MS" pitchFamily="34" charset="-128"/>
              </a:rPr>
              <a:t>}</a:t>
            </a:r>
          </a:p>
          <a:p>
            <a:pPr>
              <a:lnSpc>
                <a:spcPct val="90000"/>
              </a:lnSpc>
              <a:buFont typeface="Wingdings" pitchFamily="2" charset="2"/>
              <a:buNone/>
            </a:pPr>
            <a:endParaRPr lang="en-US" sz="2000" dirty="0">
              <a:latin typeface="Arial Unicode MS" pitchFamily="34" charset="-128"/>
            </a:endParaRPr>
          </a:p>
        </p:txBody>
      </p:sp>
    </p:spTree>
    <p:extLst>
      <p:ext uri="{BB962C8B-B14F-4D97-AF65-F5344CB8AC3E}">
        <p14:creationId xmlns:p14="http://schemas.microsoft.com/office/powerpoint/2010/main" val="22270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12" name="Rectangle 4"/>
          <p:cNvSpPr>
            <a:spLocks noGrp="1" noChangeArrowheads="1"/>
          </p:cNvSpPr>
          <p:nvPr>
            <p:ph type="title"/>
          </p:nvPr>
        </p:nvSpPr>
        <p:spPr>
          <a:xfrm>
            <a:off x="685800" y="57150"/>
            <a:ext cx="7772400" cy="1104900"/>
          </a:xfrm>
        </p:spPr>
        <p:txBody>
          <a:bodyPr>
            <a:normAutofit/>
          </a:bodyPr>
          <a:lstStyle/>
          <a:p>
            <a:r>
              <a:rPr lang="en-US" sz="4800" dirty="0"/>
              <a:t>Another Example</a:t>
            </a:r>
          </a:p>
        </p:txBody>
      </p:sp>
      <p:sp>
        <p:nvSpPr>
          <p:cNvPr id="12" name="TextBox 11">
            <a:extLst>
              <a:ext uri="{FF2B5EF4-FFF2-40B4-BE49-F238E27FC236}">
                <a16:creationId xmlns:a16="http://schemas.microsoft.com/office/drawing/2014/main" id="{AB2C190F-75E0-4B3E-8E69-9B38373A3AE2}"/>
              </a:ext>
            </a:extLst>
          </p:cNvPr>
          <p:cNvSpPr txBox="1"/>
          <p:nvPr/>
        </p:nvSpPr>
        <p:spPr>
          <a:xfrm>
            <a:off x="685800" y="976068"/>
            <a:ext cx="8000999" cy="471732"/>
          </a:xfrm>
          <a:prstGeom prst="rect">
            <a:avLst/>
          </a:prstGeom>
          <a:noFill/>
        </p:spPr>
        <p:txBody>
          <a:bodyPr wrap="square">
            <a:spAutoFit/>
          </a:bodyPr>
          <a:lstStyle/>
          <a:p>
            <a:pPr marL="231775" lvl="1">
              <a:lnSpc>
                <a:spcPts val="3100"/>
              </a:lnSpc>
              <a:buFontTx/>
              <a:buNone/>
              <a:defRPr/>
            </a:pPr>
            <a:r>
              <a:rPr lang="en-US" sz="2400" b="1" dirty="0">
                <a:solidFill>
                  <a:srgbClr val="000000"/>
                </a:solidFill>
                <a:latin typeface="Calibri" pitchFamily="34" charset="0"/>
              </a:rPr>
              <a:t>Sailors</a:t>
            </a:r>
            <a:r>
              <a:rPr lang="en-US" sz="2400" dirty="0">
                <a:solidFill>
                  <a:srgbClr val="000000"/>
                </a:solidFill>
                <a:latin typeface="Calibri" pitchFamily="34" charset="0"/>
              </a:rPr>
              <a:t>(</a:t>
            </a:r>
            <a:r>
              <a:rPr lang="en-US" sz="2400" i="1" u="sng" dirty="0" err="1">
                <a:solidFill>
                  <a:srgbClr val="000000"/>
                </a:solidFill>
                <a:latin typeface="Calibri" pitchFamily="34" charset="0"/>
              </a:rPr>
              <a:t>sid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err="1">
                <a:solidFill>
                  <a:srgbClr val="000000"/>
                </a:solidFill>
                <a:latin typeface="Calibri" pitchFamily="34" charset="0"/>
              </a:rPr>
              <a:t>sname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string</a:t>
            </a:r>
            <a:r>
              <a:rPr lang="en-US" sz="2400" dirty="0">
                <a:solidFill>
                  <a:srgbClr val="000000"/>
                </a:solidFill>
                <a:latin typeface="Calibri" pitchFamily="34" charset="0"/>
              </a:rPr>
              <a:t>, </a:t>
            </a:r>
            <a:r>
              <a:rPr lang="en-US" sz="2400" i="1" dirty="0">
                <a:solidFill>
                  <a:srgbClr val="000000"/>
                </a:solidFill>
                <a:latin typeface="Calibri" pitchFamily="34" charset="0"/>
              </a:rPr>
              <a:t>rating</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a:solidFill>
                  <a:srgbClr val="000000"/>
                </a:solidFill>
                <a:latin typeface="Calibri" pitchFamily="34" charset="0"/>
              </a:rPr>
              <a:t>age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real</a:t>
            </a:r>
            <a:r>
              <a:rPr lang="en-US" sz="2400" dirty="0">
                <a:solidFill>
                  <a:srgbClr val="000000"/>
                </a:solidFill>
                <a:latin typeface="Calibri" pitchFamily="34" charset="0"/>
              </a:rPr>
              <a:t>)</a:t>
            </a:r>
          </a:p>
        </p:txBody>
      </p:sp>
      <p:pic>
        <p:nvPicPr>
          <p:cNvPr id="11" name="Picture 10" descr="A picture containing hula hoop&#10;&#10;Description automatically generated">
            <a:extLst>
              <a:ext uri="{FF2B5EF4-FFF2-40B4-BE49-F238E27FC236}">
                <a16:creationId xmlns:a16="http://schemas.microsoft.com/office/drawing/2014/main" id="{B1F3A932-3776-4F2D-B2C4-63D42A607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461" y="745591"/>
            <a:ext cx="3831339" cy="1104900"/>
          </a:xfrm>
          <a:prstGeom prst="rect">
            <a:avLst/>
          </a:prstGeom>
        </p:spPr>
      </p:pic>
      <p:sp>
        <p:nvSpPr>
          <p:cNvPr id="13" name="TextBox 12">
            <a:extLst>
              <a:ext uri="{FF2B5EF4-FFF2-40B4-BE49-F238E27FC236}">
                <a16:creationId xmlns:a16="http://schemas.microsoft.com/office/drawing/2014/main" id="{59E071AB-39D0-4656-840C-28C4EABEA5F1}"/>
              </a:ext>
            </a:extLst>
          </p:cNvPr>
          <p:cNvSpPr txBox="1"/>
          <p:nvPr/>
        </p:nvSpPr>
        <p:spPr>
          <a:xfrm>
            <a:off x="3141425" y="1860158"/>
            <a:ext cx="4211409" cy="461665"/>
          </a:xfrm>
          <a:prstGeom prst="rect">
            <a:avLst/>
          </a:prstGeom>
          <a:noFill/>
        </p:spPr>
        <p:txBody>
          <a:bodyPr wrap="none" rtlCol="0">
            <a:spAutoFit/>
          </a:bodyPr>
          <a:lstStyle/>
          <a:p>
            <a:r>
              <a:rPr lang="en-US" sz="2400" dirty="0">
                <a:solidFill>
                  <a:srgbClr val="FF0000"/>
                </a:solidFill>
                <a:latin typeface="Comic Sans MS" panose="030F0702030302020204" pitchFamily="66" charset="0"/>
              </a:rPr>
              <a:t>Print names and their rating</a:t>
            </a:r>
          </a:p>
        </p:txBody>
      </p:sp>
    </p:spTree>
    <p:extLst>
      <p:ext uri="{BB962C8B-B14F-4D97-AF65-F5344CB8AC3E}">
        <p14:creationId xmlns:p14="http://schemas.microsoft.com/office/powerpoint/2010/main" val="105959358"/>
      </p:ext>
    </p:extLst>
  </p:cSld>
  <p:clrMapOvr>
    <a:masterClrMapping/>
  </p:clrMapOvr>
  <p:transition>
    <p:cut/>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bwMode="auto">
          <a:xfrm>
            <a:off x="381000" y="5334000"/>
            <a:ext cx="8534400" cy="1219200"/>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8" name="Rectangle 7"/>
          <p:cNvSpPr/>
          <p:nvPr/>
        </p:nvSpPr>
        <p:spPr bwMode="auto">
          <a:xfrm>
            <a:off x="381000" y="3429000"/>
            <a:ext cx="8551985" cy="1828800"/>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7" name="Rectangle 6"/>
          <p:cNvSpPr/>
          <p:nvPr/>
        </p:nvSpPr>
        <p:spPr bwMode="auto">
          <a:xfrm>
            <a:off x="382954" y="2491398"/>
            <a:ext cx="8532446" cy="861402"/>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6" name="Rectangle 5"/>
          <p:cNvSpPr/>
          <p:nvPr/>
        </p:nvSpPr>
        <p:spPr bwMode="auto">
          <a:xfrm>
            <a:off x="398585" y="1730294"/>
            <a:ext cx="8534400" cy="680752"/>
          </a:xfrm>
          <a:prstGeom prst="rect">
            <a:avLst/>
          </a:prstGeom>
          <a:solidFill>
            <a:schemeClr val="bg1">
              <a:lumMod val="90000"/>
            </a:schemeClr>
          </a:solidFill>
          <a:ln w="12700" cap="flat" cmpd="sng" algn="ctr">
            <a:noFill/>
            <a:prstDash val="solid"/>
            <a:round/>
            <a:headEnd type="none" w="sm" len="sm"/>
            <a:tailEnd type="none" w="sm" len="sm"/>
          </a:ln>
          <a:effectLst/>
        </p:spPr>
        <p:txBody>
          <a:bodyPr/>
          <a:lstStyle/>
          <a:p>
            <a:pPr eaLnBrk="0" hangingPunct="0">
              <a:defRPr/>
            </a:pPr>
            <a:endParaRPr lang="en-US"/>
          </a:p>
        </p:txBody>
      </p:sp>
      <p:sp>
        <p:nvSpPr>
          <p:cNvPr id="4711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a:p>
        </p:txBody>
      </p:sp>
      <p:sp>
        <p:nvSpPr>
          <p:cNvPr id="4711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0" hangingPunct="0"/>
            <a:endParaRPr lang="en-US"/>
          </a:p>
        </p:txBody>
      </p:sp>
      <p:sp>
        <p:nvSpPr>
          <p:cNvPr id="47112" name="Rectangle 4"/>
          <p:cNvSpPr>
            <a:spLocks noGrp="1" noChangeArrowheads="1"/>
          </p:cNvSpPr>
          <p:nvPr>
            <p:ph type="title"/>
          </p:nvPr>
        </p:nvSpPr>
        <p:spPr>
          <a:xfrm>
            <a:off x="685800" y="57150"/>
            <a:ext cx="7772400" cy="1104900"/>
          </a:xfrm>
        </p:spPr>
        <p:txBody>
          <a:bodyPr>
            <a:normAutofit/>
          </a:bodyPr>
          <a:lstStyle/>
          <a:p>
            <a:r>
              <a:rPr lang="en-US" sz="4800" dirty="0"/>
              <a:t>Another Example</a:t>
            </a:r>
          </a:p>
        </p:txBody>
      </p:sp>
      <p:sp>
        <p:nvSpPr>
          <p:cNvPr id="80901" name="Rectangle 5"/>
          <p:cNvSpPr>
            <a:spLocks noGrp="1" noChangeArrowheads="1"/>
          </p:cNvSpPr>
          <p:nvPr>
            <p:ph idx="1"/>
          </p:nvPr>
        </p:nvSpPr>
        <p:spPr>
          <a:xfrm>
            <a:off x="457200" y="1752600"/>
            <a:ext cx="8458200" cy="4953000"/>
          </a:xfrm>
        </p:spPr>
        <p:txBody>
          <a:bodyPr>
            <a:normAutofit/>
          </a:bodyPr>
          <a:lstStyle/>
          <a:p>
            <a:pPr>
              <a:lnSpc>
                <a:spcPct val="90000"/>
              </a:lnSpc>
              <a:buFont typeface="Wingdings" pitchFamily="2" charset="2"/>
              <a:buNone/>
              <a:defRPr/>
            </a:pPr>
            <a:r>
              <a:rPr lang="en-US" sz="1800" b="1" dirty="0">
                <a:solidFill>
                  <a:schemeClr val="accent1">
                    <a:lumMod val="75000"/>
                  </a:schemeClr>
                </a:solidFill>
                <a:latin typeface="Arial Unicode MS" pitchFamily="34" charset="-128"/>
              </a:rPr>
              <a:t>Connection con =                                                           </a:t>
            </a:r>
            <a:r>
              <a:rPr lang="en-US" sz="1800" b="1" dirty="0">
                <a:solidFill>
                  <a:srgbClr val="7030A0"/>
                </a:solidFill>
                <a:latin typeface="Arial Unicode MS" pitchFamily="34" charset="-128"/>
              </a:rPr>
              <a:t>// connect</a:t>
            </a:r>
          </a:p>
          <a:p>
            <a:pPr>
              <a:lnSpc>
                <a:spcPct val="90000"/>
              </a:lnSpc>
              <a:spcAft>
                <a:spcPts val="600"/>
              </a:spcAft>
              <a:buFont typeface="Wingdings" pitchFamily="2" charset="2"/>
              <a:buNone/>
              <a:defRPr/>
            </a:pPr>
            <a:r>
              <a:rPr lang="en-US" sz="1800" b="1" dirty="0">
                <a:solidFill>
                  <a:srgbClr val="0033CC"/>
                </a:solidFill>
                <a:latin typeface="Arial Unicode MS" pitchFamily="34" charset="-128"/>
              </a:rPr>
              <a:t>   </a:t>
            </a:r>
            <a:r>
              <a:rPr lang="en-US" sz="1800" b="1" dirty="0" err="1">
                <a:solidFill>
                  <a:schemeClr val="accent1">
                    <a:lumMod val="75000"/>
                  </a:schemeClr>
                </a:solidFill>
                <a:latin typeface="Arial Unicode MS" pitchFamily="34" charset="-128"/>
              </a:rPr>
              <a:t>DriverManager.getConnection</a:t>
            </a:r>
            <a:r>
              <a:rPr lang="en-US" sz="1800" b="1" dirty="0">
                <a:solidFill>
                  <a:schemeClr val="accent1">
                    <a:lumMod val="75000"/>
                  </a:schemeClr>
                </a:solidFill>
                <a:latin typeface="Arial Unicode MS" pitchFamily="34" charset="-128"/>
              </a:rPr>
              <a:t>(</a:t>
            </a:r>
            <a:r>
              <a:rPr lang="en-US" sz="1800" b="1" dirty="0" err="1">
                <a:solidFill>
                  <a:schemeClr val="accent1">
                    <a:lumMod val="75000"/>
                  </a:schemeClr>
                </a:solidFill>
                <a:latin typeface="Arial Unicode MS" pitchFamily="34" charset="-128"/>
              </a:rPr>
              <a:t>url</a:t>
            </a:r>
            <a:r>
              <a:rPr lang="en-US" sz="1800" b="1" dirty="0">
                <a:solidFill>
                  <a:schemeClr val="accent1">
                    <a:lumMod val="75000"/>
                  </a:schemeClr>
                </a:solidFill>
                <a:latin typeface="Arial Unicode MS" pitchFamily="34" charset="-128"/>
              </a:rPr>
              <a:t>, ”login", ”pass"); </a:t>
            </a:r>
            <a:endParaRPr lang="en-US" sz="1800" dirty="0">
              <a:solidFill>
                <a:schemeClr val="accent1">
                  <a:lumMod val="75000"/>
                </a:schemeClr>
              </a:solidFill>
              <a:latin typeface="Arial Unicode MS" pitchFamily="34" charset="-128"/>
            </a:endParaRP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Statement   stmt = </a:t>
            </a:r>
            <a:r>
              <a:rPr lang="en-US" sz="1800" b="1" dirty="0" err="1">
                <a:solidFill>
                  <a:schemeClr val="accent1">
                    <a:lumMod val="75000"/>
                  </a:schemeClr>
                </a:solidFill>
                <a:latin typeface="Arial Unicode MS" pitchFamily="34" charset="-128"/>
              </a:rPr>
              <a:t>con.createStatement</a:t>
            </a:r>
            <a:r>
              <a:rPr lang="en-US" sz="1800" b="1" dirty="0">
                <a:solidFill>
                  <a:schemeClr val="accent1">
                    <a:lumMod val="75000"/>
                  </a:schemeClr>
                </a:solidFill>
                <a:latin typeface="Arial Unicode MS" pitchFamily="34" charset="-128"/>
              </a:rPr>
              <a:t>();       </a:t>
            </a:r>
            <a:r>
              <a:rPr lang="en-US" sz="1800" b="1" dirty="0">
                <a:solidFill>
                  <a:srgbClr val="7030A0"/>
                </a:solidFill>
                <a:latin typeface="Arial Unicode MS" pitchFamily="34" charset="-128"/>
              </a:rPr>
              <a:t>// create and execute a query</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String          query = "SELECT name, rating FROM Sailors";</a:t>
            </a:r>
          </a:p>
          <a:p>
            <a:pPr>
              <a:lnSpc>
                <a:spcPct val="90000"/>
              </a:lnSpc>
              <a:spcAft>
                <a:spcPts val="600"/>
              </a:spcAft>
              <a:buFont typeface="Wingdings" pitchFamily="2" charset="2"/>
              <a:buNone/>
              <a:defRPr/>
            </a:pPr>
            <a:r>
              <a:rPr lang="en-US" sz="1800" b="1" dirty="0">
                <a:solidFill>
                  <a:schemeClr val="accent1">
                    <a:lumMod val="75000"/>
                  </a:schemeClr>
                </a:solidFill>
                <a:latin typeface="Arial Unicode MS" pitchFamily="34" charset="-128"/>
              </a:rPr>
              <a:t>ResultSet    </a:t>
            </a:r>
            <a:r>
              <a:rPr lang="en-US" sz="1800" b="1" dirty="0" err="1">
                <a:solidFill>
                  <a:schemeClr val="accent6">
                    <a:lumMod val="75000"/>
                  </a:schemeClr>
                </a:solidFill>
                <a:latin typeface="Arial Unicode MS" pitchFamily="34" charset="-128"/>
              </a:rPr>
              <a:t>rs</a:t>
            </a:r>
            <a:r>
              <a:rPr lang="en-US" sz="1800" b="1" dirty="0">
                <a:solidFill>
                  <a:schemeClr val="accent6">
                    <a:lumMod val="75000"/>
                  </a:schemeClr>
                </a:solidFill>
                <a:latin typeface="Arial Unicode MS" pitchFamily="34" charset="-128"/>
              </a:rPr>
              <a:t> </a:t>
            </a:r>
            <a:r>
              <a:rPr lang="en-US" sz="1800" b="1" dirty="0">
                <a:solidFill>
                  <a:schemeClr val="accent1">
                    <a:lumMod val="75000"/>
                  </a:schemeClr>
                </a:solidFill>
                <a:latin typeface="Arial Unicode MS" pitchFamily="34" charset="-128"/>
              </a:rPr>
              <a:t>= </a:t>
            </a:r>
            <a:r>
              <a:rPr lang="en-US" sz="1800" b="1" dirty="0" err="1">
                <a:solidFill>
                  <a:schemeClr val="accent1">
                    <a:lumMod val="75000"/>
                  </a:schemeClr>
                </a:solidFill>
                <a:latin typeface="Arial Unicode MS" pitchFamily="34" charset="-128"/>
              </a:rPr>
              <a:t>stmt.executeQuery</a:t>
            </a:r>
            <a:r>
              <a:rPr lang="en-US" sz="1800" b="1" dirty="0">
                <a:solidFill>
                  <a:schemeClr val="accent1">
                    <a:lumMod val="75000"/>
                  </a:schemeClr>
                </a:solidFill>
                <a:latin typeface="Arial Unicode MS" pitchFamily="34" charset="-128"/>
              </a:rPr>
              <a:t>(query);</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try { </a:t>
            </a:r>
            <a:r>
              <a:rPr lang="en-US" sz="1800" b="1" dirty="0">
                <a:latin typeface="Arial Unicode MS" pitchFamily="34" charset="-128"/>
              </a:rPr>
              <a:t>					</a:t>
            </a:r>
            <a:endParaRPr lang="en-US" sz="1800" b="1" dirty="0">
              <a:solidFill>
                <a:srgbClr val="7030A0"/>
              </a:solidFill>
              <a:latin typeface="Arial Unicode MS" pitchFamily="34" charset="-128"/>
            </a:endParaRPr>
          </a:p>
          <a:p>
            <a:pPr>
              <a:lnSpc>
                <a:spcPct val="90000"/>
              </a:lnSpc>
              <a:buFont typeface="Wingdings" pitchFamily="2" charset="2"/>
              <a:buNone/>
              <a:defRPr/>
            </a:pPr>
            <a:r>
              <a:rPr lang="en-US" sz="1800" b="1" dirty="0">
                <a:latin typeface="Arial Unicode MS" pitchFamily="34" charset="-128"/>
              </a:rPr>
              <a:t>    	</a:t>
            </a:r>
            <a:r>
              <a:rPr lang="en-US" sz="1800" b="1" dirty="0">
                <a:solidFill>
                  <a:schemeClr val="accent1">
                    <a:lumMod val="75000"/>
                  </a:schemeClr>
                </a:solidFill>
                <a:latin typeface="Arial Unicode MS" pitchFamily="34" charset="-128"/>
              </a:rPr>
              <a:t>while (</a:t>
            </a:r>
            <a:r>
              <a:rPr lang="en-US" sz="1800" b="1" dirty="0" err="1">
                <a:solidFill>
                  <a:schemeClr val="accent6">
                    <a:lumMod val="75000"/>
                  </a:schemeClr>
                </a:solidFill>
                <a:latin typeface="Arial Unicode MS" pitchFamily="34" charset="-128"/>
              </a:rPr>
              <a:t>rs</a:t>
            </a:r>
            <a:r>
              <a:rPr lang="en-US" sz="1800" b="1" dirty="0" err="1">
                <a:solidFill>
                  <a:schemeClr val="accent1">
                    <a:lumMod val="75000"/>
                  </a:schemeClr>
                </a:solidFill>
                <a:latin typeface="Arial Unicode MS" pitchFamily="34" charset="-128"/>
              </a:rPr>
              <a:t>.next</a:t>
            </a:r>
            <a:r>
              <a:rPr lang="en-US" sz="1800" b="1" dirty="0">
                <a:solidFill>
                  <a:schemeClr val="accent1">
                    <a:lumMod val="75000"/>
                  </a:schemeClr>
                </a:solidFill>
                <a:latin typeface="Arial Unicode MS" pitchFamily="34" charset="-128"/>
              </a:rPr>
              <a:t>()){</a:t>
            </a:r>
            <a:r>
              <a:rPr lang="en-US" sz="1800" b="1" dirty="0">
                <a:latin typeface="Arial Unicode MS" pitchFamily="34" charset="-128"/>
              </a:rPr>
              <a:t>			</a:t>
            </a:r>
            <a:r>
              <a:rPr lang="en-US" sz="1800" b="1" dirty="0">
                <a:solidFill>
                  <a:srgbClr val="7030A0"/>
                </a:solidFill>
                <a:latin typeface="Arial Unicode MS" pitchFamily="34" charset="-128"/>
              </a:rPr>
              <a:t>// loop through result tuples</a:t>
            </a:r>
          </a:p>
          <a:p>
            <a:pPr>
              <a:lnSpc>
                <a:spcPct val="90000"/>
              </a:lnSpc>
              <a:buFont typeface="Wingdings" pitchFamily="2" charset="2"/>
              <a:buNone/>
              <a:defRPr/>
            </a:pPr>
            <a:r>
              <a:rPr lang="en-US" sz="1800" b="1" dirty="0">
                <a:latin typeface="Arial Unicode MS" pitchFamily="34" charset="-128"/>
              </a:rPr>
              <a:t>        </a:t>
            </a:r>
            <a:r>
              <a:rPr lang="en-US" sz="1800" b="1" dirty="0">
                <a:solidFill>
                  <a:schemeClr val="accent1">
                    <a:lumMod val="75000"/>
                  </a:schemeClr>
                </a:solidFill>
                <a:latin typeface="Arial Unicode MS" pitchFamily="34" charset="-128"/>
              </a:rPr>
              <a:t>String  s = </a:t>
            </a:r>
            <a:r>
              <a:rPr lang="en-US" sz="1800" b="1" dirty="0" err="1">
                <a:solidFill>
                  <a:schemeClr val="accent6">
                    <a:lumMod val="75000"/>
                  </a:schemeClr>
                </a:solidFill>
                <a:latin typeface="Arial Unicode MS" pitchFamily="34" charset="-128"/>
              </a:rPr>
              <a:t>rs</a:t>
            </a:r>
            <a:r>
              <a:rPr lang="en-US" sz="1800" b="1" dirty="0" err="1">
                <a:solidFill>
                  <a:schemeClr val="accent1">
                    <a:lumMod val="75000"/>
                  </a:schemeClr>
                </a:solidFill>
                <a:latin typeface="Arial Unicode MS" pitchFamily="34" charset="-128"/>
              </a:rPr>
              <a:t>.getString</a:t>
            </a:r>
            <a:r>
              <a:rPr lang="en-US" sz="1800" b="1" dirty="0">
                <a:solidFill>
                  <a:schemeClr val="accent1">
                    <a:lumMod val="75000"/>
                  </a:schemeClr>
                </a:solidFill>
                <a:latin typeface="Arial Unicode MS" pitchFamily="34" charset="-128"/>
              </a:rPr>
              <a:t>(“name");         </a:t>
            </a:r>
            <a:r>
              <a:rPr lang="en-US" sz="1800" b="1" dirty="0">
                <a:solidFill>
                  <a:srgbClr val="7030A0"/>
                </a:solidFill>
                <a:latin typeface="Arial Unicode MS" pitchFamily="34" charset="-128"/>
              </a:rPr>
              <a:t>// get the attribute values by name</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        Int        n = </a:t>
            </a:r>
            <a:r>
              <a:rPr lang="en-US" sz="1800" b="1" dirty="0" err="1">
                <a:solidFill>
                  <a:schemeClr val="accent6">
                    <a:lumMod val="75000"/>
                  </a:schemeClr>
                </a:solidFill>
                <a:latin typeface="Arial Unicode MS" pitchFamily="34" charset="-128"/>
              </a:rPr>
              <a:t>rs</a:t>
            </a:r>
            <a:r>
              <a:rPr lang="en-US" sz="1800" b="1" dirty="0" err="1">
                <a:solidFill>
                  <a:schemeClr val="accent1">
                    <a:lumMod val="75000"/>
                  </a:schemeClr>
                </a:solidFill>
                <a:latin typeface="Arial Unicode MS" pitchFamily="34" charset="-128"/>
              </a:rPr>
              <a:t>.getInt</a:t>
            </a:r>
            <a:r>
              <a:rPr lang="en-US" sz="1800" b="1" dirty="0">
                <a:solidFill>
                  <a:schemeClr val="accent1">
                    <a:lumMod val="75000"/>
                  </a:schemeClr>
                </a:solidFill>
                <a:latin typeface="Arial Unicode MS" pitchFamily="34" charset="-128"/>
              </a:rPr>
              <a:t>(“rating");</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        </a:t>
            </a:r>
            <a:r>
              <a:rPr lang="en-US" sz="1800" b="1" dirty="0" err="1">
                <a:solidFill>
                  <a:schemeClr val="accent1">
                    <a:lumMod val="75000"/>
                  </a:schemeClr>
                </a:solidFill>
                <a:latin typeface="Arial Unicode MS" pitchFamily="34" charset="-128"/>
              </a:rPr>
              <a:t>System.out.println</a:t>
            </a:r>
            <a:r>
              <a:rPr lang="en-US" sz="1800" b="1" dirty="0">
                <a:solidFill>
                  <a:schemeClr val="accent1">
                    <a:lumMod val="75000"/>
                  </a:schemeClr>
                </a:solidFill>
                <a:latin typeface="Arial Unicode MS" pitchFamily="34" charset="-128"/>
              </a:rPr>
              <a:t>(s + "   " + n);</a:t>
            </a:r>
            <a:r>
              <a:rPr lang="en-US" sz="1800" b="1" dirty="0">
                <a:latin typeface="Arial Unicode MS" pitchFamily="34" charset="-128"/>
              </a:rPr>
              <a:t>	</a:t>
            </a:r>
            <a:r>
              <a:rPr lang="en-US" sz="1800" b="1" dirty="0">
                <a:solidFill>
                  <a:srgbClr val="7030A0"/>
                </a:solidFill>
                <a:latin typeface="Arial Unicode MS" pitchFamily="34" charset="-128"/>
              </a:rPr>
              <a:t>// print name and rating</a:t>
            </a:r>
          </a:p>
          <a:p>
            <a:pPr>
              <a:lnSpc>
                <a:spcPct val="90000"/>
              </a:lnSpc>
              <a:spcAft>
                <a:spcPts val="600"/>
              </a:spcAft>
              <a:buFont typeface="Wingdings" pitchFamily="2" charset="2"/>
              <a:buNone/>
              <a:defRPr/>
            </a:pPr>
            <a:r>
              <a:rPr lang="en-US" sz="1800" b="1" dirty="0">
                <a:solidFill>
                  <a:schemeClr val="accent1">
                    <a:lumMod val="75000"/>
                  </a:schemeClr>
                </a:solidFill>
                <a:latin typeface="Arial Unicode MS" pitchFamily="34" charset="-128"/>
              </a:rPr>
              <a:t>     }</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 catch(</a:t>
            </a:r>
            <a:r>
              <a:rPr lang="en-US" sz="1800" b="1" dirty="0" err="1">
                <a:solidFill>
                  <a:schemeClr val="accent1">
                    <a:lumMod val="75000"/>
                  </a:schemeClr>
                </a:solidFill>
                <a:latin typeface="Arial Unicode MS" pitchFamily="34" charset="-128"/>
              </a:rPr>
              <a:t>SQLException</a:t>
            </a:r>
            <a:r>
              <a:rPr lang="en-US" sz="1800" b="1" dirty="0">
                <a:solidFill>
                  <a:schemeClr val="accent1">
                    <a:lumMod val="75000"/>
                  </a:schemeClr>
                </a:solidFill>
                <a:latin typeface="Arial Unicode MS" pitchFamily="34" charset="-128"/>
              </a:rPr>
              <a:t>  </a:t>
            </a:r>
            <a:r>
              <a:rPr lang="en-US" sz="1800" b="1" dirty="0">
                <a:solidFill>
                  <a:srgbClr val="2042EE"/>
                </a:solidFill>
                <a:latin typeface="Arial Unicode MS" pitchFamily="34" charset="-128"/>
              </a:rPr>
              <a:t>ex</a:t>
            </a:r>
            <a:r>
              <a:rPr lang="en-US" sz="1800" b="1" dirty="0">
                <a:solidFill>
                  <a:schemeClr val="accent1">
                    <a:lumMod val="75000"/>
                  </a:schemeClr>
                </a:solidFill>
                <a:latin typeface="Arial Unicode MS" pitchFamily="34" charset="-128"/>
              </a:rPr>
              <a:t>) {                            </a:t>
            </a:r>
            <a:r>
              <a:rPr lang="en-US" sz="1800" b="1" dirty="0">
                <a:solidFill>
                  <a:srgbClr val="7030A0"/>
                </a:solidFill>
                <a:latin typeface="Arial Unicode MS" pitchFamily="34" charset="-128"/>
              </a:rPr>
              <a:t>// handle exceptions</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    </a:t>
            </a:r>
            <a:r>
              <a:rPr lang="en-US" sz="1800" b="1" dirty="0" err="1">
                <a:solidFill>
                  <a:schemeClr val="accent1">
                    <a:lumMod val="75000"/>
                  </a:schemeClr>
                </a:solidFill>
                <a:latin typeface="Arial Unicode MS" pitchFamily="34" charset="-128"/>
              </a:rPr>
              <a:t>System.out.println</a:t>
            </a:r>
            <a:r>
              <a:rPr lang="en-US" sz="1800" b="1" dirty="0">
                <a:solidFill>
                  <a:schemeClr val="accent1">
                    <a:lumMod val="75000"/>
                  </a:schemeClr>
                </a:solidFill>
                <a:latin typeface="Arial Unicode MS" pitchFamily="34" charset="-128"/>
              </a:rPr>
              <a:t>(</a:t>
            </a:r>
            <a:r>
              <a:rPr lang="en-US" sz="1800" b="1" dirty="0" err="1">
                <a:solidFill>
                  <a:srgbClr val="2042EE"/>
                </a:solidFill>
                <a:latin typeface="Arial Unicode MS" pitchFamily="34" charset="-128"/>
              </a:rPr>
              <a:t>ex</a:t>
            </a:r>
            <a:r>
              <a:rPr lang="en-US" sz="1800" b="1" dirty="0" err="1">
                <a:solidFill>
                  <a:schemeClr val="accent1">
                    <a:lumMod val="75000"/>
                  </a:schemeClr>
                </a:solidFill>
                <a:latin typeface="Arial Unicode MS" pitchFamily="34" charset="-128"/>
              </a:rPr>
              <a:t>.getMessage</a:t>
            </a:r>
            <a:r>
              <a:rPr lang="en-US" sz="1800" b="1" dirty="0">
                <a:solidFill>
                  <a:schemeClr val="accent1">
                    <a:lumMod val="75000"/>
                  </a:schemeClr>
                </a:solidFill>
                <a:latin typeface="Arial Unicode MS" pitchFamily="34" charset="-128"/>
              </a:rPr>
              <a:t> ()</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        + </a:t>
            </a:r>
            <a:r>
              <a:rPr lang="en-US" sz="1800" b="1" dirty="0" err="1">
                <a:solidFill>
                  <a:srgbClr val="2042EE"/>
                </a:solidFill>
                <a:latin typeface="Arial Unicode MS" pitchFamily="34" charset="-128"/>
              </a:rPr>
              <a:t>ex</a:t>
            </a:r>
            <a:r>
              <a:rPr lang="en-US" sz="1800" b="1" dirty="0" err="1">
                <a:solidFill>
                  <a:schemeClr val="accent1">
                    <a:lumMod val="75000"/>
                  </a:schemeClr>
                </a:solidFill>
                <a:latin typeface="Arial Unicode MS" pitchFamily="34" charset="-128"/>
              </a:rPr>
              <a:t>.getSQLState</a:t>
            </a:r>
            <a:r>
              <a:rPr lang="en-US" sz="1800" b="1" dirty="0">
                <a:solidFill>
                  <a:schemeClr val="accent1">
                    <a:lumMod val="75000"/>
                  </a:schemeClr>
                </a:solidFill>
                <a:latin typeface="Arial Unicode MS" pitchFamily="34" charset="-128"/>
              </a:rPr>
              <a:t> () + </a:t>
            </a:r>
            <a:r>
              <a:rPr lang="en-US" sz="1800" b="1" dirty="0" err="1">
                <a:solidFill>
                  <a:srgbClr val="2042EE"/>
                </a:solidFill>
                <a:latin typeface="Arial Unicode MS" pitchFamily="34" charset="-128"/>
              </a:rPr>
              <a:t>ex</a:t>
            </a:r>
            <a:r>
              <a:rPr lang="en-US" sz="1800" b="1" dirty="0" err="1">
                <a:solidFill>
                  <a:schemeClr val="accent1">
                    <a:lumMod val="75000"/>
                  </a:schemeClr>
                </a:solidFill>
                <a:latin typeface="Arial Unicode MS" pitchFamily="34" charset="-128"/>
              </a:rPr>
              <a:t>.getErrorCode</a:t>
            </a:r>
            <a:r>
              <a:rPr lang="en-US" sz="1800" b="1" dirty="0">
                <a:solidFill>
                  <a:schemeClr val="accent1">
                    <a:lumMod val="75000"/>
                  </a:schemeClr>
                </a:solidFill>
                <a:latin typeface="Arial Unicode MS" pitchFamily="34" charset="-128"/>
              </a:rPr>
              <a:t> ());</a:t>
            </a:r>
          </a:p>
          <a:p>
            <a:pPr>
              <a:lnSpc>
                <a:spcPct val="90000"/>
              </a:lnSpc>
              <a:buFont typeface="Wingdings" pitchFamily="2" charset="2"/>
              <a:buNone/>
              <a:defRPr/>
            </a:pPr>
            <a:r>
              <a:rPr lang="en-US" sz="1800" b="1" dirty="0">
                <a:solidFill>
                  <a:schemeClr val="accent1">
                    <a:lumMod val="75000"/>
                  </a:schemeClr>
                </a:solidFill>
                <a:latin typeface="Arial Unicode MS" pitchFamily="34" charset="-128"/>
              </a:rPr>
              <a:t>}</a:t>
            </a:r>
          </a:p>
        </p:txBody>
      </p:sp>
      <p:sp>
        <p:nvSpPr>
          <p:cNvPr id="2" name="Oval Callout 1"/>
          <p:cNvSpPr/>
          <p:nvPr/>
        </p:nvSpPr>
        <p:spPr bwMode="auto">
          <a:xfrm>
            <a:off x="5882232" y="3084576"/>
            <a:ext cx="2022764" cy="612648"/>
          </a:xfrm>
          <a:prstGeom prst="wedgeEllipseCallout">
            <a:avLst>
              <a:gd name="adj1" fmla="val -75681"/>
              <a:gd name="adj2" fmla="val -24565"/>
            </a:avLst>
          </a:prstGeom>
          <a:solidFill>
            <a:srgbClr val="D6BCEA"/>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45720" rIns="0" bIns="0" numCol="1" rtlCol="0" anchor="ctr" anchorCtr="0" compatLnSpc="1">
            <a:prstTxWarp prst="textNoShape">
              <a:avLst/>
            </a:prstTxWarp>
          </a:bodyPr>
          <a:lstStyle/>
          <a:p>
            <a:pPr marL="0" marR="0" indent="0" algn="ctr" defTabSz="914400" rtl="0" eaLnBrk="0" fontAlgn="base" latinLnBrk="0" hangingPunct="0">
              <a:lnSpc>
                <a:spcPts val="1700"/>
              </a:lnSpc>
              <a:spcBef>
                <a:spcPct val="0"/>
              </a:spcBef>
              <a:spcAft>
                <a:spcPct val="0"/>
              </a:spcAft>
              <a:buClrTx/>
              <a:buSzTx/>
              <a:buFontTx/>
              <a:buNone/>
              <a:tabLst/>
            </a:pPr>
            <a:r>
              <a:rPr lang="en-US" sz="1800" b="1" i="1" dirty="0" err="1">
                <a:latin typeface="Comic Sans MS" pitchFamily="66" charset="0"/>
              </a:rPr>
              <a:t>r</a:t>
            </a:r>
            <a:r>
              <a:rPr kumimoji="0" lang="en-US" sz="1800" b="1" i="1" u="none" strike="noStrike" cap="none" normalizeH="0" baseline="0" dirty="0" err="1">
                <a:ln>
                  <a:noFill/>
                </a:ln>
                <a:solidFill>
                  <a:schemeClr val="tx1"/>
                </a:solidFill>
                <a:effectLst/>
                <a:latin typeface="Comic Sans MS" pitchFamily="66" charset="0"/>
              </a:rPr>
              <a:t>s</a:t>
            </a:r>
            <a:r>
              <a:rPr kumimoji="0" lang="en-US" sz="1800" b="1" i="0" u="none" strike="noStrike" cap="none" normalizeH="0" baseline="0" dirty="0">
                <a:ln>
                  <a:noFill/>
                </a:ln>
                <a:solidFill>
                  <a:schemeClr val="tx1"/>
                </a:solidFill>
                <a:effectLst/>
                <a:latin typeface="Comic Sans MS" pitchFamily="66" charset="0"/>
              </a:rPr>
              <a:t> works like a cursor</a:t>
            </a:r>
          </a:p>
        </p:txBody>
      </p:sp>
      <p:sp>
        <p:nvSpPr>
          <p:cNvPr id="12" name="TextBox 11">
            <a:extLst>
              <a:ext uri="{FF2B5EF4-FFF2-40B4-BE49-F238E27FC236}">
                <a16:creationId xmlns:a16="http://schemas.microsoft.com/office/drawing/2014/main" id="{AB2C190F-75E0-4B3E-8E69-9B38373A3AE2}"/>
              </a:ext>
            </a:extLst>
          </p:cNvPr>
          <p:cNvSpPr txBox="1"/>
          <p:nvPr/>
        </p:nvSpPr>
        <p:spPr>
          <a:xfrm>
            <a:off x="685800" y="976068"/>
            <a:ext cx="8000999" cy="471732"/>
          </a:xfrm>
          <a:prstGeom prst="rect">
            <a:avLst/>
          </a:prstGeom>
          <a:noFill/>
        </p:spPr>
        <p:txBody>
          <a:bodyPr wrap="square">
            <a:spAutoFit/>
          </a:bodyPr>
          <a:lstStyle/>
          <a:p>
            <a:pPr marL="231775" lvl="1">
              <a:lnSpc>
                <a:spcPts val="3100"/>
              </a:lnSpc>
              <a:buFontTx/>
              <a:buNone/>
              <a:defRPr/>
            </a:pPr>
            <a:r>
              <a:rPr lang="en-US" sz="2400" b="1" dirty="0">
                <a:solidFill>
                  <a:srgbClr val="000000"/>
                </a:solidFill>
                <a:latin typeface="Calibri" pitchFamily="34" charset="0"/>
              </a:rPr>
              <a:t>Sailors</a:t>
            </a:r>
            <a:r>
              <a:rPr lang="en-US" sz="2400" dirty="0">
                <a:solidFill>
                  <a:srgbClr val="000000"/>
                </a:solidFill>
                <a:latin typeface="Calibri" pitchFamily="34" charset="0"/>
              </a:rPr>
              <a:t>(</a:t>
            </a:r>
            <a:r>
              <a:rPr lang="en-US" sz="2400" i="1" u="sng" dirty="0" err="1">
                <a:solidFill>
                  <a:srgbClr val="000000"/>
                </a:solidFill>
                <a:latin typeface="Calibri" pitchFamily="34" charset="0"/>
              </a:rPr>
              <a:t>sid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err="1">
                <a:solidFill>
                  <a:srgbClr val="000000"/>
                </a:solidFill>
                <a:latin typeface="Calibri" pitchFamily="34" charset="0"/>
              </a:rPr>
              <a:t>sname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string</a:t>
            </a:r>
            <a:r>
              <a:rPr lang="en-US" sz="2400" dirty="0">
                <a:solidFill>
                  <a:srgbClr val="000000"/>
                </a:solidFill>
                <a:latin typeface="Calibri" pitchFamily="34" charset="0"/>
              </a:rPr>
              <a:t>, </a:t>
            </a:r>
            <a:r>
              <a:rPr lang="en-US" sz="2400" i="1" dirty="0">
                <a:solidFill>
                  <a:srgbClr val="000000"/>
                </a:solidFill>
                <a:latin typeface="Calibri" pitchFamily="34" charset="0"/>
              </a:rPr>
              <a:t>rating</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a:solidFill>
                  <a:srgbClr val="000000"/>
                </a:solidFill>
                <a:latin typeface="Calibri" pitchFamily="34" charset="0"/>
              </a:rPr>
              <a:t>age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real</a:t>
            </a:r>
            <a:r>
              <a:rPr lang="en-US" sz="2400" dirty="0">
                <a:solidFill>
                  <a:srgbClr val="000000"/>
                </a:solidFill>
                <a:latin typeface="Calibri" pitchFamily="34" charset="0"/>
              </a:rPr>
              <a:t>)</a:t>
            </a:r>
          </a:p>
        </p:txBody>
      </p:sp>
    </p:spTree>
    <p:extLst>
      <p:ext uri="{BB962C8B-B14F-4D97-AF65-F5344CB8AC3E}">
        <p14:creationId xmlns:p14="http://schemas.microsoft.com/office/powerpoint/2010/main" val="423560548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Executing SQL Statements</a:t>
            </a:r>
          </a:p>
        </p:txBody>
      </p:sp>
      <p:sp>
        <p:nvSpPr>
          <p:cNvPr id="32771" name="Rectangle 3"/>
          <p:cNvSpPr>
            <a:spLocks noGrp="1" noChangeArrowheads="1"/>
          </p:cNvSpPr>
          <p:nvPr>
            <p:ph idx="1"/>
          </p:nvPr>
        </p:nvSpPr>
        <p:spPr>
          <a:xfrm>
            <a:off x="304800" y="1600200"/>
            <a:ext cx="8763000" cy="4457700"/>
          </a:xfrm>
        </p:spPr>
        <p:txBody>
          <a:bodyPr>
            <a:normAutofit/>
          </a:bodyPr>
          <a:lstStyle/>
          <a:p>
            <a:pPr marL="0" indent="0">
              <a:lnSpc>
                <a:spcPct val="90000"/>
              </a:lnSpc>
              <a:spcAft>
                <a:spcPts val="600"/>
              </a:spcAft>
              <a:buNone/>
            </a:pPr>
            <a:r>
              <a:rPr lang="en-US" dirty="0">
                <a:solidFill>
                  <a:srgbClr val="2042EE"/>
                </a:solidFill>
                <a:latin typeface="Calibri" pitchFamily="34" charset="0"/>
              </a:rPr>
              <a:t>Three different ways of executing SQL statements:</a:t>
            </a:r>
          </a:p>
          <a:p>
            <a:pPr marL="914400" lvl="1" indent="-457200">
              <a:lnSpc>
                <a:spcPct val="90000"/>
              </a:lnSpc>
              <a:spcAft>
                <a:spcPts val="600"/>
              </a:spcAft>
              <a:buFont typeface="+mj-lt"/>
              <a:buAutoNum type="arabicPeriod"/>
            </a:pPr>
            <a:r>
              <a:rPr lang="en-US" dirty="0">
                <a:solidFill>
                  <a:schemeClr val="bg2">
                    <a:lumMod val="50000"/>
                  </a:schemeClr>
                </a:solidFill>
                <a:latin typeface="Calibri" pitchFamily="34" charset="0"/>
              </a:rPr>
              <a:t>Statement (both static and dynamic SQL statements)</a:t>
            </a:r>
          </a:p>
          <a:p>
            <a:pPr marL="914400" lvl="1" indent="-457200">
              <a:lnSpc>
                <a:spcPct val="90000"/>
              </a:lnSpc>
              <a:spcAft>
                <a:spcPts val="600"/>
              </a:spcAft>
              <a:buFont typeface="+mj-lt"/>
              <a:buAutoNum type="arabicPeriod"/>
            </a:pPr>
            <a:r>
              <a:rPr lang="en-US" dirty="0">
                <a:solidFill>
                  <a:schemeClr val="bg2">
                    <a:lumMod val="50000"/>
                  </a:schemeClr>
                </a:solidFill>
                <a:latin typeface="Calibri" pitchFamily="34" charset="0"/>
              </a:rPr>
              <a:t>PreparedStatement (semi-static SQL statements)</a:t>
            </a:r>
          </a:p>
          <a:p>
            <a:pPr marL="914400" lvl="1" indent="-457200">
              <a:lnSpc>
                <a:spcPct val="90000"/>
              </a:lnSpc>
              <a:buFont typeface="+mj-lt"/>
              <a:buAutoNum type="arabicPeriod"/>
            </a:pPr>
            <a:r>
              <a:rPr lang="en-US" dirty="0" err="1">
                <a:latin typeface="Calibri" pitchFamily="34" charset="0"/>
              </a:rPr>
              <a:t>CallableStatment</a:t>
            </a:r>
            <a:r>
              <a:rPr lang="en-US" dirty="0">
                <a:latin typeface="Calibri" pitchFamily="34" charset="0"/>
              </a:rPr>
              <a:t> (stored procedures)</a:t>
            </a:r>
          </a:p>
          <a:p>
            <a:pPr>
              <a:lnSpc>
                <a:spcPct val="90000"/>
              </a:lnSpc>
              <a:buFont typeface="Wingdings" pitchFamily="2" charset="2"/>
              <a:buNone/>
            </a:pPr>
            <a:endParaRPr lang="en-US" dirty="0">
              <a:latin typeface="Calibri" pitchFamily="34" charset="0"/>
            </a:endParaRPr>
          </a:p>
        </p:txBody>
      </p:sp>
      <p:sp>
        <p:nvSpPr>
          <p:cNvPr id="2" name="Right Arrow 1"/>
          <p:cNvSpPr/>
          <p:nvPr/>
        </p:nvSpPr>
        <p:spPr bwMode="auto">
          <a:xfrm>
            <a:off x="304800" y="3276600"/>
            <a:ext cx="489204" cy="484632"/>
          </a:xfrm>
          <a:prstGeom prst="rightArrow">
            <a:avLst/>
          </a:prstGeom>
          <a:solidFill>
            <a:schemeClr val="accent2"/>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335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1" y="231085"/>
            <a:ext cx="7772400" cy="723900"/>
          </a:xfrm>
        </p:spPr>
        <p:txBody>
          <a:bodyPr>
            <a:normAutofit fontScale="90000"/>
          </a:bodyPr>
          <a:lstStyle/>
          <a:p>
            <a:r>
              <a:rPr lang="en-US" dirty="0"/>
              <a:t>Stored Procedures</a:t>
            </a:r>
          </a:p>
        </p:txBody>
      </p:sp>
      <p:sp>
        <p:nvSpPr>
          <p:cNvPr id="56323" name="Rectangle 3"/>
          <p:cNvSpPr>
            <a:spLocks noGrp="1" noChangeArrowheads="1"/>
          </p:cNvSpPr>
          <p:nvPr>
            <p:ph idx="1"/>
          </p:nvPr>
        </p:nvSpPr>
        <p:spPr>
          <a:xfrm>
            <a:off x="762000" y="1143000"/>
            <a:ext cx="7772400" cy="1524000"/>
          </a:xfrm>
        </p:spPr>
        <p:txBody>
          <a:bodyPr>
            <a:normAutofit fontScale="92500"/>
          </a:bodyPr>
          <a:lstStyle/>
          <a:p>
            <a:pPr>
              <a:buFont typeface="Wingdings" pitchFamily="2" charset="2"/>
              <a:buNone/>
            </a:pPr>
            <a:r>
              <a:rPr lang="en-US" dirty="0">
                <a:latin typeface="Calibri" pitchFamily="34" charset="0"/>
              </a:rPr>
              <a:t>What is a stored procedure ?</a:t>
            </a:r>
          </a:p>
          <a:p>
            <a:pPr lvl="1"/>
            <a:r>
              <a:rPr lang="en-US" dirty="0">
                <a:latin typeface="Calibri" pitchFamily="34" charset="0"/>
              </a:rPr>
              <a:t>Program executed through a single SQL statement</a:t>
            </a:r>
          </a:p>
          <a:p>
            <a:pPr lvl="1">
              <a:spcAft>
                <a:spcPts val="1200"/>
              </a:spcAft>
            </a:pPr>
            <a:r>
              <a:rPr lang="en-US" dirty="0">
                <a:latin typeface="Calibri" pitchFamily="34" charset="0"/>
              </a:rPr>
              <a:t>Executed in the process space of the server</a:t>
            </a:r>
          </a:p>
        </p:txBody>
      </p:sp>
      <p:grpSp>
        <p:nvGrpSpPr>
          <p:cNvPr id="2" name="Group 37"/>
          <p:cNvGrpSpPr>
            <a:grpSpLocks/>
          </p:cNvGrpSpPr>
          <p:nvPr/>
        </p:nvGrpSpPr>
        <p:grpSpPr bwMode="auto">
          <a:xfrm>
            <a:off x="457200" y="2743200"/>
            <a:ext cx="2362200" cy="2686050"/>
            <a:chOff x="457200" y="2800290"/>
            <a:chExt cx="2362201" cy="2686110"/>
          </a:xfrm>
        </p:grpSpPr>
        <p:sp>
          <p:nvSpPr>
            <p:cNvPr id="4" name="Rectangle 3"/>
            <p:cNvSpPr/>
            <p:nvPr/>
          </p:nvSpPr>
          <p:spPr bwMode="auto">
            <a:xfrm>
              <a:off x="685800" y="3200349"/>
              <a:ext cx="2133601" cy="838219"/>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5" name="Rectangle 4"/>
            <p:cNvSpPr/>
            <p:nvPr/>
          </p:nvSpPr>
          <p:spPr bwMode="auto">
            <a:xfrm>
              <a:off x="685800" y="4648181"/>
              <a:ext cx="2133601" cy="838219"/>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6" name="Oval 5"/>
            <p:cNvSpPr/>
            <p:nvPr/>
          </p:nvSpPr>
          <p:spPr bwMode="auto">
            <a:xfrm>
              <a:off x="1143000" y="3352752"/>
              <a:ext cx="1143000" cy="533412"/>
            </a:xfrm>
            <a:prstGeom prst="ellipse">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defRPr/>
              </a:pPr>
              <a:r>
                <a:rPr lang="en-US" sz="2000" dirty="0">
                  <a:latin typeface="Calibri" pitchFamily="34" charset="0"/>
                </a:rPr>
                <a:t>Client</a:t>
              </a:r>
            </a:p>
          </p:txBody>
        </p:sp>
        <p:sp>
          <p:nvSpPr>
            <p:cNvPr id="7" name="Oval 6"/>
            <p:cNvSpPr/>
            <p:nvPr/>
          </p:nvSpPr>
          <p:spPr bwMode="auto">
            <a:xfrm>
              <a:off x="1143000" y="4800585"/>
              <a:ext cx="1219201" cy="533412"/>
            </a:xfrm>
            <a:prstGeom prst="ellipse">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0" hangingPunct="0">
                <a:defRPr/>
              </a:pPr>
              <a:r>
                <a:rPr lang="en-US" sz="2000" dirty="0">
                  <a:latin typeface="Calibri" pitchFamily="34" charset="0"/>
                </a:rPr>
                <a:t>Server</a:t>
              </a:r>
            </a:p>
          </p:txBody>
        </p:sp>
        <p:sp>
          <p:nvSpPr>
            <p:cNvPr id="56353" name="Up-Down Arrow 7"/>
            <p:cNvSpPr>
              <a:spLocks noChangeArrowheads="1"/>
            </p:cNvSpPr>
            <p:nvPr/>
          </p:nvSpPr>
          <p:spPr bwMode="auto">
            <a:xfrm>
              <a:off x="1600201" y="3810000"/>
              <a:ext cx="228600" cy="1066800"/>
            </a:xfrm>
            <a:prstGeom prst="upDownArrow">
              <a:avLst>
                <a:gd name="adj1" fmla="val 50000"/>
                <a:gd name="adj2" fmla="val 49994"/>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56354" name="TextBox 8"/>
            <p:cNvSpPr txBox="1">
              <a:spLocks noChangeArrowheads="1"/>
            </p:cNvSpPr>
            <p:nvPr/>
          </p:nvSpPr>
          <p:spPr bwMode="auto">
            <a:xfrm rot="-5400000">
              <a:off x="139518" y="34418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1</a:t>
              </a:r>
            </a:p>
          </p:txBody>
        </p:sp>
        <p:sp>
          <p:nvSpPr>
            <p:cNvPr id="56355" name="TextBox 9"/>
            <p:cNvSpPr txBox="1">
              <a:spLocks noChangeArrowheads="1"/>
            </p:cNvSpPr>
            <p:nvPr/>
          </p:nvSpPr>
          <p:spPr bwMode="auto">
            <a:xfrm rot="-5400000">
              <a:off x="139517" y="48896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2</a:t>
              </a:r>
            </a:p>
          </p:txBody>
        </p:sp>
        <p:sp>
          <p:nvSpPr>
            <p:cNvPr id="56356" name="TextBox 10"/>
            <p:cNvSpPr txBox="1">
              <a:spLocks noChangeArrowheads="1"/>
            </p:cNvSpPr>
            <p:nvPr/>
          </p:nvSpPr>
          <p:spPr bwMode="auto">
            <a:xfrm>
              <a:off x="1752601" y="4114800"/>
              <a:ext cx="912429" cy="51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100"/>
                </a:lnSpc>
              </a:pPr>
              <a:r>
                <a:rPr lang="en-US" sz="1200" b="1" dirty="0">
                  <a:solidFill>
                    <a:srgbClr val="7030A0"/>
                  </a:solidFill>
                  <a:latin typeface="Comic Sans MS" pitchFamily="66" charset="0"/>
                </a:rPr>
                <a:t>Remote</a:t>
              </a:r>
            </a:p>
            <a:p>
              <a:pPr eaLnBrk="1" hangingPunct="1">
                <a:lnSpc>
                  <a:spcPts val="1100"/>
                </a:lnSpc>
              </a:pPr>
              <a:r>
                <a:rPr lang="en-US" sz="1200" b="1" dirty="0">
                  <a:solidFill>
                    <a:srgbClr val="7030A0"/>
                  </a:solidFill>
                  <a:latin typeface="Comic Sans MS" pitchFamily="66" charset="0"/>
                </a:rPr>
                <a:t>procedure</a:t>
              </a:r>
            </a:p>
            <a:p>
              <a:pPr eaLnBrk="1" hangingPunct="1">
                <a:lnSpc>
                  <a:spcPts val="1100"/>
                </a:lnSpc>
              </a:pPr>
              <a:r>
                <a:rPr lang="en-US" sz="1200" b="1" dirty="0">
                  <a:solidFill>
                    <a:srgbClr val="7030A0"/>
                  </a:solidFill>
                  <a:latin typeface="Comic Sans MS" pitchFamily="66" charset="0"/>
                </a:rPr>
                <a:t>call</a:t>
              </a:r>
            </a:p>
          </p:txBody>
        </p:sp>
        <p:sp>
          <p:nvSpPr>
            <p:cNvPr id="56357" name="TextBox 11"/>
            <p:cNvSpPr txBox="1">
              <a:spLocks noChangeArrowheads="1"/>
            </p:cNvSpPr>
            <p:nvPr/>
          </p:nvSpPr>
          <p:spPr bwMode="auto">
            <a:xfrm>
              <a:off x="914401" y="2800290"/>
              <a:ext cx="155593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solidFill>
                    <a:srgbClr val="2042EE"/>
                  </a:solidFill>
                  <a:latin typeface="Calibri" pitchFamily="34" charset="0"/>
                </a:rPr>
                <a:t>Client/Server</a:t>
              </a:r>
            </a:p>
          </p:txBody>
        </p:sp>
      </p:grpSp>
      <p:grpSp>
        <p:nvGrpSpPr>
          <p:cNvPr id="3" name="Group 38"/>
          <p:cNvGrpSpPr>
            <a:grpSpLocks/>
          </p:cNvGrpSpPr>
          <p:nvPr/>
        </p:nvGrpSpPr>
        <p:grpSpPr bwMode="auto">
          <a:xfrm>
            <a:off x="3124200" y="2743200"/>
            <a:ext cx="2362200" cy="2686050"/>
            <a:chOff x="3124200" y="2800290"/>
            <a:chExt cx="2362201" cy="2686110"/>
          </a:xfrm>
        </p:grpSpPr>
        <p:sp>
          <p:nvSpPr>
            <p:cNvPr id="13" name="Rectangle 12"/>
            <p:cNvSpPr/>
            <p:nvPr/>
          </p:nvSpPr>
          <p:spPr bwMode="auto">
            <a:xfrm>
              <a:off x="3352800" y="3200349"/>
              <a:ext cx="2133601" cy="91442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4" name="Rectangle 13"/>
            <p:cNvSpPr/>
            <p:nvPr/>
          </p:nvSpPr>
          <p:spPr bwMode="auto">
            <a:xfrm>
              <a:off x="3352800" y="4571980"/>
              <a:ext cx="2133601" cy="91442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15" name="Oval 14"/>
            <p:cNvSpPr/>
            <p:nvPr/>
          </p:nvSpPr>
          <p:spPr bwMode="auto">
            <a:xfrm>
              <a:off x="3810000" y="3352752"/>
              <a:ext cx="1219201" cy="533412"/>
            </a:xfrm>
            <a:prstGeom prst="ellipse">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defRPr/>
              </a:pPr>
              <a:r>
                <a:rPr lang="en-US" sz="1400" dirty="0">
                  <a:latin typeface="Calibri" pitchFamily="34" charset="0"/>
                </a:rPr>
                <a:t>Application</a:t>
              </a:r>
            </a:p>
          </p:txBody>
        </p:sp>
        <p:sp>
          <p:nvSpPr>
            <p:cNvPr id="16" name="Oval 15"/>
            <p:cNvSpPr/>
            <p:nvPr/>
          </p:nvSpPr>
          <p:spPr bwMode="auto">
            <a:xfrm>
              <a:off x="3657600" y="4800585"/>
              <a:ext cx="1447801" cy="609614"/>
            </a:xfrm>
            <a:prstGeom prst="ellipse">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defRPr/>
              </a:pPr>
              <a:r>
                <a:rPr lang="en-US" sz="2000" dirty="0">
                  <a:latin typeface="Calibri" pitchFamily="34" charset="0"/>
                </a:rPr>
                <a:t>DB Server</a:t>
              </a:r>
            </a:p>
          </p:txBody>
        </p:sp>
        <p:sp>
          <p:nvSpPr>
            <p:cNvPr id="17" name="Up-Down Arrow 16"/>
            <p:cNvSpPr/>
            <p:nvPr/>
          </p:nvSpPr>
          <p:spPr bwMode="auto">
            <a:xfrm>
              <a:off x="4191000" y="3809963"/>
              <a:ext cx="457200" cy="1066824"/>
            </a:xfrm>
            <a:prstGeom prst="upDownArrow">
              <a:avLst/>
            </a:prstGeom>
            <a:solidFill>
              <a:schemeClr val="accent6">
                <a:lumMod val="40000"/>
                <a:lumOff val="6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56345" name="TextBox 17"/>
            <p:cNvSpPr txBox="1">
              <a:spLocks noChangeArrowheads="1"/>
            </p:cNvSpPr>
            <p:nvPr/>
          </p:nvSpPr>
          <p:spPr bwMode="auto">
            <a:xfrm rot="-5400000">
              <a:off x="2806518" y="34418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1</a:t>
              </a:r>
            </a:p>
          </p:txBody>
        </p:sp>
        <p:sp>
          <p:nvSpPr>
            <p:cNvPr id="56346" name="TextBox 18"/>
            <p:cNvSpPr txBox="1">
              <a:spLocks noChangeArrowheads="1"/>
            </p:cNvSpPr>
            <p:nvPr/>
          </p:nvSpPr>
          <p:spPr bwMode="auto">
            <a:xfrm rot="-5400000">
              <a:off x="2806517" y="48896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2</a:t>
              </a:r>
            </a:p>
          </p:txBody>
        </p:sp>
        <p:sp>
          <p:nvSpPr>
            <p:cNvPr id="56347" name="TextBox 19"/>
            <p:cNvSpPr txBox="1">
              <a:spLocks noChangeArrowheads="1"/>
            </p:cNvSpPr>
            <p:nvPr/>
          </p:nvSpPr>
          <p:spPr bwMode="auto">
            <a:xfrm>
              <a:off x="4481856" y="4114800"/>
              <a:ext cx="889987" cy="425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300"/>
                </a:lnSpc>
              </a:pPr>
              <a:r>
                <a:rPr lang="en-US" sz="1200" b="1" dirty="0">
                  <a:solidFill>
                    <a:srgbClr val="FF0000"/>
                  </a:solidFill>
                  <a:latin typeface="Comic Sans MS" pitchFamily="66" charset="0"/>
                </a:rPr>
                <a:t>Queries</a:t>
              </a:r>
            </a:p>
            <a:p>
              <a:pPr eaLnBrk="1" hangingPunct="1">
                <a:lnSpc>
                  <a:spcPts val="1300"/>
                </a:lnSpc>
              </a:pPr>
              <a:r>
                <a:rPr lang="en-US" sz="1200" b="1" dirty="0">
                  <a:solidFill>
                    <a:srgbClr val="FF0000"/>
                  </a:solidFill>
                  <a:latin typeface="Comic Sans MS" pitchFamily="66" charset="0"/>
                </a:rPr>
                <a:t>&amp; cursors</a:t>
              </a:r>
            </a:p>
          </p:txBody>
        </p:sp>
        <p:sp>
          <p:nvSpPr>
            <p:cNvPr id="56348" name="TextBox 20"/>
            <p:cNvSpPr txBox="1">
              <a:spLocks noChangeArrowheads="1"/>
            </p:cNvSpPr>
            <p:nvPr/>
          </p:nvSpPr>
          <p:spPr bwMode="auto">
            <a:xfrm>
              <a:off x="3505201" y="2800290"/>
              <a:ext cx="176683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solidFill>
                    <a:srgbClr val="2042EE"/>
                  </a:solidFill>
                  <a:latin typeface="Calibri" pitchFamily="34" charset="0"/>
                </a:rPr>
                <a:t>Embedded SQL</a:t>
              </a:r>
            </a:p>
          </p:txBody>
        </p:sp>
      </p:grpSp>
      <p:grpSp>
        <p:nvGrpSpPr>
          <p:cNvPr id="8" name="Group 39"/>
          <p:cNvGrpSpPr>
            <a:grpSpLocks/>
          </p:cNvGrpSpPr>
          <p:nvPr/>
        </p:nvGrpSpPr>
        <p:grpSpPr bwMode="auto">
          <a:xfrm>
            <a:off x="5791200" y="2743200"/>
            <a:ext cx="2514600" cy="3752850"/>
            <a:chOff x="5867401" y="2800290"/>
            <a:chExt cx="2514600" cy="3752910"/>
          </a:xfrm>
        </p:grpSpPr>
        <p:sp>
          <p:nvSpPr>
            <p:cNvPr id="23" name="Rectangle 22"/>
            <p:cNvSpPr/>
            <p:nvPr/>
          </p:nvSpPr>
          <p:spPr bwMode="auto">
            <a:xfrm>
              <a:off x="6096001" y="4648170"/>
              <a:ext cx="2286000" cy="190503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37" name="Oval 36"/>
            <p:cNvSpPr/>
            <p:nvPr/>
          </p:nvSpPr>
          <p:spPr bwMode="auto">
            <a:xfrm>
              <a:off x="6172201" y="4724371"/>
              <a:ext cx="2133600" cy="1752628"/>
            </a:xfrm>
            <a:prstGeom prst="ellipse">
              <a:avLst/>
            </a:prstGeom>
            <a:solidFill>
              <a:schemeClr val="accent6">
                <a:lumMod val="60000"/>
                <a:lumOff val="40000"/>
              </a:schemeClr>
            </a:solidFill>
            <a:ln w="12700" cap="flat" cmpd="sng" algn="ctr">
              <a:noFill/>
              <a:prstDash val="dash"/>
              <a:round/>
              <a:headEnd type="none" w="sm" len="sm"/>
              <a:tailEnd type="none" w="sm" len="sm"/>
            </a:ln>
            <a:effectLst/>
            <a:scene3d>
              <a:camera prst="orthographicFront"/>
              <a:lightRig rig="threePt" dir="t"/>
            </a:scene3d>
            <a:sp3d>
              <a:bevelT w="152400" h="50800" prst="softRound"/>
            </a:sp3d>
          </p:spPr>
          <p:txBody>
            <a:bodyPr/>
            <a:lstStyle/>
            <a:p>
              <a:pPr eaLnBrk="0" hangingPunct="0">
                <a:defRPr/>
              </a:pPr>
              <a:endParaRPr lang="en-US"/>
            </a:p>
          </p:txBody>
        </p:sp>
        <p:sp>
          <p:nvSpPr>
            <p:cNvPr id="22" name="Rectangle 21"/>
            <p:cNvSpPr/>
            <p:nvPr/>
          </p:nvSpPr>
          <p:spPr bwMode="auto">
            <a:xfrm>
              <a:off x="6096001" y="3200346"/>
              <a:ext cx="2286000" cy="838213"/>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76200" dir="18900000" sy="23000" kx="-1200000" algn="bl" rotWithShape="0">
                <a:prstClr val="black">
                  <a:alpha val="2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56330" name="TextBox 26"/>
            <p:cNvSpPr txBox="1">
              <a:spLocks noChangeArrowheads="1"/>
            </p:cNvSpPr>
            <p:nvPr/>
          </p:nvSpPr>
          <p:spPr bwMode="auto">
            <a:xfrm rot="-5400000">
              <a:off x="5549718" y="34418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1</a:t>
              </a:r>
            </a:p>
          </p:txBody>
        </p:sp>
        <p:sp>
          <p:nvSpPr>
            <p:cNvPr id="56331" name="TextBox 27"/>
            <p:cNvSpPr txBox="1">
              <a:spLocks noChangeArrowheads="1"/>
            </p:cNvSpPr>
            <p:nvPr/>
          </p:nvSpPr>
          <p:spPr bwMode="auto">
            <a:xfrm rot="-5400000">
              <a:off x="5549718" y="48896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2</a:t>
              </a:r>
            </a:p>
          </p:txBody>
        </p:sp>
        <p:sp>
          <p:nvSpPr>
            <p:cNvPr id="56332" name="TextBox 28"/>
            <p:cNvSpPr txBox="1">
              <a:spLocks noChangeArrowheads="1"/>
            </p:cNvSpPr>
            <p:nvPr/>
          </p:nvSpPr>
          <p:spPr bwMode="auto">
            <a:xfrm>
              <a:off x="7239001" y="4114800"/>
              <a:ext cx="912429" cy="51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100"/>
                </a:lnSpc>
              </a:pPr>
              <a:r>
                <a:rPr lang="en-US" sz="1200" b="1" dirty="0">
                  <a:solidFill>
                    <a:srgbClr val="7030A0"/>
                  </a:solidFill>
                  <a:latin typeface="Comic Sans MS" pitchFamily="66" charset="0"/>
                </a:rPr>
                <a:t>Remote</a:t>
              </a:r>
            </a:p>
            <a:p>
              <a:pPr eaLnBrk="1" hangingPunct="1">
                <a:lnSpc>
                  <a:spcPts val="1100"/>
                </a:lnSpc>
              </a:pPr>
              <a:r>
                <a:rPr lang="en-US" sz="1200" b="1" dirty="0">
                  <a:solidFill>
                    <a:srgbClr val="7030A0"/>
                  </a:solidFill>
                  <a:latin typeface="Comic Sans MS" pitchFamily="66" charset="0"/>
                </a:rPr>
                <a:t>procedure</a:t>
              </a:r>
            </a:p>
            <a:p>
              <a:pPr eaLnBrk="1" hangingPunct="1">
                <a:lnSpc>
                  <a:spcPts val="1100"/>
                </a:lnSpc>
              </a:pPr>
              <a:r>
                <a:rPr lang="en-US" sz="1200" b="1" dirty="0">
                  <a:solidFill>
                    <a:srgbClr val="7030A0"/>
                  </a:solidFill>
                  <a:latin typeface="Comic Sans MS" pitchFamily="66" charset="0"/>
                </a:rPr>
                <a:t>call</a:t>
              </a:r>
            </a:p>
          </p:txBody>
        </p:sp>
        <p:sp>
          <p:nvSpPr>
            <p:cNvPr id="56333" name="TextBox 29"/>
            <p:cNvSpPr txBox="1">
              <a:spLocks noChangeArrowheads="1"/>
            </p:cNvSpPr>
            <p:nvPr/>
          </p:nvSpPr>
          <p:spPr bwMode="auto">
            <a:xfrm>
              <a:off x="6226104" y="2800290"/>
              <a:ext cx="20034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2000">
                  <a:solidFill>
                    <a:srgbClr val="2042EE"/>
                  </a:solidFill>
                  <a:latin typeface="Calibri" pitchFamily="34" charset="0"/>
                </a:rPr>
                <a:t>Stored Procedure</a:t>
              </a:r>
            </a:p>
          </p:txBody>
        </p:sp>
        <p:sp>
          <p:nvSpPr>
            <p:cNvPr id="31" name="Oval 30"/>
            <p:cNvSpPr/>
            <p:nvPr/>
          </p:nvSpPr>
          <p:spPr bwMode="auto">
            <a:xfrm>
              <a:off x="6553201" y="5791188"/>
              <a:ext cx="1295400" cy="609610"/>
            </a:xfrm>
            <a:prstGeom prst="ellipse">
              <a:avLst/>
            </a:prstGeom>
            <a:solidFill>
              <a:schemeClr val="accent3">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defRPr/>
              </a:pPr>
              <a:r>
                <a:rPr lang="en-US" sz="1800" dirty="0">
                  <a:latin typeface="Calibri" pitchFamily="34" charset="0"/>
                </a:rPr>
                <a:t>DB Server</a:t>
              </a:r>
            </a:p>
          </p:txBody>
        </p:sp>
        <p:sp>
          <p:nvSpPr>
            <p:cNvPr id="32" name="Oval 31"/>
            <p:cNvSpPr/>
            <p:nvPr/>
          </p:nvSpPr>
          <p:spPr bwMode="auto">
            <a:xfrm>
              <a:off x="6553201" y="3352749"/>
              <a:ext cx="1371600" cy="533409"/>
            </a:xfrm>
            <a:prstGeom prst="ellipse">
              <a:avLst/>
            </a:prstGeom>
            <a:solidFill>
              <a:schemeClr val="accent6">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lnSpc>
                  <a:spcPts val="1400"/>
                </a:lnSpc>
                <a:defRPr/>
              </a:pPr>
              <a:r>
                <a:rPr lang="en-US" sz="1400" dirty="0">
                  <a:latin typeface="Calibri" pitchFamily="34" charset="0"/>
                </a:rPr>
                <a:t>Application</a:t>
              </a:r>
            </a:p>
            <a:p>
              <a:pPr algn="ctr" eaLnBrk="0" hangingPunct="0">
                <a:lnSpc>
                  <a:spcPts val="1400"/>
                </a:lnSpc>
                <a:defRPr/>
              </a:pPr>
              <a:r>
                <a:rPr lang="en-US" sz="1400" dirty="0">
                  <a:latin typeface="Calibri" pitchFamily="34" charset="0"/>
                </a:rPr>
                <a:t>part 1</a:t>
              </a:r>
            </a:p>
          </p:txBody>
        </p:sp>
        <p:sp>
          <p:nvSpPr>
            <p:cNvPr id="34" name="Oval 33"/>
            <p:cNvSpPr/>
            <p:nvPr/>
          </p:nvSpPr>
          <p:spPr bwMode="auto">
            <a:xfrm>
              <a:off x="6553201" y="4800572"/>
              <a:ext cx="1371600" cy="533409"/>
            </a:xfrm>
            <a:prstGeom prst="ellipse">
              <a:avLst/>
            </a:prstGeom>
            <a:solidFill>
              <a:schemeClr val="accent3">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lnSpc>
                  <a:spcPts val="1400"/>
                </a:lnSpc>
                <a:defRPr/>
              </a:pPr>
              <a:r>
                <a:rPr lang="en-US" sz="1400" dirty="0">
                  <a:latin typeface="Calibri" pitchFamily="34" charset="0"/>
                </a:rPr>
                <a:t>Application</a:t>
              </a:r>
            </a:p>
            <a:p>
              <a:pPr algn="ctr" eaLnBrk="0" hangingPunct="0">
                <a:lnSpc>
                  <a:spcPts val="1400"/>
                </a:lnSpc>
                <a:defRPr/>
              </a:pPr>
              <a:r>
                <a:rPr lang="en-US" sz="1400" dirty="0">
                  <a:latin typeface="Calibri" pitchFamily="34" charset="0"/>
                </a:rPr>
                <a:t>part 2</a:t>
              </a:r>
            </a:p>
          </p:txBody>
        </p:sp>
        <p:sp>
          <p:nvSpPr>
            <p:cNvPr id="56337" name="Up-Down Arrow 25"/>
            <p:cNvSpPr>
              <a:spLocks noChangeArrowheads="1"/>
            </p:cNvSpPr>
            <p:nvPr/>
          </p:nvSpPr>
          <p:spPr bwMode="auto">
            <a:xfrm>
              <a:off x="7086601" y="3810000"/>
              <a:ext cx="228599" cy="1066800"/>
            </a:xfrm>
            <a:prstGeom prst="upDownArrow">
              <a:avLst>
                <a:gd name="adj1" fmla="val 50000"/>
                <a:gd name="adj2" fmla="val 49994"/>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5" name="Up-Down Arrow 34"/>
            <p:cNvSpPr/>
            <p:nvPr/>
          </p:nvSpPr>
          <p:spPr bwMode="auto">
            <a:xfrm>
              <a:off x="6934201" y="5257779"/>
              <a:ext cx="457200" cy="685811"/>
            </a:xfrm>
            <a:prstGeom prst="upDownArrow">
              <a:avLst/>
            </a:prstGeom>
            <a:solidFill>
              <a:schemeClr val="accent6">
                <a:lumMod val="40000"/>
                <a:lumOff val="6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56339" name="TextBox 35"/>
            <p:cNvSpPr txBox="1">
              <a:spLocks noChangeArrowheads="1"/>
            </p:cNvSpPr>
            <p:nvPr/>
          </p:nvSpPr>
          <p:spPr bwMode="auto">
            <a:xfrm>
              <a:off x="7315201" y="5334000"/>
              <a:ext cx="830677" cy="425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300"/>
                </a:lnSpc>
              </a:pPr>
              <a:r>
                <a:rPr lang="en-US" sz="1100" b="1" dirty="0">
                  <a:solidFill>
                    <a:srgbClr val="FF0000"/>
                  </a:solidFill>
                  <a:latin typeface="Comic Sans MS" pitchFamily="66" charset="0"/>
                </a:rPr>
                <a:t>Queries</a:t>
              </a:r>
            </a:p>
            <a:p>
              <a:pPr eaLnBrk="1" hangingPunct="1">
                <a:lnSpc>
                  <a:spcPts val="1300"/>
                </a:lnSpc>
              </a:pPr>
              <a:r>
                <a:rPr lang="en-US" sz="1100" b="1" dirty="0">
                  <a:solidFill>
                    <a:srgbClr val="FF0000"/>
                  </a:solidFill>
                  <a:latin typeface="Comic Sans MS" pitchFamily="66" charset="0"/>
                </a:rPr>
                <a:t>&amp; cursors</a:t>
              </a:r>
            </a:p>
          </p:txBody>
        </p:sp>
      </p:grpSp>
      <p:sp>
        <p:nvSpPr>
          <p:cNvPr id="38" name="Oval Callout 37"/>
          <p:cNvSpPr/>
          <p:nvPr/>
        </p:nvSpPr>
        <p:spPr>
          <a:xfrm>
            <a:off x="7848600" y="4343400"/>
            <a:ext cx="1066800" cy="612648"/>
          </a:xfrm>
          <a:prstGeom prst="wedgeEllipseCallout">
            <a:avLst>
              <a:gd name="adj1" fmla="val -59608"/>
              <a:gd name="adj2" fmla="val 50062"/>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1400"/>
              </a:lnSpc>
            </a:pPr>
            <a:r>
              <a:rPr lang="en-US" altLang="zh-TW" sz="1400" dirty="0"/>
              <a:t>Stored procedure</a:t>
            </a:r>
            <a:endParaRPr lang="zh-TW" altLang="en-US" sz="1400" dirty="0"/>
          </a:p>
        </p:txBody>
      </p:sp>
      <p:sp>
        <p:nvSpPr>
          <p:cNvPr id="9" name="Rounded Rectangular Callout 8"/>
          <p:cNvSpPr/>
          <p:nvPr/>
        </p:nvSpPr>
        <p:spPr>
          <a:xfrm>
            <a:off x="4926848" y="5702627"/>
            <a:ext cx="914400" cy="411283"/>
          </a:xfrm>
          <a:prstGeom prst="wedgeRoundRectCallout">
            <a:avLst>
              <a:gd name="adj1" fmla="val 97872"/>
              <a:gd name="adj2" fmla="val -42729"/>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DBMS</a:t>
            </a:r>
          </a:p>
        </p:txBody>
      </p:sp>
    </p:spTree>
    <p:extLst>
      <p:ext uri="{BB962C8B-B14F-4D97-AF65-F5344CB8AC3E}">
        <p14:creationId xmlns:p14="http://schemas.microsoft.com/office/powerpoint/2010/main" val="2009812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56323">
                                            <p:txEl>
                                              <p:pRg st="0" end="0"/>
                                            </p:txEl>
                                          </p:spTgt>
                                        </p:tgtEl>
                                        <p:attrNameLst>
                                          <p:attrName>style.visibility</p:attrName>
                                        </p:attrNameLst>
                                      </p:cBhvr>
                                      <p:to>
                                        <p:strVal val="visible"/>
                                      </p:to>
                                    </p:set>
                                    <p:animEffect transition="in" filter="dissolve">
                                      <p:cBhvr>
                                        <p:cTn id="21" dur="500"/>
                                        <p:tgtEl>
                                          <p:spTgt spid="56323">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6323">
                                            <p:txEl>
                                              <p:pRg st="1" end="1"/>
                                            </p:txEl>
                                          </p:spTgt>
                                        </p:tgtEl>
                                        <p:attrNameLst>
                                          <p:attrName>style.visibility</p:attrName>
                                        </p:attrNameLst>
                                      </p:cBhvr>
                                      <p:to>
                                        <p:strVal val="visible"/>
                                      </p:to>
                                    </p:set>
                                    <p:animEffect transition="in" filter="dissolve">
                                      <p:cBhvr>
                                        <p:cTn id="24" dur="500"/>
                                        <p:tgtEl>
                                          <p:spTgt spid="56323">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Effect transition="in" filter="dissolve">
                                      <p:cBhvr>
                                        <p:cTn id="27" dur="500"/>
                                        <p:tgtEl>
                                          <p:spTgt spid="56323">
                                            <p:txEl>
                                              <p:pRg st="2" end="2"/>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1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P spid="3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419100"/>
            <a:ext cx="7772400" cy="723900"/>
          </a:xfrm>
        </p:spPr>
        <p:txBody>
          <a:bodyPr>
            <a:normAutofit fontScale="90000"/>
          </a:bodyPr>
          <a:lstStyle/>
          <a:p>
            <a:r>
              <a:rPr lang="en-US"/>
              <a:t>Stored Procedures:  Advantages</a:t>
            </a:r>
          </a:p>
        </p:txBody>
      </p:sp>
      <p:sp>
        <p:nvSpPr>
          <p:cNvPr id="55299" name="Rectangle 3"/>
          <p:cNvSpPr>
            <a:spLocks noGrp="1" noChangeArrowheads="1"/>
          </p:cNvSpPr>
          <p:nvPr>
            <p:ph idx="1"/>
          </p:nvPr>
        </p:nvSpPr>
        <p:spPr>
          <a:xfrm>
            <a:off x="533400" y="1295400"/>
            <a:ext cx="5715000" cy="3429000"/>
          </a:xfrm>
        </p:spPr>
        <p:txBody>
          <a:bodyPr>
            <a:normAutofit/>
          </a:bodyPr>
          <a:lstStyle/>
          <a:p>
            <a:pPr marL="346075" indent="-346075">
              <a:lnSpc>
                <a:spcPts val="2600"/>
              </a:lnSpc>
              <a:spcAft>
                <a:spcPts val="600"/>
              </a:spcAft>
              <a:buFont typeface="Book Antiqua" pitchFamily="18" charset="0"/>
              <a:buAutoNum type="arabicPeriod"/>
            </a:pPr>
            <a:r>
              <a:rPr lang="en-US" sz="2800" dirty="0">
                <a:latin typeface="Calibri" pitchFamily="34" charset="0"/>
              </a:rPr>
              <a:t>Can encapsulate application logic while staying “close” to the data</a:t>
            </a:r>
          </a:p>
          <a:p>
            <a:pPr marL="746125" lvl="1" indent="-346075">
              <a:lnSpc>
                <a:spcPts val="2600"/>
              </a:lnSpc>
              <a:spcBef>
                <a:spcPct val="0"/>
              </a:spcBef>
              <a:spcAft>
                <a:spcPts val="600"/>
              </a:spcAft>
              <a:buFont typeface="Wingdings" pitchFamily="2" charset="2"/>
              <a:buChar char="Ø"/>
            </a:pPr>
            <a:r>
              <a:rPr lang="en-US" sz="2400" dirty="0">
                <a:solidFill>
                  <a:srgbClr val="2042EE"/>
                </a:solidFill>
                <a:latin typeface="Calibri" pitchFamily="34" charset="0"/>
              </a:rPr>
              <a:t>Less inter-process communication</a:t>
            </a:r>
          </a:p>
          <a:p>
            <a:pPr marL="346075" indent="-346075">
              <a:lnSpc>
                <a:spcPts val="2600"/>
              </a:lnSpc>
              <a:spcAft>
                <a:spcPts val="600"/>
              </a:spcAft>
              <a:buFont typeface="Book Antiqua" pitchFamily="18" charset="0"/>
              <a:buAutoNum type="arabicPeriod"/>
            </a:pPr>
            <a:r>
              <a:rPr lang="en-US" sz="2800" dirty="0">
                <a:latin typeface="Calibri" pitchFamily="34" charset="0"/>
              </a:rPr>
              <a:t>Avoid </a:t>
            </a:r>
            <a:r>
              <a:rPr lang="en-US" sz="2800" dirty="0" err="1">
                <a:latin typeface="Calibri" pitchFamily="34" charset="0"/>
              </a:rPr>
              <a:t>tuple</a:t>
            </a:r>
            <a:r>
              <a:rPr lang="en-US" sz="2800" dirty="0">
                <a:latin typeface="Calibri" pitchFamily="34" charset="0"/>
              </a:rPr>
              <a:t>-at-a-time return of records through cursors</a:t>
            </a:r>
          </a:p>
          <a:p>
            <a:pPr marL="746125" lvl="1" indent="-346075">
              <a:lnSpc>
                <a:spcPts val="2600"/>
              </a:lnSpc>
              <a:spcBef>
                <a:spcPct val="0"/>
              </a:spcBef>
              <a:spcAft>
                <a:spcPts val="600"/>
              </a:spcAft>
              <a:buFont typeface="Wingdings" pitchFamily="2" charset="2"/>
              <a:buChar char="Ø"/>
            </a:pPr>
            <a:r>
              <a:rPr lang="en-US" sz="2400" dirty="0">
                <a:solidFill>
                  <a:srgbClr val="2042EE"/>
                </a:solidFill>
                <a:latin typeface="Calibri" pitchFamily="34" charset="0"/>
              </a:rPr>
              <a:t>Less network communication</a:t>
            </a:r>
          </a:p>
          <a:p>
            <a:pPr marL="346075" indent="-346075">
              <a:lnSpc>
                <a:spcPts val="2600"/>
              </a:lnSpc>
              <a:buFont typeface="Book Antiqua" pitchFamily="18" charset="0"/>
              <a:buAutoNum type="arabicPeriod"/>
            </a:pPr>
            <a:r>
              <a:rPr lang="en-US" sz="2800" dirty="0">
                <a:latin typeface="Calibri" pitchFamily="34" charset="0"/>
              </a:rPr>
              <a:t>Reuse of application logic by different users</a:t>
            </a:r>
          </a:p>
        </p:txBody>
      </p:sp>
      <p:sp>
        <p:nvSpPr>
          <p:cNvPr id="23" name="Rectangle 22"/>
          <p:cNvSpPr/>
          <p:nvPr/>
        </p:nvSpPr>
        <p:spPr bwMode="auto">
          <a:xfrm>
            <a:off x="6096000" y="4516437"/>
            <a:ext cx="2286000" cy="19050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37" name="Oval 36"/>
          <p:cNvSpPr/>
          <p:nvPr/>
        </p:nvSpPr>
        <p:spPr bwMode="auto">
          <a:xfrm>
            <a:off x="6172200" y="4592637"/>
            <a:ext cx="2133600" cy="1752600"/>
          </a:xfrm>
          <a:prstGeom prst="ellipse">
            <a:avLst/>
          </a:prstGeom>
          <a:solidFill>
            <a:schemeClr val="accent3">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a:lstStyle/>
          <a:p>
            <a:pPr eaLnBrk="0" hangingPunct="0">
              <a:defRPr/>
            </a:pPr>
            <a:endParaRPr lang="en-US"/>
          </a:p>
        </p:txBody>
      </p:sp>
      <p:sp>
        <p:nvSpPr>
          <p:cNvPr id="22" name="Rectangle 21"/>
          <p:cNvSpPr/>
          <p:nvPr/>
        </p:nvSpPr>
        <p:spPr bwMode="auto">
          <a:xfrm>
            <a:off x="6096000" y="3068637"/>
            <a:ext cx="2286000" cy="838200"/>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57351" name="TextBox 26"/>
          <p:cNvSpPr txBox="1">
            <a:spLocks noChangeArrowheads="1"/>
          </p:cNvSpPr>
          <p:nvPr/>
        </p:nvSpPr>
        <p:spPr bwMode="auto">
          <a:xfrm rot="-5400000">
            <a:off x="5549106" y="3310731"/>
            <a:ext cx="9128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1</a:t>
            </a:r>
          </a:p>
        </p:txBody>
      </p:sp>
      <p:sp>
        <p:nvSpPr>
          <p:cNvPr id="57352" name="TextBox 27"/>
          <p:cNvSpPr txBox="1">
            <a:spLocks noChangeArrowheads="1"/>
          </p:cNvSpPr>
          <p:nvPr/>
        </p:nvSpPr>
        <p:spPr bwMode="auto">
          <a:xfrm rot="-5400000">
            <a:off x="5549106" y="5882481"/>
            <a:ext cx="91281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2</a:t>
            </a:r>
          </a:p>
        </p:txBody>
      </p:sp>
      <p:sp>
        <p:nvSpPr>
          <p:cNvPr id="57353" name="TextBox 28"/>
          <p:cNvSpPr txBox="1">
            <a:spLocks noChangeArrowheads="1"/>
          </p:cNvSpPr>
          <p:nvPr/>
        </p:nvSpPr>
        <p:spPr bwMode="auto">
          <a:xfrm>
            <a:off x="7239000" y="3905250"/>
            <a:ext cx="912813" cy="592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300"/>
              </a:lnSpc>
            </a:pPr>
            <a:r>
              <a:rPr lang="en-US" sz="1200">
                <a:solidFill>
                  <a:srgbClr val="7030A0"/>
                </a:solidFill>
                <a:latin typeface="Comic Sans MS" pitchFamily="66" charset="0"/>
              </a:rPr>
              <a:t>Remote</a:t>
            </a:r>
          </a:p>
          <a:p>
            <a:pPr eaLnBrk="1" hangingPunct="1">
              <a:lnSpc>
                <a:spcPts val="1300"/>
              </a:lnSpc>
            </a:pPr>
            <a:r>
              <a:rPr lang="en-US" sz="1200">
                <a:solidFill>
                  <a:srgbClr val="7030A0"/>
                </a:solidFill>
                <a:latin typeface="Comic Sans MS" pitchFamily="66" charset="0"/>
              </a:rPr>
              <a:t>procedure</a:t>
            </a:r>
          </a:p>
          <a:p>
            <a:pPr eaLnBrk="1" hangingPunct="1">
              <a:lnSpc>
                <a:spcPts val="1300"/>
              </a:lnSpc>
            </a:pPr>
            <a:r>
              <a:rPr lang="en-US" sz="1200">
                <a:solidFill>
                  <a:srgbClr val="7030A0"/>
                </a:solidFill>
                <a:latin typeface="Comic Sans MS" pitchFamily="66" charset="0"/>
              </a:rPr>
              <a:t>Call (RPC)</a:t>
            </a:r>
          </a:p>
        </p:txBody>
      </p:sp>
      <p:sp>
        <p:nvSpPr>
          <p:cNvPr id="31" name="Oval 30"/>
          <p:cNvSpPr/>
          <p:nvPr/>
        </p:nvSpPr>
        <p:spPr bwMode="auto">
          <a:xfrm>
            <a:off x="6553200" y="5659437"/>
            <a:ext cx="1295400" cy="609600"/>
          </a:xfrm>
          <a:prstGeom prst="ellipse">
            <a:avLst/>
          </a:prstGeom>
          <a:solidFill>
            <a:schemeClr val="accent5">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defRPr/>
            </a:pPr>
            <a:r>
              <a:rPr lang="en-US" sz="1800" dirty="0">
                <a:latin typeface="Calibri" pitchFamily="34" charset="0"/>
              </a:rPr>
              <a:t>DB Server</a:t>
            </a:r>
          </a:p>
        </p:txBody>
      </p:sp>
      <p:sp>
        <p:nvSpPr>
          <p:cNvPr id="32" name="Oval 31"/>
          <p:cNvSpPr/>
          <p:nvPr/>
        </p:nvSpPr>
        <p:spPr bwMode="auto">
          <a:xfrm>
            <a:off x="6553200" y="3221037"/>
            <a:ext cx="1371600" cy="533400"/>
          </a:xfrm>
          <a:prstGeom prst="ellipse">
            <a:avLst/>
          </a:prstGeom>
          <a:solidFill>
            <a:schemeClr val="accent3">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lIns="0" tIns="0" rIns="0" bIns="0" anchor="ctr"/>
          <a:lstStyle/>
          <a:p>
            <a:pPr algn="ctr" eaLnBrk="0" hangingPunct="0">
              <a:lnSpc>
                <a:spcPts val="1400"/>
              </a:lnSpc>
              <a:defRPr/>
            </a:pPr>
            <a:r>
              <a:rPr lang="en-US" sz="1400" dirty="0">
                <a:latin typeface="Calibri" pitchFamily="34" charset="0"/>
              </a:rPr>
              <a:t>Application</a:t>
            </a:r>
          </a:p>
          <a:p>
            <a:pPr algn="ctr" eaLnBrk="0" hangingPunct="0">
              <a:lnSpc>
                <a:spcPts val="1400"/>
              </a:lnSpc>
              <a:defRPr/>
            </a:pPr>
            <a:r>
              <a:rPr lang="en-US" sz="1400" dirty="0">
                <a:latin typeface="Calibri" pitchFamily="34" charset="0"/>
              </a:rPr>
              <a:t>part 1</a:t>
            </a:r>
          </a:p>
        </p:txBody>
      </p:sp>
      <p:sp>
        <p:nvSpPr>
          <p:cNvPr id="34" name="Oval 33"/>
          <p:cNvSpPr/>
          <p:nvPr/>
        </p:nvSpPr>
        <p:spPr bwMode="auto">
          <a:xfrm>
            <a:off x="6553200" y="4668837"/>
            <a:ext cx="1371600" cy="533400"/>
          </a:xfrm>
          <a:prstGeom prst="ellipse">
            <a:avLst/>
          </a:prstGeom>
          <a:solidFill>
            <a:schemeClr val="accent5">
              <a:lumMod val="60000"/>
              <a:lumOff val="4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lstStyle/>
          <a:p>
            <a:pPr algn="ctr" eaLnBrk="0" hangingPunct="0">
              <a:lnSpc>
                <a:spcPts val="1400"/>
              </a:lnSpc>
              <a:defRPr/>
            </a:pPr>
            <a:r>
              <a:rPr lang="en-US" sz="1400" dirty="0">
                <a:latin typeface="Calibri" pitchFamily="34" charset="0"/>
              </a:rPr>
              <a:t>Application</a:t>
            </a:r>
          </a:p>
          <a:p>
            <a:pPr algn="ctr" eaLnBrk="0" hangingPunct="0">
              <a:lnSpc>
                <a:spcPts val="1400"/>
              </a:lnSpc>
              <a:defRPr/>
            </a:pPr>
            <a:r>
              <a:rPr lang="en-US" sz="1400" dirty="0">
                <a:latin typeface="Calibri" pitchFamily="34" charset="0"/>
              </a:rPr>
              <a:t>part 2</a:t>
            </a:r>
          </a:p>
        </p:txBody>
      </p:sp>
      <p:sp>
        <p:nvSpPr>
          <p:cNvPr id="57357" name="Up-Down Arrow 25"/>
          <p:cNvSpPr>
            <a:spLocks noChangeArrowheads="1"/>
          </p:cNvSpPr>
          <p:nvPr/>
        </p:nvSpPr>
        <p:spPr bwMode="auto">
          <a:xfrm>
            <a:off x="7086600" y="3678237"/>
            <a:ext cx="228600" cy="1066800"/>
          </a:xfrm>
          <a:prstGeom prst="upDownArrow">
            <a:avLst>
              <a:gd name="adj1" fmla="val 50000"/>
              <a:gd name="adj2" fmla="val 49994"/>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5" name="Up-Down Arrow 34"/>
          <p:cNvSpPr/>
          <p:nvPr/>
        </p:nvSpPr>
        <p:spPr bwMode="auto">
          <a:xfrm>
            <a:off x="6934200" y="5126037"/>
            <a:ext cx="457200" cy="685800"/>
          </a:xfrm>
          <a:prstGeom prst="upDownArrow">
            <a:avLst/>
          </a:prstGeom>
          <a:solidFill>
            <a:schemeClr val="accent6">
              <a:lumMod val="40000"/>
              <a:lumOff val="60000"/>
            </a:schemeClr>
          </a:solidFill>
          <a:ln w="12700" cap="flat" cmpd="sng" algn="ctr">
            <a:solidFill>
              <a:schemeClr val="tx1"/>
            </a:solid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57359" name="TextBox 35"/>
          <p:cNvSpPr txBox="1">
            <a:spLocks noChangeArrowheads="1"/>
          </p:cNvSpPr>
          <p:nvPr/>
        </p:nvSpPr>
        <p:spPr bwMode="auto">
          <a:xfrm>
            <a:off x="7315200" y="5202237"/>
            <a:ext cx="811213"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300"/>
              </a:lnSpc>
            </a:pPr>
            <a:r>
              <a:rPr lang="en-US" sz="1100">
                <a:solidFill>
                  <a:srgbClr val="FF0000"/>
                </a:solidFill>
                <a:latin typeface="Comic Sans MS" pitchFamily="66" charset="0"/>
              </a:rPr>
              <a:t>Queries</a:t>
            </a:r>
          </a:p>
          <a:p>
            <a:pPr eaLnBrk="1" hangingPunct="1">
              <a:lnSpc>
                <a:spcPts val="1300"/>
              </a:lnSpc>
            </a:pPr>
            <a:r>
              <a:rPr lang="en-US" sz="1100">
                <a:solidFill>
                  <a:srgbClr val="FF0000"/>
                </a:solidFill>
                <a:latin typeface="Comic Sans MS" pitchFamily="66" charset="0"/>
              </a:rPr>
              <a:t>&amp; cursors</a:t>
            </a:r>
          </a:p>
        </p:txBody>
      </p:sp>
      <p:grpSp>
        <p:nvGrpSpPr>
          <p:cNvPr id="2" name="Group 51"/>
          <p:cNvGrpSpPr>
            <a:grpSpLocks/>
          </p:cNvGrpSpPr>
          <p:nvPr/>
        </p:nvGrpSpPr>
        <p:grpSpPr bwMode="auto">
          <a:xfrm>
            <a:off x="3276600" y="4421187"/>
            <a:ext cx="2209800" cy="914400"/>
            <a:chOff x="3200400" y="4495801"/>
            <a:chExt cx="2209800" cy="914399"/>
          </a:xfrm>
        </p:grpSpPr>
        <p:sp>
          <p:nvSpPr>
            <p:cNvPr id="42" name="Rectangle 41"/>
            <p:cNvSpPr/>
            <p:nvPr/>
          </p:nvSpPr>
          <p:spPr bwMode="auto">
            <a:xfrm>
              <a:off x="3429000" y="4572001"/>
              <a:ext cx="1981200" cy="838199"/>
            </a:xfrm>
            <a:prstGeom prst="rect">
              <a:avLst/>
            </a:prstGeom>
            <a:solidFill>
              <a:schemeClr val="bg1">
                <a:lumMod val="90000"/>
              </a:schemeClr>
            </a:solidFill>
            <a:ln w="12700" cap="flat" cmpd="sng" algn="ctr">
              <a:solidFill>
                <a:schemeClr val="tx1"/>
              </a:solidFill>
              <a:prstDash val="solid"/>
              <a:round/>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57367" name="TextBox 42"/>
            <p:cNvSpPr txBox="1">
              <a:spLocks noChangeArrowheads="1"/>
            </p:cNvSpPr>
            <p:nvPr/>
          </p:nvSpPr>
          <p:spPr bwMode="auto">
            <a:xfrm rot="-5400000">
              <a:off x="2882717" y="4813484"/>
              <a:ext cx="91236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i="1">
                  <a:latin typeface="Calibri" pitchFamily="34" charset="0"/>
                </a:rPr>
                <a:t>Computer 3</a:t>
              </a:r>
            </a:p>
          </p:txBody>
        </p:sp>
        <p:sp>
          <p:nvSpPr>
            <p:cNvPr id="45" name="Oval 44"/>
            <p:cNvSpPr/>
            <p:nvPr/>
          </p:nvSpPr>
          <p:spPr bwMode="auto">
            <a:xfrm>
              <a:off x="3733800" y="4724401"/>
              <a:ext cx="1371600" cy="533399"/>
            </a:xfrm>
            <a:prstGeom prst="ellipse">
              <a:avLst/>
            </a:prstGeom>
            <a:solidFill>
              <a:schemeClr val="accent3">
                <a:lumMod val="40000"/>
                <a:lumOff val="60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oftRound"/>
            </a:sp3d>
          </p:spPr>
          <p:txBody>
            <a:bodyPr lIns="0" tIns="0" rIns="0" bIns="0" anchor="ctr"/>
            <a:lstStyle/>
            <a:p>
              <a:pPr algn="ctr" eaLnBrk="0" hangingPunct="0">
                <a:lnSpc>
                  <a:spcPts val="1400"/>
                </a:lnSpc>
                <a:defRPr/>
              </a:pPr>
              <a:r>
                <a:rPr lang="en-US" sz="1400" dirty="0">
                  <a:latin typeface="Calibri" pitchFamily="34" charset="0"/>
                </a:rPr>
                <a:t>Another application</a:t>
              </a:r>
            </a:p>
          </p:txBody>
        </p:sp>
      </p:grpSp>
      <p:sp>
        <p:nvSpPr>
          <p:cNvPr id="56337" name="Left-Right Arrow 49"/>
          <p:cNvSpPr>
            <a:spLocks noChangeArrowheads="1"/>
          </p:cNvSpPr>
          <p:nvPr/>
        </p:nvSpPr>
        <p:spPr bwMode="auto">
          <a:xfrm>
            <a:off x="5105400" y="4802187"/>
            <a:ext cx="1520825" cy="255588"/>
          </a:xfrm>
          <a:prstGeom prst="leftRightArrow">
            <a:avLst>
              <a:gd name="adj1" fmla="val 50000"/>
              <a:gd name="adj2" fmla="val 50082"/>
            </a:avLst>
          </a:prstGeom>
          <a:solidFill>
            <a:srgbClr val="BD92DE"/>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56338" name="TextBox 50"/>
          <p:cNvSpPr txBox="1">
            <a:spLocks noChangeArrowheads="1"/>
          </p:cNvSpPr>
          <p:nvPr/>
        </p:nvSpPr>
        <p:spPr bwMode="auto">
          <a:xfrm>
            <a:off x="5562600" y="4649787"/>
            <a:ext cx="454025"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100"/>
              </a:lnSpc>
            </a:pPr>
            <a:r>
              <a:rPr lang="en-US" sz="1200">
                <a:solidFill>
                  <a:srgbClr val="7030A0"/>
                </a:solidFill>
                <a:latin typeface="Comic Sans MS" pitchFamily="66" charset="0"/>
              </a:rPr>
              <a:t>RPC</a:t>
            </a:r>
          </a:p>
        </p:txBody>
      </p:sp>
      <p:sp>
        <p:nvSpPr>
          <p:cNvPr id="54" name="10-Point Star 53"/>
          <p:cNvSpPr/>
          <p:nvPr/>
        </p:nvSpPr>
        <p:spPr bwMode="auto">
          <a:xfrm>
            <a:off x="6629400" y="4954587"/>
            <a:ext cx="304800" cy="304800"/>
          </a:xfrm>
          <a:prstGeom prst="star10">
            <a:avLst/>
          </a:prstGeom>
          <a:solidFill>
            <a:srgbClr val="FFC000"/>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400" dirty="0">
                <a:solidFill>
                  <a:srgbClr val="09064E"/>
                </a:solidFill>
                <a:latin typeface="Calibri" pitchFamily="34" charset="0"/>
              </a:rPr>
              <a:t>1</a:t>
            </a:r>
          </a:p>
        </p:txBody>
      </p:sp>
      <p:sp>
        <p:nvSpPr>
          <p:cNvPr id="56" name="10-Point Star 55"/>
          <p:cNvSpPr/>
          <p:nvPr/>
        </p:nvSpPr>
        <p:spPr bwMode="auto">
          <a:xfrm>
            <a:off x="6934200" y="3963987"/>
            <a:ext cx="304800" cy="304800"/>
          </a:xfrm>
          <a:prstGeom prst="star10">
            <a:avLst/>
          </a:prstGeom>
          <a:solidFill>
            <a:srgbClr val="FFC000"/>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400" dirty="0">
                <a:solidFill>
                  <a:srgbClr val="09064E"/>
                </a:solidFill>
                <a:latin typeface="Calibri" pitchFamily="34" charset="0"/>
              </a:rPr>
              <a:t>2</a:t>
            </a:r>
          </a:p>
        </p:txBody>
      </p:sp>
      <p:sp>
        <p:nvSpPr>
          <p:cNvPr id="57" name="10-Point Star 56"/>
          <p:cNvSpPr/>
          <p:nvPr/>
        </p:nvSpPr>
        <p:spPr bwMode="auto">
          <a:xfrm>
            <a:off x="5562600" y="4878387"/>
            <a:ext cx="304800" cy="304800"/>
          </a:xfrm>
          <a:prstGeom prst="star10">
            <a:avLst/>
          </a:prstGeom>
          <a:solidFill>
            <a:srgbClr val="FFC000"/>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US" sz="1400" dirty="0">
                <a:solidFill>
                  <a:srgbClr val="09064E"/>
                </a:solidFill>
                <a:latin typeface="Calibri" pitchFamily="34" charset="0"/>
              </a:rPr>
              <a:t>3</a:t>
            </a:r>
          </a:p>
        </p:txBody>
      </p:sp>
      <p:sp>
        <p:nvSpPr>
          <p:cNvPr id="25" name="Oval Callout 24"/>
          <p:cNvSpPr/>
          <p:nvPr/>
        </p:nvSpPr>
        <p:spPr>
          <a:xfrm>
            <a:off x="7848600" y="4495800"/>
            <a:ext cx="1066800" cy="612648"/>
          </a:xfrm>
          <a:prstGeom prst="wedgeEllipseCallout">
            <a:avLst>
              <a:gd name="adj1" fmla="val -62669"/>
              <a:gd name="adj2" fmla="val 25186"/>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ts val="1400"/>
              </a:lnSpc>
            </a:pPr>
            <a:r>
              <a:rPr lang="en-US" altLang="zh-TW" sz="1400" dirty="0"/>
              <a:t>Stored procedure</a:t>
            </a:r>
            <a:endParaRPr lang="zh-TW" altLang="en-US" sz="1400" dirty="0"/>
          </a:p>
        </p:txBody>
      </p:sp>
      <p:sp>
        <p:nvSpPr>
          <p:cNvPr id="26" name="TextBox 25"/>
          <p:cNvSpPr txBox="1"/>
          <p:nvPr/>
        </p:nvSpPr>
        <p:spPr>
          <a:xfrm>
            <a:off x="533400" y="5786648"/>
            <a:ext cx="4876800" cy="830997"/>
          </a:xfrm>
          <a:prstGeom prst="rect">
            <a:avLst/>
          </a:prstGeom>
          <a:noFill/>
          <a:ln>
            <a:solidFill>
              <a:srgbClr val="7030A0"/>
            </a:solidFill>
          </a:ln>
        </p:spPr>
        <p:txBody>
          <a:bodyPr wrap="square" rtlCol="0">
            <a:spAutoFit/>
          </a:bodyPr>
          <a:lstStyle/>
          <a:p>
            <a:r>
              <a:rPr lang="en-US" sz="2400" dirty="0"/>
              <a:t>Stored procedures can be called from JDBC using </a:t>
            </a:r>
            <a:r>
              <a:rPr lang="en-US" sz="2400" b="1" dirty="0" err="1">
                <a:solidFill>
                  <a:schemeClr val="accent6">
                    <a:lumMod val="75000"/>
                  </a:schemeClr>
                </a:solidFill>
              </a:rPr>
              <a:t>CallableStatement</a:t>
            </a:r>
            <a:r>
              <a:rPr lang="en-US" sz="2400" b="1" dirty="0">
                <a:solidFill>
                  <a:schemeClr val="accent6">
                    <a:lumMod val="75000"/>
                  </a:schemeClr>
                </a:solidFill>
              </a:rPr>
              <a:t> object</a:t>
            </a:r>
          </a:p>
        </p:txBody>
      </p:sp>
    </p:spTree>
    <p:extLst>
      <p:ext uri="{BB962C8B-B14F-4D97-AF65-F5344CB8AC3E}">
        <p14:creationId xmlns:p14="http://schemas.microsoft.com/office/powerpoint/2010/main" val="2174504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1000"/>
                                        <p:tgtEl>
                                          <p:spTgt spid="55299">
                                            <p:txEl>
                                              <p:pRg st="1" end="1"/>
                                            </p:txEl>
                                          </p:spTgt>
                                        </p:tgtEl>
                                      </p:cBhvr>
                                    </p:animEffect>
                                    <p:anim calcmode="lin" valueType="num">
                                      <p:cBhvr>
                                        <p:cTn id="13"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5299">
                                            <p:txEl>
                                              <p:pRg st="1" end="1"/>
                                            </p:txEl>
                                          </p:spTgt>
                                        </p:tgtEl>
                                        <p:attrNameLst>
                                          <p:attrName>ppt_y</p:attrName>
                                        </p:attrNameLst>
                                      </p:cBhvr>
                                      <p:tavLst>
                                        <p:tav tm="0">
                                          <p:val>
                                            <p:strVal val="#ppt_y+.1"/>
                                          </p:val>
                                        </p:tav>
                                        <p:tav tm="100000">
                                          <p:val>
                                            <p:strVal val="#ppt_y"/>
                                          </p:val>
                                        </p:tav>
                                      </p:tavLst>
                                    </p:anim>
                                  </p:childTnLst>
                                </p:cTn>
                              </p:par>
                              <p:par>
                                <p:cTn id="15" presetID="22" presetClass="entr" presetSubtype="2"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par>
                          <p:cTn id="21" fill="hold" nodeType="afterGroup">
                            <p:stCondLst>
                              <p:cond delay="1000"/>
                            </p:stCondLst>
                            <p:childTnLst>
                              <p:par>
                                <p:cTn id="22" presetID="35" presetClass="emph" presetSubtype="0" repeatCount="indefinite" fill="hold" grpId="1" nodeType="afterEffect">
                                  <p:stCondLst>
                                    <p:cond delay="0"/>
                                  </p:stCondLst>
                                  <p:endCondLst>
                                    <p:cond evt="onNext" delay="0">
                                      <p:tgtEl>
                                        <p:sldTgt/>
                                      </p:tgtEl>
                                    </p:cond>
                                  </p:endCondLst>
                                  <p:childTnLst>
                                    <p:anim calcmode="discrete" valueType="str">
                                      <p:cBhvr>
                                        <p:cTn id="23" dur="10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299">
                                            <p:txEl>
                                              <p:pRg st="2" end="2"/>
                                            </p:txEl>
                                          </p:spTgt>
                                        </p:tgtEl>
                                        <p:attrNameLst>
                                          <p:attrName>style.visibility</p:attrName>
                                        </p:attrNameLst>
                                      </p:cBhvr>
                                      <p:to>
                                        <p:strVal val="visible"/>
                                      </p:to>
                                    </p:set>
                                    <p:animEffect transition="in" filter="fade">
                                      <p:cBhvr>
                                        <p:cTn id="28" dur="1000"/>
                                        <p:tgtEl>
                                          <p:spTgt spid="55299">
                                            <p:txEl>
                                              <p:pRg st="2" end="2"/>
                                            </p:txEl>
                                          </p:spTgt>
                                        </p:tgtEl>
                                      </p:cBhvr>
                                    </p:animEffect>
                                    <p:anim calcmode="lin" valueType="num">
                                      <p:cBhvr>
                                        <p:cTn id="29"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5299">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5299">
                                            <p:txEl>
                                              <p:pRg st="3" end="3"/>
                                            </p:txEl>
                                          </p:spTgt>
                                        </p:tgtEl>
                                        <p:attrNameLst>
                                          <p:attrName>style.visibility</p:attrName>
                                        </p:attrNameLst>
                                      </p:cBhvr>
                                      <p:to>
                                        <p:strVal val="visible"/>
                                      </p:to>
                                    </p:set>
                                    <p:animEffect transition="in" filter="fade">
                                      <p:cBhvr>
                                        <p:cTn id="33" dur="1000"/>
                                        <p:tgtEl>
                                          <p:spTgt spid="55299">
                                            <p:txEl>
                                              <p:pRg st="3" end="3"/>
                                            </p:txEl>
                                          </p:spTgt>
                                        </p:tgtEl>
                                      </p:cBhvr>
                                    </p:animEffect>
                                    <p:anim calcmode="lin" valueType="num">
                                      <p:cBhvr>
                                        <p:cTn id="34" dur="1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5299">
                                            <p:txEl>
                                              <p:pRg st="3" end="3"/>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par>
                          <p:cTn id="39" fill="hold" nodeType="afterGroup">
                            <p:stCondLst>
                              <p:cond delay="1000"/>
                            </p:stCondLst>
                            <p:childTnLst>
                              <p:par>
                                <p:cTn id="40" presetID="35" presetClass="emph" presetSubtype="0" repeatCount="indefinite" fill="hold" grpId="1" nodeType="afterEffect">
                                  <p:stCondLst>
                                    <p:cond delay="0"/>
                                  </p:stCondLst>
                                  <p:endCondLst>
                                    <p:cond evt="onNext" delay="0">
                                      <p:tgtEl>
                                        <p:sldTgt/>
                                      </p:tgtEl>
                                    </p:cond>
                                  </p:endCondLst>
                                  <p:childTnLst>
                                    <p:anim calcmode="discrete" valueType="str">
                                      <p:cBhvr>
                                        <p:cTn id="41" dur="10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dissolve">
                                      <p:cBhvr>
                                        <p:cTn id="46" dur="500"/>
                                        <p:tgtEl>
                                          <p:spTgt spid="2"/>
                                        </p:tgtEl>
                                      </p:cBhvr>
                                    </p:animEffect>
                                  </p:childTnLst>
                                </p:cTn>
                              </p:par>
                            </p:childTnLst>
                          </p:cTn>
                        </p:par>
                        <p:par>
                          <p:cTn id="47" fill="hold" nodeType="afterGroup">
                            <p:stCondLst>
                              <p:cond delay="500"/>
                            </p:stCondLst>
                            <p:childTnLst>
                              <p:par>
                                <p:cTn id="48" presetID="55" presetClass="entr" presetSubtype="0" fill="hold" grpId="0" nodeType="afterEffect">
                                  <p:stCondLst>
                                    <p:cond delay="0"/>
                                  </p:stCondLst>
                                  <p:childTnLst>
                                    <p:set>
                                      <p:cBhvr>
                                        <p:cTn id="49" dur="1" fill="hold">
                                          <p:stCondLst>
                                            <p:cond delay="0"/>
                                          </p:stCondLst>
                                        </p:cTn>
                                        <p:tgtEl>
                                          <p:spTgt spid="56338"/>
                                        </p:tgtEl>
                                        <p:attrNameLst>
                                          <p:attrName>style.visibility</p:attrName>
                                        </p:attrNameLst>
                                      </p:cBhvr>
                                      <p:to>
                                        <p:strVal val="visible"/>
                                      </p:to>
                                    </p:set>
                                    <p:anim calcmode="lin" valueType="num">
                                      <p:cBhvr>
                                        <p:cTn id="50" dur="500" fill="hold"/>
                                        <p:tgtEl>
                                          <p:spTgt spid="56338"/>
                                        </p:tgtEl>
                                        <p:attrNameLst>
                                          <p:attrName>ppt_w</p:attrName>
                                        </p:attrNameLst>
                                      </p:cBhvr>
                                      <p:tavLst>
                                        <p:tav tm="0">
                                          <p:val>
                                            <p:strVal val="#ppt_w*0.70"/>
                                          </p:val>
                                        </p:tav>
                                        <p:tav tm="100000">
                                          <p:val>
                                            <p:strVal val="#ppt_w"/>
                                          </p:val>
                                        </p:tav>
                                      </p:tavLst>
                                    </p:anim>
                                    <p:anim calcmode="lin" valueType="num">
                                      <p:cBhvr>
                                        <p:cTn id="51" dur="500" fill="hold"/>
                                        <p:tgtEl>
                                          <p:spTgt spid="56338"/>
                                        </p:tgtEl>
                                        <p:attrNameLst>
                                          <p:attrName>ppt_h</p:attrName>
                                        </p:attrNameLst>
                                      </p:cBhvr>
                                      <p:tavLst>
                                        <p:tav tm="0">
                                          <p:val>
                                            <p:strVal val="#ppt_h"/>
                                          </p:val>
                                        </p:tav>
                                        <p:tav tm="100000">
                                          <p:val>
                                            <p:strVal val="#ppt_h"/>
                                          </p:val>
                                        </p:tav>
                                      </p:tavLst>
                                    </p:anim>
                                    <p:animEffect transition="in" filter="fade">
                                      <p:cBhvr>
                                        <p:cTn id="52" dur="500"/>
                                        <p:tgtEl>
                                          <p:spTgt spid="56338"/>
                                        </p:tgtEl>
                                      </p:cBhvr>
                                    </p:animEffect>
                                  </p:childTnLst>
                                </p:cTn>
                              </p:par>
                            </p:childTnLst>
                          </p:cTn>
                        </p:par>
                        <p:par>
                          <p:cTn id="53" fill="hold" nodeType="afterGroup">
                            <p:stCondLst>
                              <p:cond delay="1000"/>
                            </p:stCondLst>
                            <p:childTnLst>
                              <p:par>
                                <p:cTn id="54" presetID="55" presetClass="entr" presetSubtype="0" fill="hold" grpId="0" nodeType="afterEffect">
                                  <p:stCondLst>
                                    <p:cond delay="0"/>
                                  </p:stCondLst>
                                  <p:childTnLst>
                                    <p:set>
                                      <p:cBhvr>
                                        <p:cTn id="55" dur="1" fill="hold">
                                          <p:stCondLst>
                                            <p:cond delay="0"/>
                                          </p:stCondLst>
                                        </p:cTn>
                                        <p:tgtEl>
                                          <p:spTgt spid="56337"/>
                                        </p:tgtEl>
                                        <p:attrNameLst>
                                          <p:attrName>style.visibility</p:attrName>
                                        </p:attrNameLst>
                                      </p:cBhvr>
                                      <p:to>
                                        <p:strVal val="visible"/>
                                      </p:to>
                                    </p:set>
                                    <p:anim calcmode="lin" valueType="num">
                                      <p:cBhvr>
                                        <p:cTn id="56" dur="500" fill="hold"/>
                                        <p:tgtEl>
                                          <p:spTgt spid="56337"/>
                                        </p:tgtEl>
                                        <p:attrNameLst>
                                          <p:attrName>ppt_w</p:attrName>
                                        </p:attrNameLst>
                                      </p:cBhvr>
                                      <p:tavLst>
                                        <p:tav tm="0">
                                          <p:val>
                                            <p:strVal val="#ppt_w*0.70"/>
                                          </p:val>
                                        </p:tav>
                                        <p:tav tm="100000">
                                          <p:val>
                                            <p:strVal val="#ppt_w"/>
                                          </p:val>
                                        </p:tav>
                                      </p:tavLst>
                                    </p:anim>
                                    <p:anim calcmode="lin" valueType="num">
                                      <p:cBhvr>
                                        <p:cTn id="57" dur="500" fill="hold"/>
                                        <p:tgtEl>
                                          <p:spTgt spid="56337"/>
                                        </p:tgtEl>
                                        <p:attrNameLst>
                                          <p:attrName>ppt_h</p:attrName>
                                        </p:attrNameLst>
                                      </p:cBhvr>
                                      <p:tavLst>
                                        <p:tav tm="0">
                                          <p:val>
                                            <p:strVal val="#ppt_h"/>
                                          </p:val>
                                        </p:tav>
                                        <p:tav tm="100000">
                                          <p:val>
                                            <p:strVal val="#ppt_h"/>
                                          </p:val>
                                        </p:tav>
                                      </p:tavLst>
                                    </p:anim>
                                    <p:animEffect transition="in" filter="fade">
                                      <p:cBhvr>
                                        <p:cTn id="58" dur="500"/>
                                        <p:tgtEl>
                                          <p:spTgt spid="56337"/>
                                        </p:tgtEl>
                                      </p:cBhvr>
                                    </p:animEffect>
                                  </p:childTnLst>
                                </p:cTn>
                              </p:par>
                            </p:childTnLst>
                          </p:cTn>
                        </p:par>
                        <p:par>
                          <p:cTn id="59" fill="hold" nodeType="afterGroup">
                            <p:stCondLst>
                              <p:cond delay="1500"/>
                            </p:stCondLst>
                            <p:childTnLst>
                              <p:par>
                                <p:cTn id="60" presetID="42" presetClass="entr" presetSubtype="0" fill="hold" nodeType="afterEffect">
                                  <p:stCondLst>
                                    <p:cond delay="0"/>
                                  </p:stCondLst>
                                  <p:childTnLst>
                                    <p:set>
                                      <p:cBhvr>
                                        <p:cTn id="61" dur="1" fill="hold">
                                          <p:stCondLst>
                                            <p:cond delay="0"/>
                                          </p:stCondLst>
                                        </p:cTn>
                                        <p:tgtEl>
                                          <p:spTgt spid="55299">
                                            <p:txEl>
                                              <p:pRg st="4" end="4"/>
                                            </p:txEl>
                                          </p:spTgt>
                                        </p:tgtEl>
                                        <p:attrNameLst>
                                          <p:attrName>style.visibility</p:attrName>
                                        </p:attrNameLst>
                                      </p:cBhvr>
                                      <p:to>
                                        <p:strVal val="visible"/>
                                      </p:to>
                                    </p:set>
                                    <p:animEffect transition="in" filter="fade">
                                      <p:cBhvr>
                                        <p:cTn id="62" dur="1000"/>
                                        <p:tgtEl>
                                          <p:spTgt spid="55299">
                                            <p:txEl>
                                              <p:pRg st="4" end="4"/>
                                            </p:txEl>
                                          </p:spTgt>
                                        </p:tgtEl>
                                      </p:cBhvr>
                                    </p:animEffect>
                                    <p:anim calcmode="lin" valueType="num">
                                      <p:cBhvr>
                                        <p:cTn id="63" dur="1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55299">
                                            <p:txEl>
                                              <p:pRg st="4" end="4"/>
                                            </p:txEl>
                                          </p:spTgt>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2500"/>
                            </p:stCondLst>
                            <p:childTnLst>
                              <p:par>
                                <p:cTn id="66" presetID="1" presetClass="entr" presetSubtype="0"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par>
                          <p:cTn id="68" fill="hold" nodeType="afterGroup">
                            <p:stCondLst>
                              <p:cond delay="2500"/>
                            </p:stCondLst>
                            <p:childTnLst>
                              <p:par>
                                <p:cTn id="69" presetID="35" presetClass="emph" presetSubtype="0" repeatCount="indefinite" fill="hold" grpId="1" nodeType="afterEffect">
                                  <p:stCondLst>
                                    <p:cond delay="0"/>
                                  </p:stCondLst>
                                  <p:childTnLst>
                                    <p:anim calcmode="discrete" valueType="str">
                                      <p:cBhvr>
                                        <p:cTn id="70"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7" grpId="0" animBg="1"/>
      <p:bldP spid="56338" grpId="0"/>
      <p:bldP spid="54" grpId="0" animBg="1"/>
      <p:bldP spid="54" grpId="1" animBg="1"/>
      <p:bldP spid="56" grpId="0" animBg="1"/>
      <p:bldP spid="56" grpId="1" animBg="1"/>
      <p:bldP spid="57" grpId="0" animBg="1"/>
      <p:bldP spid="57" grpId="1" animBg="1"/>
      <p:bldP spid="25" grpId="0" animBg="1"/>
      <p:bldP spid="2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152400"/>
            <a:ext cx="8458200" cy="792162"/>
          </a:xfrm>
        </p:spPr>
        <p:txBody>
          <a:bodyPr>
            <a:normAutofit fontScale="90000"/>
          </a:bodyPr>
          <a:lstStyle/>
          <a:p>
            <a:r>
              <a:rPr lang="en-US" dirty="0"/>
              <a:t>SQL/PSM:  Persistent Stored Modules</a:t>
            </a:r>
          </a:p>
        </p:txBody>
      </p:sp>
      <p:sp>
        <p:nvSpPr>
          <p:cNvPr id="60419" name="Rectangle 3"/>
          <p:cNvSpPr>
            <a:spLocks noGrp="1" noChangeArrowheads="1"/>
          </p:cNvSpPr>
          <p:nvPr>
            <p:ph idx="1"/>
          </p:nvPr>
        </p:nvSpPr>
        <p:spPr>
          <a:xfrm>
            <a:off x="457200" y="958815"/>
            <a:ext cx="8382000" cy="1828800"/>
          </a:xfrm>
        </p:spPr>
        <p:txBody>
          <a:bodyPr>
            <a:normAutofit fontScale="92500" lnSpcReduction="20000"/>
          </a:bodyPr>
          <a:lstStyle/>
          <a:p>
            <a:pPr>
              <a:spcAft>
                <a:spcPts val="600"/>
              </a:spcAft>
              <a:defRPr/>
            </a:pPr>
            <a:r>
              <a:rPr lang="en-US" dirty="0">
                <a:latin typeface="Calibri" pitchFamily="34" charset="0"/>
              </a:rPr>
              <a:t>A standard for coding stored procedures, and storing them in the database itself</a:t>
            </a:r>
          </a:p>
          <a:p>
            <a:pPr>
              <a:spcAft>
                <a:spcPts val="600"/>
              </a:spcAft>
              <a:defRPr/>
            </a:pPr>
            <a:r>
              <a:rPr lang="en-US" dirty="0">
                <a:latin typeface="Calibri" pitchFamily="34" charset="0"/>
              </a:rPr>
              <a:t>A mixture of conventional statement (if, while, etc.) and SQL</a:t>
            </a:r>
            <a:endParaRPr lang="en-US" b="1" dirty="0">
              <a:solidFill>
                <a:srgbClr val="2042EE"/>
              </a:solidFill>
              <a:latin typeface="Calibri" pitchFamily="34" charset="0"/>
              <a:sym typeface="Wingdings" pitchFamily="2" charset="2"/>
            </a:endParaRPr>
          </a:p>
        </p:txBody>
      </p:sp>
      <p:sp>
        <p:nvSpPr>
          <p:cNvPr id="4" name="Rectangle 3"/>
          <p:cNvSpPr txBox="1">
            <a:spLocks noChangeArrowheads="1"/>
          </p:cNvSpPr>
          <p:nvPr/>
        </p:nvSpPr>
        <p:spPr>
          <a:xfrm>
            <a:off x="381000" y="2829805"/>
            <a:ext cx="7467600" cy="1676400"/>
          </a:xfrm>
          <a:prstGeom prst="rect">
            <a:avLst/>
          </a:prstGeom>
          <a:solidFill>
            <a:schemeClr val="accent5">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buFont typeface="Wingdings" pitchFamily="2" charset="2"/>
              <a:buNone/>
              <a:defRPr/>
            </a:pPr>
            <a:r>
              <a:rPr lang="en-US" b="1" dirty="0">
                <a:solidFill>
                  <a:srgbClr val="2042EE"/>
                </a:solidFill>
                <a:latin typeface="Calibri" pitchFamily="34" charset="0"/>
                <a:sym typeface="Wingdings" pitchFamily="2" charset="2"/>
              </a:rPr>
              <a:t>Declare a stored procedure:</a:t>
            </a:r>
          </a:p>
          <a:p>
            <a:pPr>
              <a:lnSpc>
                <a:spcPts val="2100"/>
              </a:lnSpc>
              <a:buFont typeface="Wingdings" pitchFamily="2" charset="2"/>
              <a:buNone/>
              <a:defRPr/>
            </a:pPr>
            <a:r>
              <a:rPr lang="en-US" sz="2400" dirty="0">
                <a:latin typeface="Arial Unicode MS" pitchFamily="34" charset="-128"/>
                <a:sym typeface="Wingdings" pitchFamily="2" charset="2"/>
              </a:rPr>
              <a:t>	CREATE PROCEDURE &lt;name&gt;(&lt;parameter list&gt;)</a:t>
            </a:r>
          </a:p>
          <a:p>
            <a:pPr>
              <a:lnSpc>
                <a:spcPts val="2100"/>
              </a:lnSpc>
              <a:buFont typeface="Wingdings" pitchFamily="2" charset="2"/>
              <a:buNone/>
              <a:defRPr/>
            </a:pPr>
            <a:r>
              <a:rPr lang="en-US" sz="2400" dirty="0">
                <a:latin typeface="Arial Unicode MS" pitchFamily="34" charset="-128"/>
                <a:sym typeface="Wingdings" pitchFamily="2" charset="2"/>
              </a:rPr>
              <a:t>    		&lt;local variable declarations&gt;</a:t>
            </a:r>
          </a:p>
          <a:p>
            <a:pPr>
              <a:lnSpc>
                <a:spcPts val="2100"/>
              </a:lnSpc>
              <a:spcAft>
                <a:spcPts val="600"/>
              </a:spcAft>
              <a:buFont typeface="Wingdings" pitchFamily="2" charset="2"/>
              <a:buNone/>
              <a:defRPr/>
            </a:pPr>
            <a:r>
              <a:rPr lang="en-US" sz="2400" dirty="0">
                <a:latin typeface="Arial Unicode MS" pitchFamily="34" charset="-128"/>
                <a:sym typeface="Wingdings" pitchFamily="2" charset="2"/>
              </a:rPr>
              <a:t>    		procedure code;</a:t>
            </a:r>
          </a:p>
        </p:txBody>
      </p:sp>
      <p:sp>
        <p:nvSpPr>
          <p:cNvPr id="5" name="Rectangle 3"/>
          <p:cNvSpPr txBox="1">
            <a:spLocks noChangeArrowheads="1"/>
          </p:cNvSpPr>
          <p:nvPr/>
        </p:nvSpPr>
        <p:spPr>
          <a:xfrm>
            <a:off x="1676400" y="4694238"/>
            <a:ext cx="7086600" cy="1981200"/>
          </a:xfrm>
          <a:prstGeom prst="rect">
            <a:avLst/>
          </a:prstGeom>
          <a:solidFill>
            <a:schemeClr val="accent6">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buFont typeface="Wingdings" pitchFamily="2" charset="2"/>
              <a:buNone/>
              <a:defRPr/>
            </a:pPr>
            <a:r>
              <a:rPr lang="en-US" b="1" dirty="0">
                <a:solidFill>
                  <a:srgbClr val="2042EE"/>
                </a:solidFill>
                <a:latin typeface="Calibri" pitchFamily="34" charset="0"/>
                <a:sym typeface="Wingdings" pitchFamily="2" charset="2"/>
              </a:rPr>
              <a:t>Declare a stored function:</a:t>
            </a:r>
          </a:p>
          <a:p>
            <a:pPr>
              <a:lnSpc>
                <a:spcPts val="2100"/>
              </a:lnSpc>
              <a:buFont typeface="Wingdings" pitchFamily="2" charset="2"/>
              <a:buNone/>
              <a:defRPr/>
            </a:pPr>
            <a:r>
              <a:rPr lang="en-US" sz="2400" dirty="0">
                <a:latin typeface="Arial Unicode MS" pitchFamily="34" charset="-128"/>
              </a:rPr>
              <a:t>	CREATE FUNCTION &lt;name&gt;(&lt;parameter list&gt;) </a:t>
            </a:r>
          </a:p>
          <a:p>
            <a:pPr>
              <a:lnSpc>
                <a:spcPts val="2100"/>
              </a:lnSpc>
              <a:buFont typeface="Wingdings" pitchFamily="2" charset="2"/>
              <a:buNone/>
              <a:defRPr/>
            </a:pPr>
            <a:r>
              <a:rPr lang="en-US" sz="2400" dirty="0">
                <a:latin typeface="Arial Unicode MS" pitchFamily="34" charset="-128"/>
              </a:rPr>
              <a:t>           	RETURNS </a:t>
            </a:r>
            <a:r>
              <a:rPr lang="en-US" sz="2400" dirty="0" err="1">
                <a:latin typeface="Arial Unicode MS" pitchFamily="34" charset="-128"/>
              </a:rPr>
              <a:t>sqlDataType</a:t>
            </a:r>
            <a:endParaRPr lang="en-US" sz="2400" dirty="0">
              <a:latin typeface="Arial Unicode MS" pitchFamily="34" charset="-128"/>
            </a:endParaRPr>
          </a:p>
          <a:p>
            <a:pPr>
              <a:lnSpc>
                <a:spcPts val="2100"/>
              </a:lnSpc>
              <a:buFont typeface="Wingdings" pitchFamily="2" charset="2"/>
              <a:buNone/>
              <a:defRPr/>
            </a:pPr>
            <a:r>
              <a:rPr lang="en-US" sz="2400" dirty="0">
                <a:latin typeface="Arial Unicode MS" pitchFamily="34" charset="-128"/>
              </a:rPr>
              <a:t>    		&lt;local variable declarations&gt;</a:t>
            </a:r>
          </a:p>
          <a:p>
            <a:pPr>
              <a:lnSpc>
                <a:spcPts val="2100"/>
              </a:lnSpc>
              <a:buFont typeface="Wingdings" pitchFamily="2" charset="2"/>
              <a:buNone/>
              <a:defRPr/>
            </a:pPr>
            <a:r>
              <a:rPr lang="en-US" sz="2400" dirty="0">
                <a:latin typeface="Arial Unicode MS" pitchFamily="34" charset="-128"/>
              </a:rPr>
              <a:t>    		function code;</a:t>
            </a:r>
          </a:p>
        </p:txBody>
      </p:sp>
    </p:spTree>
    <p:extLst>
      <p:ext uri="{BB962C8B-B14F-4D97-AF65-F5344CB8AC3E}">
        <p14:creationId xmlns:p14="http://schemas.microsoft.com/office/powerpoint/2010/main" val="60659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anim calcmode="lin" valueType="num">
                                      <p:cBhvr>
                                        <p:cTn id="8" dur="1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fade">
                                      <p:cBhvr>
                                        <p:cTn id="12" dur="1000"/>
                                        <p:tgtEl>
                                          <p:spTgt spid="60419">
                                            <p:txEl>
                                              <p:pRg st="1" end="1"/>
                                            </p:txEl>
                                          </p:spTgt>
                                        </p:tgtEl>
                                      </p:cBhvr>
                                    </p:animEffect>
                                    <p:anim calcmode="lin" valueType="num">
                                      <p:cBhvr>
                                        <p:cTn id="13" dur="10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04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76200"/>
            <a:ext cx="8229600" cy="990600"/>
          </a:xfrm>
        </p:spPr>
        <p:txBody>
          <a:bodyPr>
            <a:normAutofit/>
          </a:bodyPr>
          <a:lstStyle/>
          <a:p>
            <a:r>
              <a:rPr lang="en-US" sz="4800" dirty="0"/>
              <a:t>Parameters in SQL/PSM</a:t>
            </a:r>
          </a:p>
        </p:txBody>
      </p:sp>
      <p:sp>
        <p:nvSpPr>
          <p:cNvPr id="56323" name="Rectangle 3"/>
          <p:cNvSpPr>
            <a:spLocks noGrp="1" noChangeArrowheads="1"/>
          </p:cNvSpPr>
          <p:nvPr>
            <p:ph idx="1"/>
          </p:nvPr>
        </p:nvSpPr>
        <p:spPr>
          <a:xfrm>
            <a:off x="228600" y="1219200"/>
            <a:ext cx="8610600" cy="5410200"/>
          </a:xfrm>
        </p:spPr>
        <p:txBody>
          <a:bodyPr>
            <a:normAutofit fontScale="85000" lnSpcReduction="20000"/>
          </a:bodyPr>
          <a:lstStyle/>
          <a:p>
            <a:pPr marL="568325" indent="-338138">
              <a:lnSpc>
                <a:spcPct val="90000"/>
              </a:lnSpc>
              <a:spcAft>
                <a:spcPts val="1200"/>
              </a:spcAft>
              <a:defRPr/>
            </a:pPr>
            <a:r>
              <a:rPr lang="en-US" dirty="0">
                <a:latin typeface="Calibri" pitchFamily="34" charset="0"/>
              </a:rPr>
              <a:t>The parameters must be valid SQL types</a:t>
            </a:r>
          </a:p>
          <a:p>
            <a:pPr marL="568325" indent="-338138">
              <a:lnSpc>
                <a:spcPct val="90000"/>
              </a:lnSpc>
              <a:spcAft>
                <a:spcPts val="1200"/>
              </a:spcAft>
              <a:defRPr/>
            </a:pPr>
            <a:r>
              <a:rPr lang="en-US" dirty="0">
                <a:latin typeface="Calibri" pitchFamily="34" charset="0"/>
              </a:rPr>
              <a:t>Unlike the usual name-type pairs in conventional languages, e.g., </a:t>
            </a:r>
          </a:p>
          <a:p>
            <a:pPr marL="968375" lvl="1" indent="-338138">
              <a:lnSpc>
                <a:spcPct val="90000"/>
              </a:lnSpc>
              <a:spcAft>
                <a:spcPts val="600"/>
              </a:spcAft>
              <a:defRPr/>
            </a:pPr>
            <a:r>
              <a:rPr lang="en-US" dirty="0">
                <a:latin typeface="Calibri" pitchFamily="34" charset="0"/>
              </a:rPr>
              <a:t>Name   String</a:t>
            </a:r>
          </a:p>
          <a:p>
            <a:pPr marL="968375" lvl="1" indent="-338138">
              <a:lnSpc>
                <a:spcPct val="90000"/>
              </a:lnSpc>
              <a:spcAft>
                <a:spcPts val="1200"/>
              </a:spcAft>
              <a:defRPr/>
            </a:pPr>
            <a:r>
              <a:rPr lang="en-US" dirty="0">
                <a:latin typeface="Calibri" pitchFamily="34" charset="0"/>
              </a:rPr>
              <a:t>Rating   Integer</a:t>
            </a:r>
          </a:p>
          <a:p>
            <a:pPr marL="568325" indent="-338138">
              <a:lnSpc>
                <a:spcPct val="90000"/>
              </a:lnSpc>
              <a:spcAft>
                <a:spcPts val="1200"/>
              </a:spcAft>
              <a:defRPr/>
            </a:pPr>
            <a:r>
              <a:rPr lang="en-US" dirty="0">
                <a:latin typeface="Calibri" pitchFamily="34" charset="0"/>
              </a:rPr>
              <a:t>PSM uses mode-name-type triples, e.g., </a:t>
            </a:r>
          </a:p>
          <a:p>
            <a:pPr marL="968375" lvl="1" indent="-338138">
              <a:lnSpc>
                <a:spcPct val="90000"/>
              </a:lnSpc>
              <a:spcAft>
                <a:spcPts val="1200"/>
              </a:spcAft>
              <a:defRPr/>
            </a:pPr>
            <a:r>
              <a:rPr lang="en-US" dirty="0">
                <a:latin typeface="Calibri" pitchFamily="34" charset="0"/>
              </a:rPr>
              <a:t>IN   </a:t>
            </a:r>
            <a:r>
              <a:rPr lang="en-US" dirty="0" err="1">
                <a:latin typeface="Calibri" pitchFamily="34" charset="0"/>
              </a:rPr>
              <a:t>StudentID</a:t>
            </a:r>
            <a:r>
              <a:rPr lang="en-US" dirty="0">
                <a:latin typeface="Calibri" pitchFamily="34" charset="0"/>
              </a:rPr>
              <a:t>   Integer</a:t>
            </a:r>
          </a:p>
          <a:p>
            <a:pPr marL="568325" indent="-338138">
              <a:lnSpc>
                <a:spcPct val="90000"/>
              </a:lnSpc>
              <a:spcAft>
                <a:spcPts val="600"/>
              </a:spcAft>
              <a:defRPr/>
            </a:pPr>
            <a:r>
              <a:rPr lang="en-US" dirty="0">
                <a:latin typeface="Calibri" pitchFamily="34" charset="0"/>
              </a:rPr>
              <a:t>Three different modes in PSM:</a:t>
            </a:r>
          </a:p>
          <a:p>
            <a:pPr marL="968375" lvl="1" indent="-338138">
              <a:lnSpc>
                <a:spcPct val="90000"/>
              </a:lnSpc>
              <a:spcAft>
                <a:spcPts val="900"/>
              </a:spcAft>
              <a:defRPr/>
            </a:pPr>
            <a:r>
              <a:rPr lang="en-US" dirty="0">
                <a:solidFill>
                  <a:schemeClr val="accent6">
                    <a:lumMod val="75000"/>
                  </a:schemeClr>
                </a:solidFill>
                <a:latin typeface="Calibri" pitchFamily="34" charset="0"/>
              </a:rPr>
              <a:t>IN</a:t>
            </a:r>
            <a:r>
              <a:rPr lang="en-US" dirty="0">
                <a:latin typeface="Calibri" pitchFamily="34" charset="0"/>
              </a:rPr>
              <a:t> parameters are arguments to the stored procedure</a:t>
            </a:r>
          </a:p>
          <a:p>
            <a:pPr marL="968375" lvl="1" indent="-338138">
              <a:lnSpc>
                <a:spcPct val="90000"/>
              </a:lnSpc>
              <a:spcAft>
                <a:spcPts val="900"/>
              </a:spcAft>
              <a:defRPr/>
            </a:pPr>
            <a:r>
              <a:rPr lang="en-US" dirty="0">
                <a:solidFill>
                  <a:schemeClr val="accent6">
                    <a:lumMod val="75000"/>
                  </a:schemeClr>
                </a:solidFill>
                <a:latin typeface="Calibri" pitchFamily="34" charset="0"/>
              </a:rPr>
              <a:t>OUT</a:t>
            </a:r>
            <a:r>
              <a:rPr lang="en-US" dirty="0">
                <a:latin typeface="Calibri" pitchFamily="34" charset="0"/>
              </a:rPr>
              <a:t> parameters are returned from the stored procedure</a:t>
            </a:r>
          </a:p>
          <a:p>
            <a:pPr marL="968375" lvl="1" indent="-338138">
              <a:lnSpc>
                <a:spcPct val="90000"/>
              </a:lnSpc>
              <a:defRPr/>
            </a:pPr>
            <a:r>
              <a:rPr lang="en-US" dirty="0">
                <a:solidFill>
                  <a:schemeClr val="accent6">
                    <a:lumMod val="75000"/>
                  </a:schemeClr>
                </a:solidFill>
                <a:latin typeface="Calibri" pitchFamily="34" charset="0"/>
              </a:rPr>
              <a:t>INOUT</a:t>
            </a:r>
            <a:r>
              <a:rPr lang="en-US" dirty="0">
                <a:latin typeface="Calibri" pitchFamily="34" charset="0"/>
              </a:rPr>
              <a:t> parameters combine the properties of IN and OUT parameters</a:t>
            </a:r>
          </a:p>
        </p:txBody>
      </p:sp>
    </p:spTree>
    <p:extLst>
      <p:ext uri="{BB962C8B-B14F-4D97-AF65-F5344CB8AC3E}">
        <p14:creationId xmlns:p14="http://schemas.microsoft.com/office/powerpoint/2010/main" val="29174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323">
                                            <p:txEl>
                                              <p:pRg st="6" end="6"/>
                                            </p:txEl>
                                          </p:spTgt>
                                        </p:tgtEl>
                                        <p:attrNameLst>
                                          <p:attrName>style.visibility</p:attrName>
                                        </p:attrNameLst>
                                      </p:cBhvr>
                                      <p:to>
                                        <p:strVal val="visible"/>
                                      </p:to>
                                    </p:set>
                                    <p:animEffect transition="in" filter="wipe(down)">
                                      <p:cBhvr>
                                        <p:cTn id="7" dur="500"/>
                                        <p:tgtEl>
                                          <p:spTgt spid="56323">
                                            <p:txEl>
                                              <p:pRg st="6" end="6"/>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6323">
                                            <p:txEl>
                                              <p:pRg st="7" end="7"/>
                                            </p:txEl>
                                          </p:spTgt>
                                        </p:tgtEl>
                                        <p:attrNameLst>
                                          <p:attrName>style.visibility</p:attrName>
                                        </p:attrNameLst>
                                      </p:cBhvr>
                                      <p:to>
                                        <p:strVal val="visible"/>
                                      </p:to>
                                    </p:set>
                                    <p:animEffect transition="in" filter="wipe(down)">
                                      <p:cBhvr>
                                        <p:cTn id="10" dur="500"/>
                                        <p:tgtEl>
                                          <p:spTgt spid="56323">
                                            <p:txEl>
                                              <p:pRg st="7" end="7"/>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6323">
                                            <p:txEl>
                                              <p:pRg st="8" end="8"/>
                                            </p:txEl>
                                          </p:spTgt>
                                        </p:tgtEl>
                                        <p:attrNameLst>
                                          <p:attrName>style.visibility</p:attrName>
                                        </p:attrNameLst>
                                      </p:cBhvr>
                                      <p:to>
                                        <p:strVal val="visible"/>
                                      </p:to>
                                    </p:set>
                                    <p:animEffect transition="in" filter="wipe(down)">
                                      <p:cBhvr>
                                        <p:cTn id="13" dur="500"/>
                                        <p:tgtEl>
                                          <p:spTgt spid="56323">
                                            <p:txEl>
                                              <p:pRg st="8" end="8"/>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6323">
                                            <p:txEl>
                                              <p:pRg st="9" end="9"/>
                                            </p:txEl>
                                          </p:spTgt>
                                        </p:tgtEl>
                                        <p:attrNameLst>
                                          <p:attrName>style.visibility</p:attrName>
                                        </p:attrNameLst>
                                      </p:cBhvr>
                                      <p:to>
                                        <p:strVal val="visible"/>
                                      </p:to>
                                    </p:set>
                                    <p:animEffect transition="in" filter="wipe(down)">
                                      <p:cBhvr>
                                        <p:cTn id="16" dur="500"/>
                                        <p:tgtEl>
                                          <p:spTgt spid="56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38200" y="419100"/>
            <a:ext cx="7924800" cy="647700"/>
          </a:xfrm>
        </p:spPr>
        <p:txBody>
          <a:bodyPr>
            <a:normAutofit fontScale="90000"/>
          </a:bodyPr>
          <a:lstStyle/>
          <a:p>
            <a:r>
              <a:rPr lang="en-US" dirty="0"/>
              <a:t>Main SQL/PSM Constructs</a:t>
            </a:r>
          </a:p>
        </p:txBody>
      </p:sp>
      <p:sp>
        <p:nvSpPr>
          <p:cNvPr id="66563" name="Rectangle 3"/>
          <p:cNvSpPr>
            <a:spLocks noGrp="1" noChangeArrowheads="1"/>
          </p:cNvSpPr>
          <p:nvPr>
            <p:ph idx="1"/>
          </p:nvPr>
        </p:nvSpPr>
        <p:spPr>
          <a:xfrm>
            <a:off x="685800" y="1295400"/>
            <a:ext cx="7772400" cy="5105400"/>
          </a:xfrm>
        </p:spPr>
        <p:txBody>
          <a:bodyPr>
            <a:normAutofit fontScale="85000" lnSpcReduction="20000"/>
          </a:bodyPr>
          <a:lstStyle/>
          <a:p>
            <a:pPr>
              <a:spcAft>
                <a:spcPts val="1200"/>
              </a:spcAft>
            </a:pPr>
            <a:r>
              <a:rPr lang="en-US" dirty="0">
                <a:latin typeface="Calibri" pitchFamily="34" charset="0"/>
              </a:rPr>
              <a:t>Local variables (</a:t>
            </a:r>
            <a:r>
              <a:rPr lang="en-US" b="1" dirty="0">
                <a:solidFill>
                  <a:srgbClr val="00B050"/>
                </a:solidFill>
                <a:latin typeface="Calibri" pitchFamily="34" charset="0"/>
              </a:rPr>
              <a:t>DECLARE &lt;name&gt; &lt;type&gt;</a:t>
            </a:r>
            <a:r>
              <a:rPr lang="en-US" dirty="0">
                <a:latin typeface="Calibri" pitchFamily="34" charset="0"/>
              </a:rPr>
              <a:t>)</a:t>
            </a:r>
          </a:p>
          <a:p>
            <a:pPr>
              <a:spcAft>
                <a:spcPts val="1200"/>
              </a:spcAft>
            </a:pPr>
            <a:r>
              <a:rPr lang="en-US" b="1" dirty="0">
                <a:solidFill>
                  <a:srgbClr val="00B050"/>
                </a:solidFill>
                <a:latin typeface="Calibri" pitchFamily="34" charset="0"/>
              </a:rPr>
              <a:t>RETURN</a:t>
            </a:r>
            <a:r>
              <a:rPr lang="en-US" dirty="0">
                <a:latin typeface="Calibri" pitchFamily="34" charset="0"/>
              </a:rPr>
              <a:t> values for FUNCTION (Unlike C, etc., it does not terminate function execution)</a:t>
            </a:r>
          </a:p>
          <a:p>
            <a:pPr>
              <a:spcAft>
                <a:spcPts val="1200"/>
              </a:spcAft>
            </a:pPr>
            <a:r>
              <a:rPr lang="en-US" dirty="0">
                <a:latin typeface="Calibri" pitchFamily="34" charset="0"/>
              </a:rPr>
              <a:t>Assign variables with </a:t>
            </a:r>
            <a:r>
              <a:rPr lang="en-US" b="1" dirty="0">
                <a:solidFill>
                  <a:srgbClr val="00B050"/>
                </a:solidFill>
                <a:latin typeface="Calibri" pitchFamily="34" charset="0"/>
              </a:rPr>
              <a:t>SET &lt;variable&gt; = &lt;expression&gt;</a:t>
            </a:r>
          </a:p>
          <a:p>
            <a:pPr>
              <a:spcAft>
                <a:spcPts val="600"/>
              </a:spcAft>
            </a:pPr>
            <a:r>
              <a:rPr lang="en-US" dirty="0">
                <a:latin typeface="Calibri" pitchFamily="34" charset="0"/>
              </a:rPr>
              <a:t>Branches and loops:</a:t>
            </a:r>
          </a:p>
          <a:p>
            <a:pPr lvl="1">
              <a:spcAft>
                <a:spcPts val="600"/>
              </a:spcAft>
            </a:pPr>
            <a:r>
              <a:rPr lang="en-US" b="1" dirty="0">
                <a:solidFill>
                  <a:srgbClr val="00B050"/>
                </a:solidFill>
                <a:latin typeface="Calibri" pitchFamily="34" charset="0"/>
              </a:rPr>
              <a:t>IF</a:t>
            </a:r>
            <a:r>
              <a:rPr lang="en-US" dirty="0">
                <a:latin typeface="Calibri" pitchFamily="34" charset="0"/>
              </a:rPr>
              <a:t> (condition) THEN statements;</a:t>
            </a:r>
            <a:br>
              <a:rPr lang="en-US" dirty="0">
                <a:latin typeface="Calibri" pitchFamily="34" charset="0"/>
              </a:rPr>
            </a:br>
            <a:r>
              <a:rPr lang="en-US" dirty="0">
                <a:latin typeface="Calibri" pitchFamily="34" charset="0"/>
              </a:rPr>
              <a:t>ELSEIF (condition) statements;</a:t>
            </a:r>
            <a:br>
              <a:rPr lang="en-US" dirty="0">
                <a:latin typeface="Calibri" pitchFamily="34" charset="0"/>
              </a:rPr>
            </a:br>
            <a:r>
              <a:rPr lang="en-US" dirty="0">
                <a:latin typeface="Calibri" pitchFamily="34" charset="0"/>
              </a:rPr>
              <a:t>… ELSE statements; END IF;</a:t>
            </a:r>
          </a:p>
          <a:p>
            <a:pPr lvl="1">
              <a:spcAft>
                <a:spcPts val="1200"/>
              </a:spcAft>
            </a:pPr>
            <a:r>
              <a:rPr lang="en-US" b="1" dirty="0">
                <a:solidFill>
                  <a:srgbClr val="00B050"/>
                </a:solidFill>
                <a:latin typeface="Calibri" pitchFamily="34" charset="0"/>
              </a:rPr>
              <a:t>LOOP</a:t>
            </a:r>
            <a:r>
              <a:rPr lang="en-US" dirty="0">
                <a:latin typeface="Calibri" pitchFamily="34" charset="0"/>
              </a:rPr>
              <a:t> statements; END LOOP</a:t>
            </a:r>
          </a:p>
          <a:p>
            <a:pPr>
              <a:spcAft>
                <a:spcPts val="1200"/>
              </a:spcAft>
            </a:pPr>
            <a:r>
              <a:rPr lang="en-US" dirty="0">
                <a:latin typeface="Calibri" pitchFamily="34" charset="0"/>
              </a:rPr>
              <a:t>Queries can be parts of expressions</a:t>
            </a:r>
          </a:p>
          <a:p>
            <a:r>
              <a:rPr lang="en-US" dirty="0">
                <a:latin typeface="Calibri" pitchFamily="34" charset="0"/>
              </a:rPr>
              <a:t>Can use cursors naturally without “EXEC SQL”</a:t>
            </a:r>
          </a:p>
          <a:p>
            <a:endParaRPr lang="en-US" sz="2400" dirty="0"/>
          </a:p>
        </p:txBody>
      </p:sp>
    </p:spTree>
    <p:extLst>
      <p:ext uri="{BB962C8B-B14F-4D97-AF65-F5344CB8AC3E}">
        <p14:creationId xmlns:p14="http://schemas.microsoft.com/office/powerpoint/2010/main" val="187354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Using Host Variables in SQL</a:t>
            </a:r>
          </a:p>
        </p:txBody>
      </p:sp>
      <p:sp>
        <p:nvSpPr>
          <p:cNvPr id="6147" name="Content Placeholder 2"/>
          <p:cNvSpPr>
            <a:spLocks noGrp="1"/>
          </p:cNvSpPr>
          <p:nvPr>
            <p:ph idx="1"/>
          </p:nvPr>
        </p:nvSpPr>
        <p:spPr>
          <a:xfrm>
            <a:off x="381000" y="2810627"/>
            <a:ext cx="5486400" cy="3666373"/>
          </a:xfrm>
        </p:spPr>
        <p:txBody>
          <a:bodyPr>
            <a:normAutofit/>
          </a:bodyPr>
          <a:lstStyle/>
          <a:p>
            <a:pPr>
              <a:spcAft>
                <a:spcPts val="600"/>
              </a:spcAft>
            </a:pPr>
            <a:r>
              <a:rPr lang="en-US" dirty="0">
                <a:latin typeface="Calibri" pitchFamily="34" charset="0"/>
              </a:rPr>
              <a:t>SQL statements can refer to variables in host program</a:t>
            </a:r>
          </a:p>
          <a:p>
            <a:pPr lvl="1">
              <a:spcAft>
                <a:spcPts val="600"/>
              </a:spcAft>
            </a:pPr>
            <a:r>
              <a:rPr lang="en-US" dirty="0">
                <a:solidFill>
                  <a:srgbClr val="002060"/>
                </a:solidFill>
                <a:latin typeface="Calibri" pitchFamily="34" charset="0"/>
              </a:rPr>
              <a:t>Such host variables must be declared in the DECLARE SECTION of SQL, and</a:t>
            </a:r>
          </a:p>
          <a:p>
            <a:pPr lvl="1"/>
            <a:r>
              <a:rPr lang="en-US" dirty="0">
                <a:solidFill>
                  <a:srgbClr val="002060"/>
                </a:solidFill>
                <a:latin typeface="Calibri" pitchFamily="34" charset="0"/>
              </a:rPr>
              <a:t>they are prefixed by a colon (</a:t>
            </a:r>
            <a:r>
              <a:rPr lang="en-US" dirty="0">
                <a:solidFill>
                  <a:srgbClr val="002060"/>
                </a:solidFill>
                <a:latin typeface="Calibri" pitchFamily="34" charset="0"/>
                <a:sym typeface="Wingdings" pitchFamily="2" charset="2"/>
              </a:rPr>
              <a:t>:) in SQL statements</a:t>
            </a:r>
            <a:endParaRPr lang="en-US" dirty="0">
              <a:solidFill>
                <a:srgbClr val="002060"/>
              </a:solidFill>
              <a:latin typeface="Calibri" pitchFamily="34" charset="0"/>
            </a:endParaRPr>
          </a:p>
        </p:txBody>
      </p:sp>
      <p:sp>
        <p:nvSpPr>
          <p:cNvPr id="6" name="Content Placeholder 2">
            <a:extLst>
              <a:ext uri="{FF2B5EF4-FFF2-40B4-BE49-F238E27FC236}">
                <a16:creationId xmlns:a16="http://schemas.microsoft.com/office/drawing/2014/main" id="{5A7D3FD3-F4A5-4019-A14F-997AAF440902}"/>
              </a:ext>
            </a:extLst>
          </p:cNvPr>
          <p:cNvSpPr txBox="1">
            <a:spLocks/>
          </p:cNvSpPr>
          <p:nvPr/>
        </p:nvSpPr>
        <p:spPr>
          <a:xfrm>
            <a:off x="391331" y="1432099"/>
            <a:ext cx="8382000" cy="1225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a:latin typeface="Calibri" pitchFamily="34" charset="0"/>
              </a:rPr>
              <a:t>We assume C in our discussion.  Minor differences in different host languages</a:t>
            </a:r>
          </a:p>
        </p:txBody>
      </p:sp>
      <p:pic>
        <p:nvPicPr>
          <p:cNvPr id="9" name="Picture 8">
            <a:extLst>
              <a:ext uri="{FF2B5EF4-FFF2-40B4-BE49-F238E27FC236}">
                <a16:creationId xmlns:a16="http://schemas.microsoft.com/office/drawing/2014/main" id="{71769009-BFDB-02F7-9E30-7017C9C3F6DF}"/>
              </a:ext>
            </a:extLst>
          </p:cNvPr>
          <p:cNvPicPr>
            <a:picLocks noChangeAspect="1"/>
          </p:cNvPicPr>
          <p:nvPr/>
        </p:nvPicPr>
        <p:blipFill>
          <a:blip r:embed="rId3"/>
          <a:stretch>
            <a:fillRect/>
          </a:stretch>
        </p:blipFill>
        <p:spPr>
          <a:xfrm>
            <a:off x="5638800" y="2590800"/>
            <a:ext cx="3264098" cy="267932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6318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1000"/>
                                        <p:tgtEl>
                                          <p:spTgt spid="6147">
                                            <p:txEl>
                                              <p:pRg st="1" end="1"/>
                                            </p:txEl>
                                          </p:spTgt>
                                        </p:tgtEl>
                                      </p:cBhvr>
                                    </p:animEffect>
                                    <p:anim calcmode="lin" valueType="num">
                                      <p:cBhvr>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14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1000"/>
                                        <p:tgtEl>
                                          <p:spTgt spid="6147">
                                            <p:txEl>
                                              <p:pRg st="2" end="2"/>
                                            </p:txEl>
                                          </p:spTgt>
                                        </p:tgtEl>
                                      </p:cBhvr>
                                    </p:animEffect>
                                    <p:anim calcmode="lin" valueType="num">
                                      <p:cBhvr>
                                        <p:cTn id="18"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SQL/PSM – Function Example</a:t>
            </a:r>
          </a:p>
        </p:txBody>
      </p:sp>
      <p:sp>
        <p:nvSpPr>
          <p:cNvPr id="61443" name="Rectangle 3"/>
          <p:cNvSpPr>
            <a:spLocks noGrp="1" noChangeArrowheads="1"/>
          </p:cNvSpPr>
          <p:nvPr>
            <p:ph idx="1"/>
          </p:nvPr>
        </p:nvSpPr>
        <p:spPr>
          <a:xfrm>
            <a:off x="2286000" y="1417638"/>
            <a:ext cx="6477000" cy="5181600"/>
          </a:xfrm>
        </p:spPr>
        <p:txBody>
          <a:bodyPr>
            <a:normAutofit lnSpcReduction="10000"/>
          </a:bodyPr>
          <a:lstStyle/>
          <a:p>
            <a:pPr>
              <a:spcAft>
                <a:spcPts val="600"/>
              </a:spcAft>
              <a:buFont typeface="Wingdings" pitchFamily="2" charset="2"/>
              <a:buNone/>
              <a:defRPr/>
            </a:pPr>
            <a:r>
              <a:rPr lang="en-US" sz="2400" dirty="0">
                <a:latin typeface="Calibri" pitchFamily="34" charset="0"/>
              </a:rPr>
              <a:t>CREATE FUNCTION </a:t>
            </a:r>
            <a:r>
              <a:rPr lang="en-US" sz="2400" dirty="0" err="1">
                <a:latin typeface="Calibri" pitchFamily="34" charset="0"/>
              </a:rPr>
              <a:t>rateSailor</a:t>
            </a:r>
            <a:r>
              <a:rPr lang="en-US" sz="2400" dirty="0">
                <a:latin typeface="Calibri" pitchFamily="34" charset="0"/>
              </a:rPr>
              <a:t> (IN </a:t>
            </a:r>
            <a:r>
              <a:rPr lang="en-US" sz="2400" b="1" dirty="0" err="1">
                <a:solidFill>
                  <a:schemeClr val="accent5">
                    <a:lumMod val="75000"/>
                  </a:schemeClr>
                </a:solidFill>
                <a:latin typeface="Calibri" pitchFamily="34" charset="0"/>
              </a:rPr>
              <a:t>sailorId</a:t>
            </a:r>
            <a:r>
              <a:rPr lang="en-US" sz="2400" dirty="0">
                <a:latin typeface="Calibri" pitchFamily="34" charset="0"/>
              </a:rPr>
              <a:t> INTEGER)</a:t>
            </a:r>
            <a:br>
              <a:rPr lang="en-US" sz="2400" dirty="0">
                <a:latin typeface="Calibri" pitchFamily="34" charset="0"/>
              </a:rPr>
            </a:br>
            <a:r>
              <a:rPr lang="en-US" sz="2400" dirty="0">
                <a:latin typeface="Calibri" pitchFamily="34" charset="0"/>
              </a:rPr>
              <a:t>    RETURNS INTEGER</a:t>
            </a:r>
          </a:p>
          <a:p>
            <a:pPr>
              <a:lnSpc>
                <a:spcPct val="90000"/>
              </a:lnSpc>
              <a:spcAft>
                <a:spcPts val="300"/>
              </a:spcAft>
              <a:buFont typeface="Wingdings" pitchFamily="2" charset="2"/>
              <a:buNone/>
              <a:defRPr/>
            </a:pPr>
            <a:r>
              <a:rPr lang="en-US" sz="2400" dirty="0">
                <a:latin typeface="Calibri" pitchFamily="34" charset="0"/>
              </a:rPr>
              <a:t>DECLARE </a:t>
            </a:r>
            <a:r>
              <a:rPr lang="en-US" sz="2400" dirty="0">
                <a:solidFill>
                  <a:srgbClr val="2042EE"/>
                </a:solidFill>
                <a:latin typeface="Calibri" pitchFamily="34" charset="0"/>
              </a:rPr>
              <a:t>rating</a:t>
            </a:r>
            <a:r>
              <a:rPr lang="en-US" sz="2400" dirty="0">
                <a:latin typeface="Calibri" pitchFamily="34" charset="0"/>
              </a:rPr>
              <a:t> INTEGER     </a:t>
            </a:r>
            <a:r>
              <a:rPr lang="en-US" sz="2400" dirty="0">
                <a:solidFill>
                  <a:srgbClr val="002060"/>
                </a:solidFill>
                <a:latin typeface="Calibri" pitchFamily="34" charset="0"/>
              </a:rPr>
              <a:t>// two local variables</a:t>
            </a:r>
          </a:p>
          <a:p>
            <a:pPr>
              <a:lnSpc>
                <a:spcPct val="90000"/>
              </a:lnSpc>
              <a:spcAft>
                <a:spcPts val="300"/>
              </a:spcAft>
              <a:buFont typeface="Wingdings" pitchFamily="2" charset="2"/>
              <a:buNone/>
              <a:defRPr/>
            </a:pPr>
            <a:r>
              <a:rPr lang="en-US" sz="2400" dirty="0">
                <a:latin typeface="Calibri" pitchFamily="34" charset="0"/>
              </a:rPr>
              <a:t>DECLARE </a:t>
            </a:r>
            <a:r>
              <a:rPr lang="en-US" sz="2400" dirty="0" err="1">
                <a:solidFill>
                  <a:schemeClr val="accent6">
                    <a:lumMod val="75000"/>
                  </a:schemeClr>
                </a:solidFill>
                <a:latin typeface="Calibri" pitchFamily="34" charset="0"/>
              </a:rPr>
              <a:t>numRes</a:t>
            </a:r>
            <a:r>
              <a:rPr lang="en-US" sz="2400" dirty="0">
                <a:latin typeface="Calibri" pitchFamily="34" charset="0"/>
              </a:rPr>
              <a:t> INTEGER</a:t>
            </a:r>
          </a:p>
          <a:p>
            <a:pPr>
              <a:lnSpc>
                <a:spcPct val="90000"/>
              </a:lnSpc>
              <a:spcAft>
                <a:spcPts val="300"/>
              </a:spcAft>
              <a:buFont typeface="Wingdings" pitchFamily="2" charset="2"/>
              <a:buNone/>
              <a:defRPr/>
            </a:pPr>
            <a:r>
              <a:rPr lang="en-US" sz="2400" b="1" dirty="0">
                <a:solidFill>
                  <a:srgbClr val="7030A0"/>
                </a:solidFill>
                <a:latin typeface="Calibri" pitchFamily="34" charset="0"/>
              </a:rPr>
              <a:t>BEGIN</a:t>
            </a:r>
          </a:p>
          <a:p>
            <a:pPr>
              <a:spcAft>
                <a:spcPts val="300"/>
              </a:spcAft>
              <a:buFont typeface="Wingdings" pitchFamily="2" charset="2"/>
              <a:buNone/>
              <a:defRPr/>
            </a:pPr>
            <a:r>
              <a:rPr lang="en-US" sz="2400" dirty="0">
                <a:latin typeface="Calibri" pitchFamily="34" charset="0"/>
              </a:rPr>
              <a:t>  SET </a:t>
            </a:r>
            <a:r>
              <a:rPr lang="en-US" sz="2400" dirty="0" err="1">
                <a:solidFill>
                  <a:schemeClr val="accent6">
                    <a:lumMod val="75000"/>
                  </a:schemeClr>
                </a:solidFill>
                <a:latin typeface="Calibri" pitchFamily="34" charset="0"/>
              </a:rPr>
              <a:t>numRes</a:t>
            </a:r>
            <a:r>
              <a:rPr lang="en-US" sz="2400" dirty="0">
                <a:latin typeface="Calibri" pitchFamily="34" charset="0"/>
              </a:rPr>
              <a:t> = (SELECT  COUNT(*)</a:t>
            </a:r>
          </a:p>
          <a:p>
            <a:pPr>
              <a:spcBef>
                <a:spcPts val="0"/>
              </a:spcBef>
              <a:spcAft>
                <a:spcPts val="300"/>
              </a:spcAft>
              <a:buFont typeface="Wingdings" pitchFamily="2" charset="2"/>
              <a:buNone/>
              <a:defRPr/>
            </a:pPr>
            <a:r>
              <a:rPr lang="en-US" sz="2400" dirty="0">
                <a:latin typeface="Calibri" pitchFamily="34" charset="0"/>
              </a:rPr>
              <a:t>                             FROM    Reserves R</a:t>
            </a:r>
            <a:br>
              <a:rPr lang="en-US" sz="2400" dirty="0">
                <a:latin typeface="Calibri" pitchFamily="34" charset="0"/>
              </a:rPr>
            </a:br>
            <a:r>
              <a:rPr lang="en-US" sz="2400" dirty="0">
                <a:latin typeface="Calibri" pitchFamily="34" charset="0"/>
              </a:rPr>
              <a:t>                        WHERE  </a:t>
            </a:r>
            <a:r>
              <a:rPr lang="en-US" sz="2400" dirty="0" err="1">
                <a:latin typeface="Calibri" pitchFamily="34" charset="0"/>
              </a:rPr>
              <a:t>R.sid</a:t>
            </a:r>
            <a:r>
              <a:rPr lang="en-US" sz="2400" dirty="0">
                <a:latin typeface="Calibri" pitchFamily="34" charset="0"/>
              </a:rPr>
              <a:t> = </a:t>
            </a:r>
            <a:r>
              <a:rPr lang="en-US" sz="2400" b="1" dirty="0" err="1">
                <a:solidFill>
                  <a:schemeClr val="accent5">
                    <a:lumMod val="75000"/>
                  </a:schemeClr>
                </a:solidFill>
                <a:latin typeface="Calibri" pitchFamily="34" charset="0"/>
              </a:rPr>
              <a:t>sailorId</a:t>
            </a:r>
            <a:r>
              <a:rPr lang="en-US" sz="2400" dirty="0">
                <a:latin typeface="Calibri" pitchFamily="34" charset="0"/>
              </a:rPr>
              <a:t>);</a:t>
            </a:r>
          </a:p>
          <a:p>
            <a:pPr>
              <a:lnSpc>
                <a:spcPct val="90000"/>
              </a:lnSpc>
              <a:buFont typeface="Wingdings" pitchFamily="2" charset="2"/>
              <a:buNone/>
              <a:defRPr/>
            </a:pPr>
            <a:r>
              <a:rPr lang="en-US" sz="2400" dirty="0">
                <a:latin typeface="Calibri" pitchFamily="34" charset="0"/>
              </a:rPr>
              <a:t>  IF (</a:t>
            </a:r>
            <a:r>
              <a:rPr lang="en-US" sz="2400" dirty="0" err="1">
                <a:solidFill>
                  <a:schemeClr val="accent6">
                    <a:lumMod val="75000"/>
                  </a:schemeClr>
                </a:solidFill>
                <a:latin typeface="Calibri" pitchFamily="34" charset="0"/>
              </a:rPr>
              <a:t>numRes</a:t>
            </a:r>
            <a:r>
              <a:rPr lang="en-US" sz="2400" dirty="0">
                <a:latin typeface="Calibri" pitchFamily="34" charset="0"/>
              </a:rPr>
              <a:t> &gt; 10) THEN </a:t>
            </a:r>
            <a:r>
              <a:rPr lang="en-US" sz="2400" dirty="0">
                <a:solidFill>
                  <a:srgbClr val="2042EE"/>
                </a:solidFill>
                <a:latin typeface="Calibri" pitchFamily="34" charset="0"/>
              </a:rPr>
              <a:t>rating</a:t>
            </a:r>
            <a:r>
              <a:rPr lang="en-US" sz="2400" dirty="0">
                <a:latin typeface="Calibri" pitchFamily="34" charset="0"/>
              </a:rPr>
              <a:t> =1;</a:t>
            </a:r>
          </a:p>
          <a:p>
            <a:pPr>
              <a:lnSpc>
                <a:spcPct val="90000"/>
              </a:lnSpc>
              <a:buFont typeface="Wingdings" pitchFamily="2" charset="2"/>
              <a:buNone/>
              <a:defRPr/>
            </a:pPr>
            <a:r>
              <a:rPr lang="en-US" sz="2400" dirty="0">
                <a:latin typeface="Calibri" pitchFamily="34" charset="0"/>
              </a:rPr>
              <a:t>                                 ELSE   </a:t>
            </a:r>
            <a:r>
              <a:rPr lang="en-US" sz="2400" dirty="0">
                <a:solidFill>
                  <a:srgbClr val="2042EE"/>
                </a:solidFill>
                <a:latin typeface="Calibri" pitchFamily="34" charset="0"/>
              </a:rPr>
              <a:t>rating</a:t>
            </a:r>
            <a:r>
              <a:rPr lang="en-US" sz="2400" dirty="0">
                <a:latin typeface="Calibri" pitchFamily="34" charset="0"/>
              </a:rPr>
              <a:t> = 0;</a:t>
            </a:r>
          </a:p>
          <a:p>
            <a:pPr>
              <a:lnSpc>
                <a:spcPct val="90000"/>
              </a:lnSpc>
              <a:spcAft>
                <a:spcPts val="300"/>
              </a:spcAft>
              <a:buFont typeface="Wingdings" pitchFamily="2" charset="2"/>
              <a:buNone/>
              <a:defRPr/>
            </a:pPr>
            <a:r>
              <a:rPr lang="en-US" sz="2400" dirty="0">
                <a:latin typeface="Calibri" pitchFamily="34" charset="0"/>
              </a:rPr>
              <a:t>  END IF;</a:t>
            </a:r>
          </a:p>
          <a:p>
            <a:pPr>
              <a:lnSpc>
                <a:spcPct val="90000"/>
              </a:lnSpc>
              <a:spcAft>
                <a:spcPts val="300"/>
              </a:spcAft>
              <a:buFont typeface="Wingdings" pitchFamily="2" charset="2"/>
              <a:buNone/>
              <a:defRPr/>
            </a:pPr>
            <a:r>
              <a:rPr lang="en-US" sz="2400" dirty="0">
                <a:latin typeface="Calibri" pitchFamily="34" charset="0"/>
              </a:rPr>
              <a:t>  RETURN </a:t>
            </a:r>
            <a:r>
              <a:rPr lang="en-US" sz="2400" dirty="0">
                <a:solidFill>
                  <a:srgbClr val="2042EE"/>
                </a:solidFill>
                <a:latin typeface="Calibri" pitchFamily="34" charset="0"/>
              </a:rPr>
              <a:t>rating</a:t>
            </a:r>
            <a:r>
              <a:rPr lang="en-US" sz="2400" dirty="0">
                <a:latin typeface="Calibri" pitchFamily="34" charset="0"/>
              </a:rPr>
              <a:t>;</a:t>
            </a:r>
          </a:p>
          <a:p>
            <a:pPr>
              <a:lnSpc>
                <a:spcPct val="90000"/>
              </a:lnSpc>
              <a:buFont typeface="Wingdings" pitchFamily="2" charset="2"/>
              <a:buNone/>
              <a:defRPr/>
            </a:pPr>
            <a:r>
              <a:rPr lang="en-US" sz="2400" b="1" dirty="0">
                <a:solidFill>
                  <a:srgbClr val="7030A0"/>
                </a:solidFill>
                <a:latin typeface="Calibri" pitchFamily="34" charset="0"/>
              </a:rPr>
              <a:t>END</a:t>
            </a:r>
            <a:r>
              <a:rPr lang="en-US" sz="2400" dirty="0">
                <a:latin typeface="Calibri" pitchFamily="34" charset="0"/>
              </a:rPr>
              <a:t>;</a:t>
            </a:r>
          </a:p>
        </p:txBody>
      </p:sp>
      <p:sp>
        <p:nvSpPr>
          <p:cNvPr id="3" name="Rounded Rectangular Callout 2"/>
          <p:cNvSpPr/>
          <p:nvPr/>
        </p:nvSpPr>
        <p:spPr>
          <a:xfrm>
            <a:off x="457200" y="3276600"/>
            <a:ext cx="1600200" cy="1066800"/>
          </a:xfrm>
          <a:prstGeom prst="wedgeRoundRectCallout">
            <a:avLst>
              <a:gd name="adj1" fmla="val 68567"/>
              <a:gd name="adj2" fmla="val -45778"/>
              <a:gd name="adj3" fmla="val 16667"/>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BEGIN … END </a:t>
            </a:r>
            <a:r>
              <a:rPr lang="en-US" dirty="0"/>
              <a:t>for groups of statements</a:t>
            </a:r>
          </a:p>
        </p:txBody>
      </p:sp>
      <p:sp>
        <p:nvSpPr>
          <p:cNvPr id="7" name="Oval Callout 6"/>
          <p:cNvSpPr/>
          <p:nvPr/>
        </p:nvSpPr>
        <p:spPr>
          <a:xfrm>
            <a:off x="6562969" y="5181600"/>
            <a:ext cx="2133600" cy="1114425"/>
          </a:xfrm>
          <a:prstGeom prst="wedgeEllipseCallout">
            <a:avLst>
              <a:gd name="adj1" fmla="val -35217"/>
              <a:gd name="adj2" fmla="val -108482"/>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lnSpc>
                <a:spcPts val="1800"/>
              </a:lnSpc>
            </a:pPr>
            <a:r>
              <a:rPr lang="en-US" sz="2000" b="1" dirty="0">
                <a:solidFill>
                  <a:schemeClr val="bg1"/>
                </a:solidFill>
              </a:rPr>
              <a:t>SQL can be part of an expression</a:t>
            </a:r>
          </a:p>
        </p:txBody>
      </p:sp>
      <p:sp>
        <p:nvSpPr>
          <p:cNvPr id="2" name="Oval 1">
            <a:extLst>
              <a:ext uri="{FF2B5EF4-FFF2-40B4-BE49-F238E27FC236}">
                <a16:creationId xmlns:a16="http://schemas.microsoft.com/office/drawing/2014/main" id="{BA4B6CF3-78BA-4EC4-8C98-A97E2D628618}"/>
              </a:ext>
            </a:extLst>
          </p:cNvPr>
          <p:cNvSpPr/>
          <p:nvPr/>
        </p:nvSpPr>
        <p:spPr>
          <a:xfrm>
            <a:off x="6858000" y="2743200"/>
            <a:ext cx="2057400" cy="1114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r>
              <a:rPr lang="en-US" sz="2400" dirty="0"/>
              <a:t>NO “EXEC” anywhere</a:t>
            </a:r>
          </a:p>
        </p:txBody>
      </p:sp>
      <p:pic>
        <p:nvPicPr>
          <p:cNvPr id="1026" name="Picture 2" descr="Smiley Face Clip Art 02 | Clipart Panda - Free Clipart Images">
            <a:extLst>
              <a:ext uri="{FF2B5EF4-FFF2-40B4-BE49-F238E27FC236}">
                <a16:creationId xmlns:a16="http://schemas.microsoft.com/office/drawing/2014/main" id="{70C25070-7762-4115-AB87-9DCA34BCAF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152" y="3716338"/>
            <a:ext cx="581025"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78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SQL/PSM: Procedure Examples</a:t>
            </a:r>
          </a:p>
        </p:txBody>
      </p:sp>
      <p:sp>
        <p:nvSpPr>
          <p:cNvPr id="58371" name="Rectangle 3"/>
          <p:cNvSpPr>
            <a:spLocks noGrp="1" noChangeArrowheads="1"/>
          </p:cNvSpPr>
          <p:nvPr>
            <p:ph idx="1"/>
          </p:nvPr>
        </p:nvSpPr>
        <p:spPr>
          <a:xfrm>
            <a:off x="609600" y="1600200"/>
            <a:ext cx="7543800" cy="2133600"/>
          </a:xfrm>
          <a:ln>
            <a:solidFill>
              <a:srgbClr val="7030A0"/>
            </a:solidFill>
          </a:ln>
        </p:spPr>
        <p:txBody>
          <a:bodyPr>
            <a:normAutofit/>
          </a:bodyPr>
          <a:lstStyle/>
          <a:p>
            <a:pPr>
              <a:buFont typeface="Wingdings" pitchFamily="2" charset="2"/>
              <a:buNone/>
            </a:pPr>
            <a:r>
              <a:rPr lang="en-US" sz="2400" dirty="0">
                <a:latin typeface="Arial Unicode MS" pitchFamily="34" charset="-128"/>
              </a:rPr>
              <a:t>CREATE PROCEDURE </a:t>
            </a:r>
            <a:r>
              <a:rPr lang="en-US" sz="2400" dirty="0" err="1">
                <a:solidFill>
                  <a:schemeClr val="accent5">
                    <a:lumMod val="75000"/>
                  </a:schemeClr>
                </a:solidFill>
                <a:latin typeface="Arial Unicode MS" pitchFamily="34" charset="-128"/>
              </a:rPr>
              <a:t>ShowNumReservations</a:t>
            </a:r>
            <a:r>
              <a:rPr lang="en-US" sz="2400" dirty="0">
                <a:solidFill>
                  <a:srgbClr val="FF0000"/>
                </a:solidFill>
                <a:latin typeface="Arial Unicode MS" pitchFamily="34" charset="-128"/>
              </a:rPr>
              <a:t> </a:t>
            </a:r>
            <a:r>
              <a:rPr lang="en-US" sz="2400" dirty="0">
                <a:latin typeface="Arial Unicode MS" pitchFamily="34" charset="-128"/>
              </a:rPr>
              <a:t>(</a:t>
            </a:r>
          </a:p>
          <a:p>
            <a:pPr>
              <a:buFont typeface="Wingdings" pitchFamily="2" charset="2"/>
              <a:buNone/>
            </a:pPr>
            <a:r>
              <a:rPr lang="en-US" sz="2400" dirty="0">
                <a:latin typeface="Arial Unicode MS" pitchFamily="34" charset="-128"/>
              </a:rPr>
              <a:t>    </a:t>
            </a:r>
            <a:r>
              <a:rPr lang="en-US" sz="2400" dirty="0">
                <a:solidFill>
                  <a:srgbClr val="3857F0"/>
                </a:solidFill>
                <a:latin typeface="Arial Unicode MS" pitchFamily="34" charset="-128"/>
              </a:rPr>
              <a:t>IN</a:t>
            </a:r>
            <a:r>
              <a:rPr lang="en-US" sz="2400" dirty="0">
                <a:latin typeface="Arial Unicode MS" pitchFamily="34" charset="-128"/>
              </a:rPr>
              <a:t> </a:t>
            </a:r>
            <a:r>
              <a:rPr lang="en-US" sz="2400" b="1" dirty="0" err="1">
                <a:solidFill>
                  <a:schemeClr val="accent6">
                    <a:lumMod val="75000"/>
                  </a:schemeClr>
                </a:solidFill>
                <a:latin typeface="Arial Unicode MS" pitchFamily="34" charset="-128"/>
              </a:rPr>
              <a:t>sailorid</a:t>
            </a:r>
            <a:r>
              <a:rPr lang="en-US" sz="2400" dirty="0">
                <a:latin typeface="Arial Unicode MS" pitchFamily="34" charset="-128"/>
              </a:rPr>
              <a:t>  </a:t>
            </a:r>
            <a:r>
              <a:rPr lang="en-US" sz="2400" dirty="0">
                <a:solidFill>
                  <a:srgbClr val="3857F0"/>
                </a:solidFill>
                <a:latin typeface="Arial Unicode MS" pitchFamily="34" charset="-128"/>
              </a:rPr>
              <a:t>INTEGER</a:t>
            </a:r>
            <a:r>
              <a:rPr lang="en-US" sz="2400" dirty="0">
                <a:latin typeface="Arial Unicode MS" pitchFamily="34" charset="-128"/>
              </a:rPr>
              <a:t>,  </a:t>
            </a:r>
            <a:r>
              <a:rPr lang="en-US" sz="2400" dirty="0">
                <a:solidFill>
                  <a:srgbClr val="3857F0"/>
                </a:solidFill>
                <a:latin typeface="Arial Unicode MS" pitchFamily="34" charset="-128"/>
              </a:rPr>
              <a:t>OUT</a:t>
            </a:r>
            <a:r>
              <a:rPr lang="en-US" sz="2400" dirty="0">
                <a:latin typeface="Arial Unicode MS" pitchFamily="34" charset="-128"/>
              </a:rPr>
              <a:t> </a:t>
            </a:r>
            <a:r>
              <a:rPr lang="en-US" sz="2400" b="1" dirty="0" err="1">
                <a:solidFill>
                  <a:schemeClr val="accent2">
                    <a:lumMod val="50000"/>
                  </a:schemeClr>
                </a:solidFill>
                <a:latin typeface="Arial Unicode MS" pitchFamily="34" charset="-128"/>
              </a:rPr>
              <a:t>numres</a:t>
            </a:r>
            <a:r>
              <a:rPr lang="en-US" sz="2400" dirty="0">
                <a:latin typeface="Arial Unicode MS" pitchFamily="34" charset="-128"/>
              </a:rPr>
              <a:t> </a:t>
            </a:r>
            <a:r>
              <a:rPr lang="en-US" sz="2400" dirty="0">
                <a:solidFill>
                  <a:srgbClr val="3857F0"/>
                </a:solidFill>
                <a:latin typeface="Arial Unicode MS" pitchFamily="34" charset="-128"/>
              </a:rPr>
              <a:t>INTEGER</a:t>
            </a:r>
            <a:r>
              <a:rPr lang="en-US" sz="2400" dirty="0">
                <a:latin typeface="Arial Unicode MS" pitchFamily="34" charset="-128"/>
              </a:rPr>
              <a:t> )</a:t>
            </a:r>
          </a:p>
          <a:p>
            <a:pPr>
              <a:buFont typeface="Wingdings" pitchFamily="2" charset="2"/>
              <a:buNone/>
            </a:pPr>
            <a:r>
              <a:rPr lang="en-US" sz="2400" dirty="0">
                <a:latin typeface="Arial Unicode MS" pitchFamily="34" charset="-128"/>
              </a:rPr>
              <a:t>       SET </a:t>
            </a:r>
            <a:r>
              <a:rPr lang="en-US" sz="2400" b="1" dirty="0" err="1">
                <a:solidFill>
                  <a:schemeClr val="accent2">
                    <a:lumMod val="50000"/>
                  </a:schemeClr>
                </a:solidFill>
                <a:latin typeface="Arial Unicode MS" pitchFamily="34" charset="-128"/>
              </a:rPr>
              <a:t>numres</a:t>
            </a:r>
            <a:r>
              <a:rPr lang="en-US" sz="2400" dirty="0">
                <a:latin typeface="Arial Unicode MS" pitchFamily="34" charset="-128"/>
              </a:rPr>
              <a:t> = (SELECT  COUNT(*)</a:t>
            </a:r>
            <a:br>
              <a:rPr lang="en-US" sz="2400" dirty="0">
                <a:latin typeface="Arial Unicode MS" pitchFamily="34" charset="-128"/>
              </a:rPr>
            </a:br>
            <a:r>
              <a:rPr lang="en-US" sz="2400" dirty="0">
                <a:latin typeface="Arial Unicode MS" pitchFamily="34" charset="-128"/>
              </a:rPr>
              <a:t>                             FROM     Reserves R</a:t>
            </a:r>
            <a:br>
              <a:rPr lang="en-US" sz="2400" dirty="0">
                <a:latin typeface="Arial Unicode MS" pitchFamily="34" charset="-128"/>
              </a:rPr>
            </a:br>
            <a:r>
              <a:rPr lang="en-US" sz="2400" dirty="0">
                <a:latin typeface="Arial Unicode MS" pitchFamily="34" charset="-128"/>
              </a:rPr>
              <a:t>                             WHERE  </a:t>
            </a:r>
            <a:r>
              <a:rPr lang="en-US" sz="2400" dirty="0" err="1">
                <a:latin typeface="Arial Unicode MS" pitchFamily="34" charset="-128"/>
              </a:rPr>
              <a:t>R.sid</a:t>
            </a:r>
            <a:r>
              <a:rPr lang="en-US" sz="2400" dirty="0">
                <a:latin typeface="Arial Unicode MS" pitchFamily="34" charset="-128"/>
              </a:rPr>
              <a:t> = </a:t>
            </a:r>
            <a:r>
              <a:rPr lang="en-US" sz="2400" b="1" dirty="0" err="1">
                <a:solidFill>
                  <a:schemeClr val="accent6">
                    <a:lumMod val="75000"/>
                  </a:schemeClr>
                </a:solidFill>
                <a:latin typeface="Arial Unicode MS" pitchFamily="34" charset="-128"/>
              </a:rPr>
              <a:t>sailorid</a:t>
            </a:r>
            <a:r>
              <a:rPr lang="en-US" sz="2400" dirty="0">
                <a:latin typeface="Arial Unicode MS" pitchFamily="34" charset="-128"/>
              </a:rPr>
              <a:t>)</a:t>
            </a:r>
          </a:p>
        </p:txBody>
      </p:sp>
      <p:sp>
        <p:nvSpPr>
          <p:cNvPr id="8" name="Rectangle 3"/>
          <p:cNvSpPr txBox="1">
            <a:spLocks noChangeArrowheads="1"/>
          </p:cNvSpPr>
          <p:nvPr/>
        </p:nvSpPr>
        <p:spPr>
          <a:xfrm>
            <a:off x="1447800" y="4267200"/>
            <a:ext cx="7239000" cy="2057400"/>
          </a:xfrm>
          <a:prstGeom prst="rect">
            <a:avLst/>
          </a:prstGeom>
          <a:ln>
            <a:solidFill>
              <a:srgbClr val="7030A0"/>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itchFamily="2" charset="2"/>
              <a:buNone/>
              <a:defRPr/>
            </a:pPr>
            <a:r>
              <a:rPr lang="en-US" sz="2400" dirty="0">
                <a:latin typeface="Arial Unicode MS" pitchFamily="34" charset="-128"/>
              </a:rPr>
              <a:t>CREATE PROCEDURE </a:t>
            </a:r>
            <a:r>
              <a:rPr lang="en-US" sz="2400" dirty="0" err="1">
                <a:solidFill>
                  <a:schemeClr val="accent5">
                    <a:lumMod val="75000"/>
                  </a:schemeClr>
                </a:solidFill>
                <a:latin typeface="Arial Unicode MS" pitchFamily="34" charset="-128"/>
              </a:rPr>
              <a:t>IncreaseRating</a:t>
            </a:r>
            <a:r>
              <a:rPr lang="en-US" sz="2400" dirty="0">
                <a:latin typeface="Arial Unicode MS" pitchFamily="34" charset="-128"/>
              </a:rPr>
              <a:t>(</a:t>
            </a:r>
            <a:br>
              <a:rPr lang="en-US" sz="2400" dirty="0">
                <a:latin typeface="Arial Unicode MS" pitchFamily="34" charset="-128"/>
              </a:rPr>
            </a:br>
            <a:r>
              <a:rPr lang="en-US" sz="2400" dirty="0">
                <a:solidFill>
                  <a:srgbClr val="2042EE"/>
                </a:solidFill>
                <a:latin typeface="Arial Unicode MS" pitchFamily="34" charset="-128"/>
              </a:rPr>
              <a:t>IN </a:t>
            </a:r>
            <a:r>
              <a:rPr lang="en-US" sz="2400" b="1" dirty="0" err="1">
                <a:solidFill>
                  <a:schemeClr val="accent6">
                    <a:lumMod val="75000"/>
                  </a:schemeClr>
                </a:solidFill>
                <a:latin typeface="Arial Unicode MS" pitchFamily="34" charset="-128"/>
              </a:rPr>
              <a:t>sailor_sid</a:t>
            </a:r>
            <a:r>
              <a:rPr lang="en-US" sz="2400" b="1" dirty="0">
                <a:solidFill>
                  <a:srgbClr val="2042EE"/>
                </a:solidFill>
                <a:latin typeface="Arial Unicode MS" pitchFamily="34" charset="-128"/>
              </a:rPr>
              <a:t> </a:t>
            </a:r>
            <a:r>
              <a:rPr lang="en-US" sz="2400" dirty="0">
                <a:solidFill>
                  <a:srgbClr val="2042EE"/>
                </a:solidFill>
                <a:latin typeface="Arial Unicode MS" pitchFamily="34" charset="-128"/>
              </a:rPr>
              <a:t>INTEGER,   IN </a:t>
            </a:r>
            <a:r>
              <a:rPr lang="en-US" sz="2400" b="1" dirty="0">
                <a:solidFill>
                  <a:schemeClr val="accent2">
                    <a:lumMod val="50000"/>
                  </a:schemeClr>
                </a:solidFill>
                <a:latin typeface="Arial Unicode MS" pitchFamily="34" charset="-128"/>
              </a:rPr>
              <a:t>increase</a:t>
            </a:r>
            <a:r>
              <a:rPr lang="en-US" sz="2400" dirty="0">
                <a:solidFill>
                  <a:srgbClr val="2042EE"/>
                </a:solidFill>
                <a:latin typeface="Arial Unicode MS" pitchFamily="34" charset="-128"/>
              </a:rPr>
              <a:t> INTEGER </a:t>
            </a:r>
            <a:r>
              <a:rPr lang="en-US" sz="2400" dirty="0">
                <a:latin typeface="Arial Unicode MS" pitchFamily="34" charset="-128"/>
              </a:rPr>
              <a:t>)</a:t>
            </a:r>
          </a:p>
          <a:p>
            <a:pPr>
              <a:spcBef>
                <a:spcPts val="0"/>
              </a:spcBef>
              <a:buFont typeface="Wingdings" pitchFamily="2" charset="2"/>
              <a:buNone/>
              <a:defRPr/>
            </a:pPr>
            <a:r>
              <a:rPr lang="en-US" sz="2400" dirty="0">
                <a:latin typeface="Arial Unicode MS" pitchFamily="34" charset="-128"/>
              </a:rPr>
              <a:t>	UPDATE Sailors</a:t>
            </a:r>
          </a:p>
          <a:p>
            <a:pPr>
              <a:spcBef>
                <a:spcPts val="0"/>
              </a:spcBef>
              <a:buFont typeface="Wingdings" pitchFamily="2" charset="2"/>
              <a:buNone/>
              <a:defRPr/>
            </a:pPr>
            <a:r>
              <a:rPr lang="en-US" sz="2400" dirty="0">
                <a:latin typeface="Arial Unicode MS" pitchFamily="34" charset="-128"/>
              </a:rPr>
              <a:t>		SET rating = rating + </a:t>
            </a:r>
            <a:r>
              <a:rPr lang="en-US" sz="2400" b="1" dirty="0">
                <a:solidFill>
                  <a:schemeClr val="accent2">
                    <a:lumMod val="50000"/>
                  </a:schemeClr>
                </a:solidFill>
                <a:latin typeface="Arial Unicode MS" pitchFamily="34" charset="-128"/>
              </a:rPr>
              <a:t>increase</a:t>
            </a:r>
            <a:br>
              <a:rPr lang="en-US" sz="2400" dirty="0">
                <a:latin typeface="Arial Unicode MS" pitchFamily="34" charset="-128"/>
              </a:rPr>
            </a:br>
            <a:r>
              <a:rPr lang="en-US" sz="2400" dirty="0">
                <a:latin typeface="Arial Unicode MS" pitchFamily="34" charset="-128"/>
              </a:rPr>
              <a:t>	WHERE </a:t>
            </a:r>
            <a:r>
              <a:rPr lang="en-US" sz="2400" dirty="0" err="1">
                <a:latin typeface="Arial Unicode MS" pitchFamily="34" charset="-128"/>
              </a:rPr>
              <a:t>sid</a:t>
            </a:r>
            <a:r>
              <a:rPr lang="en-US" sz="2400" dirty="0">
                <a:latin typeface="Arial Unicode MS" pitchFamily="34" charset="-128"/>
              </a:rPr>
              <a:t> = </a:t>
            </a:r>
            <a:r>
              <a:rPr lang="en-US" sz="2400" b="1" dirty="0" err="1">
                <a:solidFill>
                  <a:schemeClr val="accent6">
                    <a:lumMod val="75000"/>
                  </a:schemeClr>
                </a:solidFill>
                <a:latin typeface="Arial Unicode MS" pitchFamily="34" charset="-128"/>
              </a:rPr>
              <a:t>sailor_sid</a:t>
            </a:r>
            <a:endParaRPr lang="en-US" sz="2400" b="1" dirty="0">
              <a:solidFill>
                <a:schemeClr val="accent6">
                  <a:lumMod val="75000"/>
                </a:schemeClr>
              </a:solidFill>
              <a:latin typeface="Arial Unicode MS" pitchFamily="34" charset="-128"/>
            </a:endParaRPr>
          </a:p>
        </p:txBody>
      </p:sp>
    </p:spTree>
    <p:extLst>
      <p:ext uri="{BB962C8B-B14F-4D97-AF65-F5344CB8AC3E}">
        <p14:creationId xmlns:p14="http://schemas.microsoft.com/office/powerpoint/2010/main" val="338251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371">
                                            <p:bg/>
                                          </p:spTgt>
                                        </p:tgtEl>
                                        <p:attrNameLst>
                                          <p:attrName>style.visibility</p:attrName>
                                        </p:attrNameLst>
                                      </p:cBhvr>
                                      <p:to>
                                        <p:strVal val="visible"/>
                                      </p:to>
                                    </p:set>
                                    <p:animEffect transition="in" filter="wipe(left)">
                                      <p:cBhvr>
                                        <p:cTn id="7" dur="500"/>
                                        <p:tgtEl>
                                          <p:spTgt spid="58371">
                                            <p:bg/>
                                          </p:spTgt>
                                        </p:tgtEl>
                                      </p:cBhvr>
                                    </p:animEffect>
                                  </p:childTnLst>
                                  <p:subTnLst>
                                    <p:set>
                                      <p:cBhvr override="childStyle">
                                        <p:cTn dur="1" fill="hold" display="0" masterRel="nextClick" afterEffect="1"/>
                                        <p:tgtEl>
                                          <p:spTgt spid="58371">
                                            <p:bg/>
                                          </p:spTgt>
                                        </p:tgtEl>
                                        <p:attrNameLst>
                                          <p:attrName>style.visibility</p:attrName>
                                        </p:attrNameLst>
                                      </p:cBhvr>
                                      <p:to>
                                        <p:strVal val="hidden"/>
                                      </p:to>
                                    </p:set>
                                  </p:subTnLst>
                                </p:cTn>
                              </p:par>
                              <p:par>
                                <p:cTn id="8" presetID="22" presetClass="entr" presetSubtype="8" fill="hold" grpId="0" nodeType="withEffect">
                                  <p:stCondLst>
                                    <p:cond delay="0"/>
                                  </p:stCondLst>
                                  <p:childTnLst>
                                    <p:set>
                                      <p:cBhvr>
                                        <p:cTn id="9" dur="1" fill="hold">
                                          <p:stCondLst>
                                            <p:cond delay="0"/>
                                          </p:stCondLst>
                                        </p:cTn>
                                        <p:tgtEl>
                                          <p:spTgt spid="58371">
                                            <p:txEl>
                                              <p:pRg st="0" end="0"/>
                                            </p:txEl>
                                          </p:spTgt>
                                        </p:tgtEl>
                                        <p:attrNameLst>
                                          <p:attrName>style.visibility</p:attrName>
                                        </p:attrNameLst>
                                      </p:cBhvr>
                                      <p:to>
                                        <p:strVal val="visible"/>
                                      </p:to>
                                    </p:set>
                                    <p:animEffect transition="in" filter="wipe(left)">
                                      <p:cBhvr>
                                        <p:cTn id="10" dur="500"/>
                                        <p:tgtEl>
                                          <p:spTgt spid="58371">
                                            <p:txEl>
                                              <p:pRg st="0" end="0"/>
                                            </p:txEl>
                                          </p:spTgt>
                                        </p:tgtEl>
                                      </p:cBhvr>
                                    </p:animEffect>
                                  </p:childTnLst>
                                  <p:subTnLst>
                                    <p:set>
                                      <p:cBhvr override="childStyle">
                                        <p:cTn dur="1" fill="hold" display="0" masterRel="nextClick" afterEffect="1"/>
                                        <p:tgtEl>
                                          <p:spTgt spid="58371">
                                            <p:txEl>
                                              <p:pRg st="0" end="0"/>
                                            </p:txEl>
                                          </p:spTgt>
                                        </p:tgtEl>
                                        <p:attrNameLst>
                                          <p:attrName>style.visibility</p:attrName>
                                        </p:attrNameLst>
                                      </p:cBhvr>
                                      <p:to>
                                        <p:strVal val="hidden"/>
                                      </p:to>
                                    </p:set>
                                  </p:subTnLst>
                                </p:cTn>
                              </p:par>
                              <p:par>
                                <p:cTn id="11" presetID="22" presetClass="entr" presetSubtype="8" fill="hold" grpId="0" nodeType="with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Effect transition="in" filter="wipe(left)">
                                      <p:cBhvr>
                                        <p:cTn id="13" dur="500"/>
                                        <p:tgtEl>
                                          <p:spTgt spid="58371">
                                            <p:txEl>
                                              <p:pRg st="1" end="1"/>
                                            </p:txEl>
                                          </p:spTgt>
                                        </p:tgtEl>
                                      </p:cBhvr>
                                    </p:animEffect>
                                  </p:childTnLst>
                                  <p:subTnLst>
                                    <p:set>
                                      <p:cBhvr override="childStyle">
                                        <p:cTn dur="1" fill="hold" display="0" masterRel="nextClick" afterEffect="1"/>
                                        <p:tgtEl>
                                          <p:spTgt spid="58371">
                                            <p:txEl>
                                              <p:pRg st="1" end="1"/>
                                            </p:txEl>
                                          </p:spTgt>
                                        </p:tgtEl>
                                        <p:attrNameLst>
                                          <p:attrName>style.visibility</p:attrName>
                                        </p:attrNameLst>
                                      </p:cBhvr>
                                      <p:to>
                                        <p:strVal val="hidden"/>
                                      </p:to>
                                    </p:set>
                                  </p:subTnLst>
                                </p:cTn>
                              </p:par>
                              <p:par>
                                <p:cTn id="14" presetID="22" presetClass="entr" presetSubtype="8" fill="hold" grpId="0" nodeType="withEffect">
                                  <p:stCondLst>
                                    <p:cond delay="0"/>
                                  </p:stCondLst>
                                  <p:childTnLst>
                                    <p:set>
                                      <p:cBhvr>
                                        <p:cTn id="15" dur="1" fill="hold">
                                          <p:stCondLst>
                                            <p:cond delay="0"/>
                                          </p:stCondLst>
                                        </p:cTn>
                                        <p:tgtEl>
                                          <p:spTgt spid="58371">
                                            <p:txEl>
                                              <p:pRg st="2" end="2"/>
                                            </p:txEl>
                                          </p:spTgt>
                                        </p:tgtEl>
                                        <p:attrNameLst>
                                          <p:attrName>style.visibility</p:attrName>
                                        </p:attrNameLst>
                                      </p:cBhvr>
                                      <p:to>
                                        <p:strVal val="visible"/>
                                      </p:to>
                                    </p:set>
                                    <p:animEffect transition="in" filter="wipe(left)">
                                      <p:cBhvr>
                                        <p:cTn id="16" dur="500"/>
                                        <p:tgtEl>
                                          <p:spTgt spid="58371">
                                            <p:txEl>
                                              <p:pRg st="2" end="2"/>
                                            </p:txEl>
                                          </p:spTgt>
                                        </p:tgtEl>
                                      </p:cBhvr>
                                    </p:animEffect>
                                  </p:childTnLst>
                                  <p:subTnLst>
                                    <p:set>
                                      <p:cBhvr override="childStyle">
                                        <p:cTn dur="1" fill="hold" display="0" masterRel="nextClick" afterEffect="1"/>
                                        <p:tgtEl>
                                          <p:spTgt spid="58371">
                                            <p:txEl>
                                              <p:pRg st="2" end="2"/>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868362"/>
          </a:xfrm>
        </p:spPr>
        <p:txBody>
          <a:bodyPr/>
          <a:lstStyle/>
          <a:p>
            <a:r>
              <a:rPr lang="en-US" dirty="0"/>
              <a:t>SQL/PSM: Returning Result Set</a:t>
            </a:r>
          </a:p>
        </p:txBody>
      </p:sp>
      <p:sp>
        <p:nvSpPr>
          <p:cNvPr id="56323" name="Rectangle 3"/>
          <p:cNvSpPr>
            <a:spLocks noGrp="1" noChangeArrowheads="1"/>
          </p:cNvSpPr>
          <p:nvPr>
            <p:ph idx="1"/>
          </p:nvPr>
        </p:nvSpPr>
        <p:spPr>
          <a:xfrm>
            <a:off x="457200" y="1176215"/>
            <a:ext cx="8229600" cy="1295400"/>
          </a:xfrm>
        </p:spPr>
        <p:txBody>
          <a:bodyPr/>
          <a:lstStyle/>
          <a:p>
            <a:pPr>
              <a:lnSpc>
                <a:spcPct val="90000"/>
              </a:lnSpc>
              <a:spcAft>
                <a:spcPts val="600"/>
              </a:spcAft>
              <a:defRPr/>
            </a:pPr>
            <a:r>
              <a:rPr lang="en-US" sz="2400" dirty="0">
                <a:latin typeface="Arial Unicode MS" pitchFamily="34" charset="-128"/>
              </a:rPr>
              <a:t>&lt;declare cursor&gt; statement is used to return a result set</a:t>
            </a:r>
          </a:p>
          <a:p>
            <a:pPr>
              <a:lnSpc>
                <a:spcPct val="90000"/>
              </a:lnSpc>
              <a:spcAft>
                <a:spcPts val="600"/>
              </a:spcAft>
              <a:defRPr/>
            </a:pPr>
            <a:r>
              <a:rPr lang="en-US" sz="2400" dirty="0">
                <a:latin typeface="Arial Unicode MS" pitchFamily="34" charset="-128"/>
              </a:rPr>
              <a:t>The result set is returned to JDBC </a:t>
            </a:r>
            <a:r>
              <a:rPr lang="en-US" sz="2400" dirty="0" err="1">
                <a:latin typeface="Arial Unicode MS" pitchFamily="34" charset="-128"/>
              </a:rPr>
              <a:t>CallableStatement</a:t>
            </a:r>
            <a:r>
              <a:rPr lang="en-US" sz="2400" dirty="0">
                <a:latin typeface="Arial Unicode MS" pitchFamily="34" charset="-128"/>
              </a:rPr>
              <a:t> object that calls the procedure</a:t>
            </a:r>
          </a:p>
        </p:txBody>
      </p:sp>
      <p:sp>
        <p:nvSpPr>
          <p:cNvPr id="4" name="Rectangle 3"/>
          <p:cNvSpPr txBox="1">
            <a:spLocks noChangeArrowheads="1"/>
          </p:cNvSpPr>
          <p:nvPr/>
        </p:nvSpPr>
        <p:spPr>
          <a:xfrm>
            <a:off x="1851613" y="2743200"/>
            <a:ext cx="6538546" cy="3581400"/>
          </a:xfrm>
          <a:prstGeom prst="rect">
            <a:avLst/>
          </a:prstGeom>
          <a:solidFill>
            <a:schemeClr val="accent3">
              <a:lumMod val="40000"/>
              <a:lumOff val="60000"/>
            </a:schemeClr>
          </a:solidFill>
          <a:effectLst>
            <a:outerShdw blurRad="50800" dist="38100" dir="18900000" algn="bl" rotWithShape="0">
              <a:prstClr val="black">
                <a:alpha val="40000"/>
              </a:prstClr>
            </a:outerShdw>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itchFamily="2" charset="2"/>
              <a:buNone/>
              <a:defRPr/>
            </a:pPr>
            <a:r>
              <a:rPr lang="en-US" sz="2400" dirty="0">
                <a:latin typeface="Arial Unicode MS" pitchFamily="34" charset="-128"/>
              </a:rPr>
              <a:t>CREATE PROCEDURE </a:t>
            </a:r>
            <a:r>
              <a:rPr lang="en-US" sz="2400" dirty="0" err="1">
                <a:latin typeface="Arial Unicode MS" pitchFamily="34" charset="-128"/>
              </a:rPr>
              <a:t>Goodsailors</a:t>
            </a:r>
            <a:r>
              <a:rPr lang="en-US" sz="2400" dirty="0">
                <a:latin typeface="Arial Unicode MS" pitchFamily="34" charset="-128"/>
              </a:rPr>
              <a:t>( </a:t>
            </a:r>
          </a:p>
          <a:p>
            <a:pPr>
              <a:lnSpc>
                <a:spcPct val="90000"/>
              </a:lnSpc>
              <a:spcAft>
                <a:spcPts val="600"/>
              </a:spcAft>
              <a:buFont typeface="Wingdings" pitchFamily="2" charset="2"/>
              <a:buNone/>
              <a:defRPr/>
            </a:pPr>
            <a:r>
              <a:rPr lang="en-US" sz="2400" dirty="0">
                <a:latin typeface="Arial Unicode MS" pitchFamily="34" charset="-128"/>
              </a:rPr>
              <a:t>               IN </a:t>
            </a:r>
            <a:r>
              <a:rPr lang="en-US" sz="2400" dirty="0" err="1">
                <a:latin typeface="Arial Unicode MS" pitchFamily="34" charset="-128"/>
              </a:rPr>
              <a:t>goodrating</a:t>
            </a:r>
            <a:r>
              <a:rPr lang="en-US" sz="2400" dirty="0">
                <a:latin typeface="Arial Unicode MS" pitchFamily="34" charset="-128"/>
              </a:rPr>
              <a:t> INTEGER)</a:t>
            </a:r>
          </a:p>
          <a:p>
            <a:pPr>
              <a:lnSpc>
                <a:spcPct val="90000"/>
              </a:lnSpc>
              <a:spcAft>
                <a:spcPts val="600"/>
              </a:spcAft>
              <a:buFont typeface="Wingdings" pitchFamily="2" charset="2"/>
              <a:buNone/>
              <a:defRPr/>
            </a:pPr>
            <a:r>
              <a:rPr lang="en-US" sz="2400" b="1" dirty="0">
                <a:solidFill>
                  <a:srgbClr val="7030A0"/>
                </a:solidFill>
                <a:latin typeface="Arial Unicode MS" pitchFamily="34" charset="-128"/>
              </a:rPr>
              <a:t>DYNAMIC RESULT SETS 1</a:t>
            </a:r>
            <a:r>
              <a:rPr lang="en-US" sz="2400" dirty="0">
                <a:latin typeface="Arial Unicode MS" pitchFamily="34" charset="-128"/>
              </a:rPr>
              <a:t>               </a:t>
            </a:r>
          </a:p>
          <a:p>
            <a:pPr>
              <a:lnSpc>
                <a:spcPct val="90000"/>
              </a:lnSpc>
              <a:buFont typeface="Wingdings" pitchFamily="2" charset="2"/>
              <a:buNone/>
              <a:defRPr/>
            </a:pPr>
            <a:r>
              <a:rPr lang="en-US" sz="2400" dirty="0">
                <a:latin typeface="Arial Unicode MS" pitchFamily="34" charset="-128"/>
              </a:rPr>
              <a:t>BEGIN</a:t>
            </a:r>
          </a:p>
          <a:p>
            <a:pPr>
              <a:buFont typeface="Wingdings" pitchFamily="2" charset="2"/>
              <a:buNone/>
              <a:defRPr/>
            </a:pPr>
            <a:r>
              <a:rPr lang="en-US" sz="2400" dirty="0">
                <a:latin typeface="Arial Unicode MS" pitchFamily="34" charset="-128"/>
              </a:rPr>
              <a:t>   DECLARE Cur1  CURSOR </a:t>
            </a:r>
            <a:r>
              <a:rPr lang="en-US" sz="2400" b="1" dirty="0">
                <a:solidFill>
                  <a:schemeClr val="accent6">
                    <a:lumMod val="50000"/>
                  </a:schemeClr>
                </a:solidFill>
                <a:latin typeface="Arial Unicode MS" pitchFamily="34" charset="-128"/>
              </a:rPr>
              <a:t>WITH RETURN</a:t>
            </a:r>
            <a:r>
              <a:rPr lang="en-US" sz="2400" dirty="0">
                <a:solidFill>
                  <a:schemeClr val="accent6">
                    <a:lumMod val="50000"/>
                  </a:schemeClr>
                </a:solidFill>
                <a:latin typeface="Arial Unicode MS" pitchFamily="34" charset="-128"/>
              </a:rPr>
              <a:t> </a:t>
            </a:r>
            <a:r>
              <a:rPr lang="en-US" sz="2400" dirty="0">
                <a:latin typeface="Arial Unicode MS" pitchFamily="34" charset="-128"/>
              </a:rPr>
              <a:t>FOR</a:t>
            </a:r>
          </a:p>
          <a:p>
            <a:pPr>
              <a:buFont typeface="Wingdings" pitchFamily="2" charset="2"/>
              <a:buNone/>
              <a:defRPr/>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SELECT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sid</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sname</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rating</a:t>
            </a:r>
          </a:p>
          <a:p>
            <a:pPr>
              <a:spcBef>
                <a:spcPts val="0"/>
              </a:spcBef>
              <a:buFont typeface="Wingdings" pitchFamily="2" charset="2"/>
              <a:buNone/>
              <a:defRPr/>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FROM      Sailors S</a:t>
            </a:r>
          </a:p>
          <a:p>
            <a:pPr>
              <a:spcBef>
                <a:spcPts val="0"/>
              </a:spcBef>
              <a:spcAft>
                <a:spcPts val="600"/>
              </a:spcAft>
              <a:buFont typeface="Wingdings" pitchFamily="2" charset="2"/>
              <a:buNone/>
              <a:defRPr/>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WHERE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S.rating</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&gt;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goodrating</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spcBef>
                <a:spcPts val="0"/>
              </a:spcBef>
              <a:spcAft>
                <a:spcPts val="600"/>
              </a:spcAft>
              <a:buFont typeface="Wingdings" pitchFamily="2" charset="2"/>
              <a:buNone/>
              <a:defRPr/>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a:solidFill>
                  <a:schemeClr val="accent5">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OPEN Cur1</a:t>
            </a:r>
          </a:p>
          <a:p>
            <a:pPr>
              <a:lnSpc>
                <a:spcPct val="90000"/>
              </a:lnSpc>
              <a:spcBef>
                <a:spcPts val="0"/>
              </a:spcBef>
              <a:spcAft>
                <a:spcPts val="600"/>
              </a:spcAft>
              <a:buFont typeface="Wingdings" pitchFamily="2" charset="2"/>
              <a:buNone/>
              <a:defRPr/>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END</a:t>
            </a:r>
          </a:p>
        </p:txBody>
      </p:sp>
      <p:sp>
        <p:nvSpPr>
          <p:cNvPr id="5" name="Rounded Rectangular Callout 4"/>
          <p:cNvSpPr/>
          <p:nvPr/>
        </p:nvSpPr>
        <p:spPr>
          <a:xfrm>
            <a:off x="6728413" y="4953000"/>
            <a:ext cx="1752600" cy="838200"/>
          </a:xfrm>
          <a:prstGeom prst="wedgeRoundRectCallout">
            <a:avLst>
              <a:gd name="adj1" fmla="val -38823"/>
              <a:gd name="adj2" fmla="val -95628"/>
              <a:gd name="adj3" fmla="val 16667"/>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en-US" sz="2000" b="1" dirty="0"/>
              <a:t>Result set will be returned</a:t>
            </a:r>
            <a:endParaRPr lang="en-US" sz="2000" dirty="0"/>
          </a:p>
        </p:txBody>
      </p:sp>
      <p:sp>
        <p:nvSpPr>
          <p:cNvPr id="7" name="Rounded Rectangular Callout 6"/>
          <p:cNvSpPr/>
          <p:nvPr/>
        </p:nvSpPr>
        <p:spPr>
          <a:xfrm>
            <a:off x="7033213" y="2895600"/>
            <a:ext cx="1828800" cy="1143000"/>
          </a:xfrm>
          <a:prstGeom prst="wedgeRoundRectCallout">
            <a:avLst>
              <a:gd name="adj1" fmla="val -131452"/>
              <a:gd name="adj2" fmla="val 16154"/>
              <a:gd name="adj3" fmla="val 16667"/>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en-US" sz="2000" b="1" dirty="0"/>
              <a:t>Maximum number of result sets is 1</a:t>
            </a:r>
            <a:endParaRPr lang="en-US" sz="2000" dirty="0"/>
          </a:p>
        </p:txBody>
      </p:sp>
      <p:sp>
        <p:nvSpPr>
          <p:cNvPr id="8" name="Rounded Rectangular Callout 7"/>
          <p:cNvSpPr/>
          <p:nvPr/>
        </p:nvSpPr>
        <p:spPr>
          <a:xfrm>
            <a:off x="228600" y="4386386"/>
            <a:ext cx="1752600" cy="1355284"/>
          </a:xfrm>
          <a:prstGeom prst="wedgeRoundRectCallout">
            <a:avLst>
              <a:gd name="adj1" fmla="val 61097"/>
              <a:gd name="adj2" fmla="val 43766"/>
              <a:gd name="adj3" fmla="val 16667"/>
            </a:avLst>
          </a:prstGeom>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nchorCtr="1"/>
          <a:lstStyle/>
          <a:p>
            <a:pPr algn="ctr">
              <a:lnSpc>
                <a:spcPts val="2200"/>
              </a:lnSpc>
            </a:pPr>
            <a:r>
              <a:rPr lang="en-US" sz="2000" b="1" dirty="0"/>
              <a:t>Make sure to open cursor in order to return the result set</a:t>
            </a:r>
            <a:endParaRPr lang="en-US" sz="2000" dirty="0"/>
          </a:p>
        </p:txBody>
      </p:sp>
    </p:spTree>
    <p:extLst>
      <p:ext uri="{BB962C8B-B14F-4D97-AF65-F5344CB8AC3E}">
        <p14:creationId xmlns:p14="http://schemas.microsoft.com/office/powerpoint/2010/main" val="26224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7961" y="58959"/>
            <a:ext cx="8548077" cy="966576"/>
          </a:xfrm>
        </p:spPr>
        <p:txBody>
          <a:bodyPr>
            <a:normAutofit fontScale="90000"/>
          </a:bodyPr>
          <a:lstStyle/>
          <a:p>
            <a:r>
              <a:rPr lang="en-US" dirty="0"/>
              <a:t>Preparation for Calling Stored Procedure</a:t>
            </a:r>
          </a:p>
        </p:txBody>
      </p:sp>
      <p:sp>
        <p:nvSpPr>
          <p:cNvPr id="56323" name="Rectangle 3"/>
          <p:cNvSpPr>
            <a:spLocks noGrp="1" noChangeArrowheads="1"/>
          </p:cNvSpPr>
          <p:nvPr>
            <p:ph idx="1"/>
          </p:nvPr>
        </p:nvSpPr>
        <p:spPr>
          <a:xfrm>
            <a:off x="526365" y="1295400"/>
            <a:ext cx="3955758" cy="2538624"/>
          </a:xfrm>
        </p:spPr>
        <p:txBody>
          <a:bodyPr>
            <a:noAutofit/>
          </a:bodyPr>
          <a:lstStyle/>
          <a:p>
            <a:pPr marL="0" indent="0">
              <a:lnSpc>
                <a:spcPts val="3600"/>
              </a:lnSpc>
              <a:buNone/>
              <a:defRPr/>
            </a:pPr>
            <a:r>
              <a:rPr lang="en-US" sz="2800" dirty="0">
                <a:latin typeface="Arial Unicode MS" pitchFamily="34" charset="-128"/>
              </a:rPr>
              <a:t>The stored procedure is executed with a JDBC </a:t>
            </a:r>
            <a:r>
              <a:rPr lang="en-US" sz="2800" dirty="0" err="1">
                <a:latin typeface="Arial Unicode MS" pitchFamily="34" charset="-128"/>
              </a:rPr>
              <a:t>CallableStatement</a:t>
            </a:r>
            <a:r>
              <a:rPr lang="en-US" sz="2800" dirty="0">
                <a:latin typeface="Arial Unicode MS" pitchFamily="34" charset="-128"/>
              </a:rPr>
              <a:t> </a:t>
            </a:r>
            <a:r>
              <a:rPr lang="en-US" sz="2800" b="1" dirty="0">
                <a:latin typeface="Arial Unicode MS" pitchFamily="34" charset="-128"/>
              </a:rPr>
              <a:t>execute()</a:t>
            </a:r>
            <a:r>
              <a:rPr lang="en-US" sz="2800" dirty="0">
                <a:latin typeface="Arial Unicode MS" pitchFamily="34" charset="-128"/>
              </a:rPr>
              <a:t> method </a:t>
            </a:r>
          </a:p>
          <a:p>
            <a:pPr marL="0" indent="0">
              <a:lnSpc>
                <a:spcPts val="3600"/>
              </a:lnSpc>
              <a:spcBef>
                <a:spcPts val="0"/>
              </a:spcBef>
              <a:spcAft>
                <a:spcPts val="600"/>
              </a:spcAft>
              <a:buNone/>
              <a:defRPr/>
            </a:pPr>
            <a:r>
              <a:rPr lang="en-US" sz="2800" dirty="0">
                <a:solidFill>
                  <a:schemeClr val="tx1">
                    <a:lumMod val="50000"/>
                    <a:lumOff val="50000"/>
                  </a:schemeClr>
                </a:solidFill>
                <a:latin typeface="Arial Unicode MS" pitchFamily="34" charset="-128"/>
              </a:rPr>
              <a:t>(next slide)</a:t>
            </a:r>
          </a:p>
        </p:txBody>
      </p:sp>
      <p:sp>
        <p:nvSpPr>
          <p:cNvPr id="7" name="Content Placeholder 2"/>
          <p:cNvSpPr txBox="1">
            <a:spLocks/>
          </p:cNvSpPr>
          <p:nvPr/>
        </p:nvSpPr>
        <p:spPr>
          <a:xfrm>
            <a:off x="533400" y="4876800"/>
            <a:ext cx="8077200" cy="1625555"/>
          </a:xfrm>
          <a:prstGeom prst="rect">
            <a:avLst/>
          </a:prstGeom>
          <a:solidFill>
            <a:schemeClr val="accent6">
              <a:lumMod val="40000"/>
              <a:lumOff val="6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a:t>Import </a:t>
            </a:r>
            <a:r>
              <a:rPr lang="en-US" sz="2400" dirty="0" err="1"/>
              <a:t>java.sql.CallableStatement</a:t>
            </a:r>
            <a:r>
              <a:rPr lang="en-US" sz="2400" dirty="0"/>
              <a:t>;</a:t>
            </a:r>
          </a:p>
          <a:p>
            <a:pPr marL="0" indent="0">
              <a:buFont typeface="Arial" pitchFamily="34" charset="0"/>
              <a:buNone/>
            </a:pPr>
            <a:r>
              <a:rPr lang="en-US" sz="2400" dirty="0"/>
              <a:t>  …</a:t>
            </a:r>
          </a:p>
          <a:p>
            <a:pPr marL="0" indent="0">
              <a:buFont typeface="Arial" pitchFamily="34" charset="0"/>
              <a:buNone/>
            </a:pPr>
            <a:r>
              <a:rPr lang="en-US" sz="2400" dirty="0"/>
              <a:t>  </a:t>
            </a:r>
            <a:r>
              <a:rPr lang="en-US" sz="2200" dirty="0" err="1"/>
              <a:t>CallableStatement</a:t>
            </a:r>
            <a:r>
              <a:rPr lang="en-US" sz="2200" dirty="0"/>
              <a:t> </a:t>
            </a:r>
            <a:r>
              <a:rPr lang="en-US" sz="2200" dirty="0" err="1"/>
              <a:t>CStmt</a:t>
            </a:r>
            <a:r>
              <a:rPr lang="en-US" sz="2200" dirty="0"/>
              <a:t> = </a:t>
            </a:r>
            <a:r>
              <a:rPr lang="en-US" sz="2200" dirty="0" err="1"/>
              <a:t>con.prepareCall</a:t>
            </a:r>
            <a:r>
              <a:rPr lang="en-US" sz="2200" dirty="0"/>
              <a:t>(“{Call </a:t>
            </a:r>
            <a:r>
              <a:rPr lang="en-US" sz="2200" dirty="0" err="1"/>
              <a:t>Goodsailors</a:t>
            </a:r>
            <a:r>
              <a:rPr lang="en-US" sz="2200" dirty="0"/>
              <a:t>(?)”);</a:t>
            </a:r>
          </a:p>
          <a:p>
            <a:pPr marL="0" indent="0">
              <a:buFont typeface="Arial" pitchFamily="34" charset="0"/>
              <a:buNone/>
            </a:pPr>
            <a:r>
              <a:rPr lang="en-US" sz="2200" dirty="0"/>
              <a:t>  </a:t>
            </a:r>
            <a:r>
              <a:rPr lang="en-US" sz="2200" dirty="0" err="1"/>
              <a:t>CStmt.setInt</a:t>
            </a:r>
            <a:r>
              <a:rPr lang="en-US" sz="2200" dirty="0"/>
              <a:t>(“</a:t>
            </a:r>
            <a:r>
              <a:rPr lang="en-US" sz="2200" dirty="0" err="1"/>
              <a:t>goodrating</a:t>
            </a:r>
            <a:r>
              <a:rPr lang="en-US" sz="2200" dirty="0"/>
              <a:t>”, 8);        // Set parameter using its name</a:t>
            </a:r>
          </a:p>
        </p:txBody>
      </p:sp>
      <p:sp>
        <p:nvSpPr>
          <p:cNvPr id="9" name="Rounded Rectangular Callout 8"/>
          <p:cNvSpPr/>
          <p:nvPr/>
        </p:nvSpPr>
        <p:spPr>
          <a:xfrm>
            <a:off x="5181600" y="4337069"/>
            <a:ext cx="2362200" cy="1079461"/>
          </a:xfrm>
          <a:prstGeom prst="wedgeRoundRectCallout">
            <a:avLst>
              <a:gd name="adj1" fmla="val -39381"/>
              <a:gd name="adj2" fmla="val 77506"/>
              <a:gd name="adj3" fmla="val 1666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Preperation</a:t>
            </a:r>
            <a:r>
              <a:rPr lang="en-US" dirty="0"/>
              <a:t> for calling the stored procedure </a:t>
            </a:r>
            <a:r>
              <a:rPr lang="en-US" dirty="0" err="1"/>
              <a:t>Goodsailors</a:t>
            </a:r>
            <a:endParaRPr lang="en-US" dirty="0"/>
          </a:p>
        </p:txBody>
      </p:sp>
      <p:pic>
        <p:nvPicPr>
          <p:cNvPr id="3" name="Picture 2">
            <a:extLst>
              <a:ext uri="{FF2B5EF4-FFF2-40B4-BE49-F238E27FC236}">
                <a16:creationId xmlns:a16="http://schemas.microsoft.com/office/drawing/2014/main" id="{04E5B398-AFF1-4071-A87F-3D637E1D7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593" y="1965325"/>
            <a:ext cx="3976077" cy="2307994"/>
          </a:xfrm>
          <a:prstGeom prst="rect">
            <a:avLst/>
          </a:prstGeom>
        </p:spPr>
      </p:pic>
      <p:sp>
        <p:nvSpPr>
          <p:cNvPr id="8" name="Rounded Rectangular Callout 8">
            <a:extLst>
              <a:ext uri="{FF2B5EF4-FFF2-40B4-BE49-F238E27FC236}">
                <a16:creationId xmlns:a16="http://schemas.microsoft.com/office/drawing/2014/main" id="{75A939FC-3812-4979-A405-B4B88DD629DE}"/>
              </a:ext>
            </a:extLst>
          </p:cNvPr>
          <p:cNvSpPr/>
          <p:nvPr/>
        </p:nvSpPr>
        <p:spPr>
          <a:xfrm>
            <a:off x="7405077" y="1169820"/>
            <a:ext cx="1295400" cy="712620"/>
          </a:xfrm>
          <a:prstGeom prst="wedgeRoundRectCallout">
            <a:avLst>
              <a:gd name="adj1" fmla="val 6109"/>
              <a:gd name="adj2" fmla="val 99368"/>
              <a:gd name="adj3" fmla="val 16667"/>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Stored procedure</a:t>
            </a:r>
          </a:p>
        </p:txBody>
      </p:sp>
      <p:sp>
        <p:nvSpPr>
          <p:cNvPr id="2" name="Oval 1">
            <a:extLst>
              <a:ext uri="{FF2B5EF4-FFF2-40B4-BE49-F238E27FC236}">
                <a16:creationId xmlns:a16="http://schemas.microsoft.com/office/drawing/2014/main" id="{F8B5C15D-8ACF-4121-ABAB-AC3E774470EB}"/>
              </a:ext>
            </a:extLst>
          </p:cNvPr>
          <p:cNvSpPr/>
          <p:nvPr/>
        </p:nvSpPr>
        <p:spPr>
          <a:xfrm>
            <a:off x="8001000" y="3581400"/>
            <a:ext cx="457200" cy="418532"/>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a:solidFill>
                  <a:srgbClr val="FFC000"/>
                </a:solidFill>
              </a:rPr>
              <a:t>1</a:t>
            </a:r>
          </a:p>
        </p:txBody>
      </p:sp>
      <p:sp>
        <p:nvSpPr>
          <p:cNvPr id="10" name="Oval 9">
            <a:extLst>
              <a:ext uri="{FF2B5EF4-FFF2-40B4-BE49-F238E27FC236}">
                <a16:creationId xmlns:a16="http://schemas.microsoft.com/office/drawing/2014/main" id="{92CFE0AC-B88C-4D02-BE70-12050F7864E8}"/>
              </a:ext>
            </a:extLst>
          </p:cNvPr>
          <p:cNvSpPr/>
          <p:nvPr/>
        </p:nvSpPr>
        <p:spPr>
          <a:xfrm>
            <a:off x="8052777" y="4953000"/>
            <a:ext cx="457200" cy="418532"/>
          </a:xfrm>
          <a:prstGeom prst="ellipse">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800" dirty="0">
                <a:solidFill>
                  <a:srgbClr val="FFC000"/>
                </a:solidFill>
              </a:rPr>
              <a:t>2</a:t>
            </a:r>
          </a:p>
        </p:txBody>
      </p:sp>
    </p:spTree>
    <p:extLst>
      <p:ext uri="{BB962C8B-B14F-4D97-AF65-F5344CB8AC3E}">
        <p14:creationId xmlns:p14="http://schemas.microsoft.com/office/powerpoint/2010/main" val="23813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2168" y="228521"/>
            <a:ext cx="8229600" cy="868362"/>
          </a:xfrm>
        </p:spPr>
        <p:txBody>
          <a:bodyPr>
            <a:normAutofit/>
          </a:bodyPr>
          <a:lstStyle/>
          <a:p>
            <a:r>
              <a:rPr lang="en-US" dirty="0"/>
              <a:t>Processing Multiple Result Sets</a:t>
            </a:r>
          </a:p>
        </p:txBody>
      </p:sp>
      <p:sp>
        <p:nvSpPr>
          <p:cNvPr id="8" name="Rectangle 3"/>
          <p:cNvSpPr txBox="1">
            <a:spLocks noChangeArrowheads="1"/>
          </p:cNvSpPr>
          <p:nvPr/>
        </p:nvSpPr>
        <p:spPr>
          <a:xfrm>
            <a:off x="524772" y="3381362"/>
            <a:ext cx="6248400" cy="2286000"/>
          </a:xfrm>
          <a:prstGeom prst="rect">
            <a:avLst/>
          </a:prstGeom>
          <a:solidFill>
            <a:schemeClr val="accent4">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300"/>
              </a:lnSpc>
              <a:spcBef>
                <a:spcPts val="600"/>
              </a:spcBef>
              <a:buFont typeface="Arial" pitchFamily="34" charset="0"/>
              <a:buNone/>
              <a:defRPr/>
            </a:pPr>
            <a:r>
              <a:rPr lang="en-US" sz="2400" dirty="0">
                <a:latin typeface="Arial Unicode MS" pitchFamily="34" charset="-128"/>
              </a:rPr>
              <a:t>Boolean </a:t>
            </a:r>
            <a:r>
              <a:rPr lang="en-US" sz="2400" b="1" dirty="0" err="1">
                <a:solidFill>
                  <a:schemeClr val="accent6">
                    <a:lumMod val="75000"/>
                  </a:schemeClr>
                </a:solidFill>
                <a:latin typeface="Arial Unicode MS" pitchFamily="34" charset="-128"/>
              </a:rPr>
              <a:t>hadResults</a:t>
            </a:r>
            <a:r>
              <a:rPr lang="en-US" sz="2400" dirty="0">
                <a:latin typeface="Arial Unicode MS" pitchFamily="34" charset="-128"/>
              </a:rPr>
              <a:t> = </a:t>
            </a:r>
            <a:r>
              <a:rPr lang="en-US" sz="2400" dirty="0" err="1">
                <a:latin typeface="Arial Unicode MS" pitchFamily="34" charset="-128"/>
              </a:rPr>
              <a:t>CStmt.execute</a:t>
            </a:r>
            <a:r>
              <a:rPr lang="en-US" sz="2400" dirty="0">
                <a:latin typeface="Arial Unicode MS" pitchFamily="34" charset="-128"/>
              </a:rPr>
              <a:t>();</a:t>
            </a:r>
          </a:p>
          <a:p>
            <a:pPr marL="0" indent="0">
              <a:lnSpc>
                <a:spcPts val="2300"/>
              </a:lnSpc>
              <a:buFont typeface="Arial" pitchFamily="34" charset="0"/>
              <a:buNone/>
              <a:defRPr/>
            </a:pPr>
            <a:r>
              <a:rPr lang="en-US" sz="2400" dirty="0">
                <a:latin typeface="Arial Unicode MS" pitchFamily="34" charset="-128"/>
              </a:rPr>
              <a:t>while (</a:t>
            </a:r>
            <a:r>
              <a:rPr lang="en-US" sz="2400" dirty="0" err="1">
                <a:latin typeface="Arial Unicode MS" pitchFamily="34" charset="-128"/>
              </a:rPr>
              <a:t>hadResults</a:t>
            </a:r>
            <a:r>
              <a:rPr lang="en-US" sz="2400" dirty="0">
                <a:latin typeface="Arial Unicode MS" pitchFamily="34" charset="-128"/>
              </a:rPr>
              <a:t>)  {</a:t>
            </a:r>
          </a:p>
          <a:p>
            <a:pPr marL="0" indent="0">
              <a:lnSpc>
                <a:spcPts val="2300"/>
              </a:lnSpc>
              <a:buFont typeface="Arial" pitchFamily="34" charset="0"/>
              <a:buNone/>
              <a:defRPr/>
            </a:pPr>
            <a:r>
              <a:rPr lang="en-US" sz="2400" dirty="0">
                <a:latin typeface="Arial Unicode MS" pitchFamily="34" charset="-128"/>
              </a:rPr>
              <a:t>   </a:t>
            </a:r>
            <a:r>
              <a:rPr lang="en-US" sz="2400" dirty="0" err="1">
                <a:latin typeface="Arial Unicode MS" pitchFamily="34" charset="-128"/>
              </a:rPr>
              <a:t>ResultSet</a:t>
            </a:r>
            <a:r>
              <a:rPr lang="en-US" sz="2400" dirty="0">
                <a:latin typeface="Arial Unicode MS" pitchFamily="34" charset="-128"/>
              </a:rPr>
              <a:t>  </a:t>
            </a:r>
            <a:r>
              <a:rPr lang="en-US" sz="2400" dirty="0" err="1">
                <a:latin typeface="Arial Unicode MS" pitchFamily="34" charset="-128"/>
              </a:rPr>
              <a:t>rs</a:t>
            </a:r>
            <a:r>
              <a:rPr lang="en-US" sz="2400" dirty="0">
                <a:latin typeface="Arial Unicode MS" pitchFamily="34" charset="-128"/>
              </a:rPr>
              <a:t> = </a:t>
            </a:r>
            <a:r>
              <a:rPr lang="en-US" sz="2400" dirty="0" err="1">
                <a:latin typeface="Arial Unicode MS" pitchFamily="34" charset="-128"/>
              </a:rPr>
              <a:t>CStmt.</a:t>
            </a:r>
            <a:r>
              <a:rPr lang="en-US" sz="2400" b="1" dirty="0" err="1">
                <a:solidFill>
                  <a:schemeClr val="accent6">
                    <a:lumMod val="75000"/>
                  </a:schemeClr>
                </a:solidFill>
                <a:latin typeface="Arial Unicode MS" pitchFamily="34" charset="-128"/>
              </a:rPr>
              <a:t>getResultSet</a:t>
            </a:r>
            <a:r>
              <a:rPr lang="en-US" sz="2400" dirty="0">
                <a:latin typeface="Arial Unicode MS" pitchFamily="34" charset="-128"/>
              </a:rPr>
              <a:t>();</a:t>
            </a:r>
          </a:p>
          <a:p>
            <a:pPr marL="0" indent="0">
              <a:lnSpc>
                <a:spcPts val="2300"/>
              </a:lnSpc>
              <a:buFont typeface="Arial" pitchFamily="34" charset="0"/>
              <a:buNone/>
              <a:defRPr/>
            </a:pPr>
            <a:r>
              <a:rPr lang="en-US" sz="2400" dirty="0">
                <a:latin typeface="Arial Unicode MS" pitchFamily="34" charset="-128"/>
              </a:rPr>
              <a:t>       // process result set</a:t>
            </a:r>
          </a:p>
          <a:p>
            <a:pPr marL="0" indent="0">
              <a:lnSpc>
                <a:spcPts val="2300"/>
              </a:lnSpc>
              <a:buFont typeface="Arial" pitchFamily="34" charset="0"/>
              <a:buNone/>
              <a:defRPr/>
            </a:pPr>
            <a:r>
              <a:rPr lang="en-US" sz="2400" dirty="0">
                <a:latin typeface="Arial Unicode MS" pitchFamily="34" charset="-128"/>
              </a:rPr>
              <a:t>   </a:t>
            </a:r>
            <a:r>
              <a:rPr lang="en-US" sz="2400" dirty="0" err="1">
                <a:latin typeface="Arial Unicode MS" pitchFamily="34" charset="-128"/>
              </a:rPr>
              <a:t>hadResults</a:t>
            </a:r>
            <a:r>
              <a:rPr lang="en-US" sz="2400" dirty="0">
                <a:latin typeface="Arial Unicode MS" pitchFamily="34" charset="-128"/>
              </a:rPr>
              <a:t> = </a:t>
            </a:r>
            <a:r>
              <a:rPr lang="en-US" sz="2400" dirty="0" err="1">
                <a:latin typeface="Arial Unicode MS" pitchFamily="34" charset="-128"/>
              </a:rPr>
              <a:t>CStmt.</a:t>
            </a:r>
            <a:r>
              <a:rPr lang="en-US" sz="2400" b="1" dirty="0" err="1">
                <a:solidFill>
                  <a:schemeClr val="accent6">
                    <a:lumMod val="75000"/>
                  </a:schemeClr>
                </a:solidFill>
                <a:latin typeface="Arial Unicode MS" pitchFamily="34" charset="-128"/>
              </a:rPr>
              <a:t>getmoreResults</a:t>
            </a:r>
            <a:r>
              <a:rPr lang="en-US" sz="2400" dirty="0">
                <a:latin typeface="Arial Unicode MS" pitchFamily="34" charset="-128"/>
              </a:rPr>
              <a:t>();</a:t>
            </a:r>
          </a:p>
          <a:p>
            <a:pPr marL="0" indent="0">
              <a:lnSpc>
                <a:spcPts val="2300"/>
              </a:lnSpc>
              <a:buFont typeface="Arial" pitchFamily="34" charset="0"/>
              <a:buNone/>
              <a:defRPr/>
            </a:pPr>
            <a:r>
              <a:rPr lang="en-US" sz="2400" dirty="0">
                <a:latin typeface="Arial Unicode MS" pitchFamily="34" charset="-128"/>
              </a:rPr>
              <a:t>}</a:t>
            </a:r>
          </a:p>
        </p:txBody>
      </p:sp>
      <p:sp>
        <p:nvSpPr>
          <p:cNvPr id="2" name="Rounded Rectangular Callout 1"/>
          <p:cNvSpPr/>
          <p:nvPr/>
        </p:nvSpPr>
        <p:spPr>
          <a:xfrm>
            <a:off x="6324599" y="2868242"/>
            <a:ext cx="2286001" cy="1087464"/>
          </a:xfrm>
          <a:prstGeom prst="wedgeRoundRectCallout">
            <a:avLst>
              <a:gd name="adj1" fmla="val -72751"/>
              <a:gd name="adj2" fmla="val 65426"/>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Calling </a:t>
            </a:r>
            <a:r>
              <a:rPr lang="en-US" dirty="0" err="1"/>
              <a:t>getResultSet</a:t>
            </a:r>
            <a:r>
              <a:rPr lang="en-US" dirty="0"/>
              <a:t>() returns the current result set</a:t>
            </a:r>
          </a:p>
        </p:txBody>
      </p:sp>
      <p:sp>
        <p:nvSpPr>
          <p:cNvPr id="6" name="Rounded Rectangular Callout 5"/>
          <p:cNvSpPr/>
          <p:nvPr/>
        </p:nvSpPr>
        <p:spPr>
          <a:xfrm>
            <a:off x="4786436" y="5587008"/>
            <a:ext cx="3428999" cy="868363"/>
          </a:xfrm>
          <a:prstGeom prst="wedgeRoundRectCallout">
            <a:avLst>
              <a:gd name="adj1" fmla="val -33279"/>
              <a:gd name="adj2" fmla="val -94327"/>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dirty="0"/>
              <a:t>Calling </a:t>
            </a:r>
            <a:r>
              <a:rPr lang="en-US" sz="2000" dirty="0" err="1"/>
              <a:t>getMoreResultsets</a:t>
            </a:r>
            <a:r>
              <a:rPr lang="en-US" sz="2000" dirty="0"/>
              <a:t>() to move to the next result set </a:t>
            </a:r>
          </a:p>
        </p:txBody>
      </p:sp>
      <p:sp>
        <p:nvSpPr>
          <p:cNvPr id="7" name="Rounded Rectangular Callout 1">
            <a:extLst>
              <a:ext uri="{FF2B5EF4-FFF2-40B4-BE49-F238E27FC236}">
                <a16:creationId xmlns:a16="http://schemas.microsoft.com/office/drawing/2014/main" id="{E7D7B768-1045-4BE0-8B10-14AE7329A5F1}"/>
              </a:ext>
            </a:extLst>
          </p:cNvPr>
          <p:cNvSpPr/>
          <p:nvPr/>
        </p:nvSpPr>
        <p:spPr>
          <a:xfrm>
            <a:off x="1371600" y="1371600"/>
            <a:ext cx="2958122" cy="1310322"/>
          </a:xfrm>
          <a:prstGeom prst="wedgeRoundRectCallout">
            <a:avLst>
              <a:gd name="adj1" fmla="val 39306"/>
              <a:gd name="adj2" fmla="val 102915"/>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Unicode MS" pitchFamily="34" charset="-128"/>
              </a:rPr>
              <a:t>All the result sets that were opened are returned to the </a:t>
            </a:r>
            <a:r>
              <a:rPr lang="en-US" dirty="0" err="1">
                <a:latin typeface="Arial Unicode MS" pitchFamily="34" charset="-128"/>
              </a:rPr>
              <a:t>CallableStatement</a:t>
            </a:r>
            <a:r>
              <a:rPr lang="en-US" dirty="0">
                <a:latin typeface="Arial Unicode MS" pitchFamily="34" charset="-128"/>
              </a:rPr>
              <a:t> object </a:t>
            </a:r>
            <a:r>
              <a:rPr lang="en-US" i="1" dirty="0" err="1">
                <a:latin typeface="Arial Unicode MS" pitchFamily="34" charset="-128"/>
              </a:rPr>
              <a:t>CStmt</a:t>
            </a:r>
            <a:endParaRPr lang="en-US" i="1" dirty="0"/>
          </a:p>
        </p:txBody>
      </p:sp>
      <p:sp>
        <p:nvSpPr>
          <p:cNvPr id="3" name="TextBox 2"/>
          <p:cNvSpPr txBox="1"/>
          <p:nvPr/>
        </p:nvSpPr>
        <p:spPr>
          <a:xfrm>
            <a:off x="4953000" y="1154290"/>
            <a:ext cx="3510168" cy="1400383"/>
          </a:xfrm>
          <a:prstGeom prst="rect">
            <a:avLst/>
          </a:prstGeom>
          <a:noFill/>
        </p:spPr>
        <p:txBody>
          <a:bodyPr wrap="square" rtlCol="0">
            <a:spAutoFit/>
          </a:bodyPr>
          <a:lstStyle/>
          <a:p>
            <a:pPr>
              <a:lnSpc>
                <a:spcPts val="3400"/>
              </a:lnSpc>
            </a:pPr>
            <a:r>
              <a:rPr lang="en-US" sz="3200" dirty="0">
                <a:solidFill>
                  <a:schemeClr val="accent5">
                    <a:lumMod val="50000"/>
                  </a:schemeClr>
                </a:solidFill>
              </a:rPr>
              <a:t>A stored procedure may return multiple result sets</a:t>
            </a:r>
          </a:p>
        </p:txBody>
      </p:sp>
    </p:spTree>
    <p:extLst>
      <p:ext uri="{BB962C8B-B14F-4D97-AF65-F5344CB8AC3E}">
        <p14:creationId xmlns:p14="http://schemas.microsoft.com/office/powerpoint/2010/main" val="27670479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06046" y="228600"/>
            <a:ext cx="8229600" cy="868362"/>
          </a:xfrm>
        </p:spPr>
        <p:txBody>
          <a:bodyPr>
            <a:normAutofit/>
          </a:bodyPr>
          <a:lstStyle/>
          <a:p>
            <a:r>
              <a:rPr lang="en-US" dirty="0"/>
              <a:t>Execute() vs. executeQuery()</a:t>
            </a:r>
          </a:p>
        </p:txBody>
      </p:sp>
      <p:sp>
        <p:nvSpPr>
          <p:cNvPr id="56323" name="Rectangle 3"/>
          <p:cNvSpPr>
            <a:spLocks noGrp="1" noChangeArrowheads="1"/>
          </p:cNvSpPr>
          <p:nvPr>
            <p:ph idx="1"/>
          </p:nvPr>
        </p:nvSpPr>
        <p:spPr>
          <a:xfrm>
            <a:off x="470877" y="1219200"/>
            <a:ext cx="4284785" cy="5181600"/>
          </a:xfrm>
        </p:spPr>
        <p:txBody>
          <a:bodyPr>
            <a:normAutofit/>
          </a:bodyPr>
          <a:lstStyle/>
          <a:p>
            <a:pPr marL="0" indent="0">
              <a:buNone/>
              <a:defRPr/>
            </a:pPr>
            <a:r>
              <a:rPr lang="en-US" sz="2800" b="1" dirty="0">
                <a:solidFill>
                  <a:schemeClr val="accent6">
                    <a:lumMod val="75000"/>
                  </a:schemeClr>
                </a:solidFill>
                <a:latin typeface="Arial Unicode MS" pitchFamily="34" charset="-128"/>
              </a:rPr>
              <a:t>Boolean execute()</a:t>
            </a:r>
          </a:p>
          <a:p>
            <a:pPr marL="0" indent="0">
              <a:lnSpc>
                <a:spcPct val="110000"/>
              </a:lnSpc>
              <a:buNone/>
              <a:defRPr/>
            </a:pPr>
            <a:r>
              <a:rPr lang="en-US" sz="2600" dirty="0">
                <a:latin typeface="Arial Unicode MS" pitchFamily="34" charset="-128"/>
              </a:rPr>
              <a:t>Executes the SQL statement which may be </a:t>
            </a:r>
            <a:r>
              <a:rPr lang="en-US" sz="2600" b="1" dirty="0">
                <a:latin typeface="Arial Unicode MS" pitchFamily="34" charset="-128"/>
              </a:rPr>
              <a:t>any kind </a:t>
            </a:r>
            <a:r>
              <a:rPr lang="en-US" sz="2600" dirty="0">
                <a:latin typeface="Arial Unicode MS" pitchFamily="34" charset="-128"/>
              </a:rPr>
              <a:t>of SQL statement</a:t>
            </a:r>
          </a:p>
          <a:p>
            <a:pPr marL="0" indent="0">
              <a:lnSpc>
                <a:spcPct val="110000"/>
              </a:lnSpc>
              <a:spcBef>
                <a:spcPts val="200"/>
              </a:spcBef>
              <a:spcAft>
                <a:spcPts val="1200"/>
              </a:spcAft>
              <a:buNone/>
              <a:defRPr/>
            </a:pPr>
            <a:r>
              <a:rPr lang="en-US" sz="2600" dirty="0">
                <a:solidFill>
                  <a:schemeClr val="accent5">
                    <a:lumMod val="50000"/>
                  </a:schemeClr>
                </a:solidFill>
                <a:latin typeface="Arial Unicode MS" pitchFamily="34" charset="-128"/>
              </a:rPr>
              <a:t>(</a:t>
            </a:r>
            <a:r>
              <a:rPr lang="en-US" sz="2600" i="1" dirty="0">
                <a:solidFill>
                  <a:schemeClr val="accent5">
                    <a:lumMod val="50000"/>
                  </a:schemeClr>
                </a:solidFill>
                <a:latin typeface="Arial Unicode MS" pitchFamily="34" charset="-128"/>
              </a:rPr>
              <a:t>e.g., can be an update</a:t>
            </a:r>
            <a:r>
              <a:rPr lang="en-US" sz="2600" dirty="0">
                <a:solidFill>
                  <a:schemeClr val="accent5">
                    <a:lumMod val="50000"/>
                  </a:schemeClr>
                </a:solidFill>
                <a:latin typeface="Arial Unicode MS" pitchFamily="34" charset="-128"/>
              </a:rPr>
              <a:t>)</a:t>
            </a:r>
          </a:p>
          <a:p>
            <a:pPr marL="0" indent="0">
              <a:buNone/>
              <a:defRPr/>
            </a:pPr>
            <a:r>
              <a:rPr lang="en-US" sz="2800" b="1" dirty="0">
                <a:solidFill>
                  <a:schemeClr val="accent6">
                    <a:lumMod val="75000"/>
                  </a:schemeClr>
                </a:solidFill>
                <a:latin typeface="Arial Unicode MS" pitchFamily="34" charset="-128"/>
              </a:rPr>
              <a:t>ResultSet executeQuery()</a:t>
            </a:r>
          </a:p>
          <a:p>
            <a:pPr marL="0" indent="0">
              <a:lnSpc>
                <a:spcPct val="110000"/>
              </a:lnSpc>
              <a:spcAft>
                <a:spcPts val="600"/>
              </a:spcAft>
              <a:buNone/>
              <a:defRPr/>
            </a:pPr>
            <a:r>
              <a:rPr lang="en-US" sz="2400" dirty="0">
                <a:latin typeface="Arial Unicode MS" pitchFamily="34" charset="-128"/>
              </a:rPr>
              <a:t>Executes the SQL statement and returns the ResultSet object generated by the </a:t>
            </a:r>
            <a:r>
              <a:rPr lang="en-US" sz="2400" b="1" dirty="0">
                <a:latin typeface="Arial Unicode MS" pitchFamily="34" charset="-128"/>
              </a:rPr>
              <a:t>query</a:t>
            </a:r>
          </a:p>
        </p:txBody>
      </p:sp>
      <p:sp>
        <p:nvSpPr>
          <p:cNvPr id="5" name="Rectangle 3"/>
          <p:cNvSpPr txBox="1">
            <a:spLocks noChangeArrowheads="1"/>
          </p:cNvSpPr>
          <p:nvPr/>
        </p:nvSpPr>
        <p:spPr>
          <a:xfrm>
            <a:off x="5029200" y="2133600"/>
            <a:ext cx="3429000" cy="3733800"/>
          </a:xfrm>
          <a:prstGeom prst="rect">
            <a:avLst/>
          </a:prstGeom>
          <a:solidFill>
            <a:schemeClr val="accent4">
              <a:lumMod val="20000"/>
              <a:lumOff val="80000"/>
            </a:schemeClr>
          </a:solidFill>
          <a:effectLst>
            <a:outerShdw blurRad="50800" dist="38100" dir="13500000" algn="b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600"/>
              </a:lnSpc>
              <a:spcAft>
                <a:spcPts val="600"/>
              </a:spcAft>
              <a:buFont typeface="Wingdings" pitchFamily="2" charset="2"/>
              <a:buNone/>
              <a:defRPr/>
            </a:pPr>
            <a:r>
              <a:rPr lang="en-US" u="sng" dirty="0">
                <a:latin typeface="Calibri" pitchFamily="34" charset="0"/>
              </a:rPr>
              <a:t>JDBC</a:t>
            </a:r>
            <a:r>
              <a:rPr lang="en-US" dirty="0">
                <a:latin typeface="Calibri" pitchFamily="34" charset="0"/>
              </a:rPr>
              <a:t>:</a:t>
            </a:r>
          </a:p>
          <a:p>
            <a:pPr>
              <a:lnSpc>
                <a:spcPts val="2600"/>
              </a:lnSpc>
              <a:spcAft>
                <a:spcPts val="600"/>
              </a:spcAft>
              <a:buFont typeface="Wingdings" pitchFamily="2" charset="2"/>
              <a:buNone/>
              <a:defRPr/>
            </a:pPr>
            <a:r>
              <a:rPr lang="en-US" sz="2200" dirty="0" err="1">
                <a:solidFill>
                  <a:srgbClr val="C00000"/>
                </a:solidFill>
                <a:latin typeface="Arial Unicode MS" pitchFamily="34" charset="-128"/>
              </a:rPr>
              <a:t>CallableStatement</a:t>
            </a:r>
            <a:r>
              <a:rPr lang="en-US" sz="2200" dirty="0">
                <a:latin typeface="Arial Unicode MS" pitchFamily="34" charset="-128"/>
              </a:rPr>
              <a:t> </a:t>
            </a:r>
            <a:r>
              <a:rPr lang="en-US" sz="2200" dirty="0" err="1">
                <a:latin typeface="Arial Unicode MS" pitchFamily="34" charset="-128"/>
              </a:rPr>
              <a:t>cstmt</a:t>
            </a:r>
            <a:r>
              <a:rPr lang="en-US" sz="2200" dirty="0">
                <a:latin typeface="Arial Unicode MS" pitchFamily="34" charset="-128"/>
              </a:rPr>
              <a:t>=</a:t>
            </a:r>
            <a:br>
              <a:rPr lang="en-US" sz="2200" dirty="0">
                <a:latin typeface="Arial Unicode MS" pitchFamily="34" charset="-128"/>
              </a:rPr>
            </a:br>
            <a:r>
              <a:rPr lang="en-US" sz="2200" dirty="0" err="1">
                <a:latin typeface="Arial Unicode MS" pitchFamily="34" charset="-128"/>
              </a:rPr>
              <a:t>con.</a:t>
            </a:r>
            <a:r>
              <a:rPr lang="en-US" sz="2200" dirty="0" err="1">
                <a:solidFill>
                  <a:srgbClr val="2A5800"/>
                </a:solidFill>
                <a:latin typeface="Arial Unicode MS" pitchFamily="34" charset="-128"/>
              </a:rPr>
              <a:t>prepareCall</a:t>
            </a:r>
            <a:r>
              <a:rPr lang="en-US" sz="2200" dirty="0">
                <a:latin typeface="Arial Unicode MS" pitchFamily="34" charset="-128"/>
              </a:rPr>
              <a:t>(“{call        </a:t>
            </a:r>
            <a:r>
              <a:rPr lang="en-US" sz="2200" dirty="0" err="1">
                <a:solidFill>
                  <a:schemeClr val="accent1">
                    <a:lumMod val="75000"/>
                  </a:schemeClr>
                </a:solidFill>
                <a:latin typeface="Arial Unicode MS" pitchFamily="34" charset="-128"/>
              </a:rPr>
              <a:t>ShowSailors</a:t>
            </a:r>
            <a:r>
              <a:rPr lang="en-US" sz="2200" dirty="0">
                <a:latin typeface="Arial Unicode MS" pitchFamily="34" charset="-128"/>
              </a:rPr>
              <a:t>}”);</a:t>
            </a:r>
          </a:p>
          <a:p>
            <a:pPr>
              <a:lnSpc>
                <a:spcPts val="2600"/>
              </a:lnSpc>
              <a:spcAft>
                <a:spcPts val="600"/>
              </a:spcAft>
              <a:buFont typeface="Wingdings" pitchFamily="2" charset="2"/>
              <a:buNone/>
              <a:defRPr/>
            </a:pPr>
            <a:r>
              <a:rPr lang="en-US" sz="2200" dirty="0">
                <a:latin typeface="Arial Unicode MS" pitchFamily="34" charset="-128"/>
              </a:rPr>
              <a:t>ResultSet </a:t>
            </a:r>
            <a:r>
              <a:rPr lang="en-US" sz="2200" dirty="0" err="1">
                <a:latin typeface="Arial Unicode MS" pitchFamily="34" charset="-128"/>
              </a:rPr>
              <a:t>rs</a:t>
            </a:r>
            <a:r>
              <a:rPr lang="en-US" sz="2200" dirty="0">
                <a:latin typeface="Arial Unicode MS" pitchFamily="34" charset="-128"/>
              </a:rPr>
              <a:t> = </a:t>
            </a:r>
            <a:r>
              <a:rPr lang="en-US" sz="2200" dirty="0" err="1">
                <a:latin typeface="Arial Unicode MS" pitchFamily="34" charset="-128"/>
              </a:rPr>
              <a:t>cstmt.</a:t>
            </a:r>
            <a:r>
              <a:rPr lang="en-US" sz="2200" dirty="0" err="1">
                <a:solidFill>
                  <a:srgbClr val="2042EE"/>
                </a:solidFill>
                <a:latin typeface="Arial Unicode MS" pitchFamily="34" charset="-128"/>
              </a:rPr>
              <a:t>executeQuery</a:t>
            </a:r>
            <a:r>
              <a:rPr lang="en-US" sz="2200" dirty="0">
                <a:latin typeface="Arial Unicode MS" pitchFamily="34" charset="-128"/>
              </a:rPr>
              <a:t>();</a:t>
            </a:r>
          </a:p>
          <a:p>
            <a:pPr>
              <a:lnSpc>
                <a:spcPts val="2600"/>
              </a:lnSpc>
              <a:buFont typeface="Wingdings" pitchFamily="2" charset="2"/>
              <a:buNone/>
              <a:defRPr/>
            </a:pPr>
            <a:r>
              <a:rPr lang="en-US" sz="2200" dirty="0">
                <a:latin typeface="Arial Unicode MS" pitchFamily="34" charset="-128"/>
              </a:rPr>
              <a:t>while (</a:t>
            </a:r>
            <a:r>
              <a:rPr lang="en-US" sz="2200" dirty="0" err="1">
                <a:latin typeface="Arial Unicode MS" pitchFamily="34" charset="-128"/>
              </a:rPr>
              <a:t>rs.next</a:t>
            </a:r>
            <a:r>
              <a:rPr lang="en-US" sz="2200" dirty="0">
                <a:latin typeface="Arial Unicode MS" pitchFamily="34" charset="-128"/>
              </a:rPr>
              <a:t>()) {</a:t>
            </a:r>
          </a:p>
          <a:p>
            <a:pPr>
              <a:lnSpc>
                <a:spcPts val="2600"/>
              </a:lnSpc>
              <a:buFont typeface="Wingdings" pitchFamily="2" charset="2"/>
              <a:buNone/>
              <a:defRPr/>
            </a:pPr>
            <a:r>
              <a:rPr lang="en-US" sz="2200" dirty="0">
                <a:latin typeface="Arial Unicode MS" pitchFamily="34" charset="-128"/>
              </a:rPr>
              <a:t>   … // process result set</a:t>
            </a:r>
          </a:p>
          <a:p>
            <a:pPr>
              <a:lnSpc>
                <a:spcPts val="2600"/>
              </a:lnSpc>
              <a:buFont typeface="Wingdings" pitchFamily="2" charset="2"/>
              <a:buNone/>
              <a:defRPr/>
            </a:pPr>
            <a:r>
              <a:rPr lang="en-US" sz="2200" dirty="0">
                <a:latin typeface="Arial Unicode MS" pitchFamily="34" charset="-128"/>
              </a:rPr>
              <a:t>}</a:t>
            </a:r>
          </a:p>
        </p:txBody>
      </p:sp>
      <p:sp>
        <p:nvSpPr>
          <p:cNvPr id="6" name="Oval Callout 5"/>
          <p:cNvSpPr/>
          <p:nvPr/>
        </p:nvSpPr>
        <p:spPr>
          <a:xfrm>
            <a:off x="7086600" y="1676400"/>
            <a:ext cx="1032510" cy="685800"/>
          </a:xfrm>
          <a:prstGeom prst="wedgeEllipseCallout">
            <a:avLst>
              <a:gd name="adj1" fmla="val 20129"/>
              <a:gd name="adj2" fmla="val 81706"/>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A query object</a:t>
            </a:r>
          </a:p>
        </p:txBody>
      </p:sp>
    </p:spTree>
    <p:extLst>
      <p:ext uri="{BB962C8B-B14F-4D97-AF65-F5344CB8AC3E}">
        <p14:creationId xmlns:p14="http://schemas.microsoft.com/office/powerpoint/2010/main" val="19057675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8600"/>
            <a:ext cx="7772400" cy="723900"/>
          </a:xfrm>
        </p:spPr>
        <p:txBody>
          <a:bodyPr>
            <a:normAutofit fontScale="90000"/>
          </a:bodyPr>
          <a:lstStyle/>
          <a:p>
            <a:r>
              <a:rPr lang="en-US" dirty="0"/>
              <a:t>Stored Procedures in Java</a:t>
            </a:r>
          </a:p>
        </p:txBody>
      </p:sp>
      <p:sp>
        <p:nvSpPr>
          <p:cNvPr id="57347" name="Rectangle 3"/>
          <p:cNvSpPr>
            <a:spLocks noGrp="1" noChangeArrowheads="1"/>
          </p:cNvSpPr>
          <p:nvPr>
            <p:ph idx="1"/>
          </p:nvPr>
        </p:nvSpPr>
        <p:spPr>
          <a:xfrm>
            <a:off x="381000" y="1066800"/>
            <a:ext cx="8382000" cy="2429608"/>
          </a:xfrm>
          <a:solidFill>
            <a:schemeClr val="accent6">
              <a:lumMod val="40000"/>
              <a:lumOff val="60000"/>
            </a:schemeClr>
          </a:solidFill>
        </p:spPr>
        <p:txBody>
          <a:bodyPr>
            <a:normAutofit lnSpcReduction="10000"/>
          </a:bodyPr>
          <a:lstStyle/>
          <a:p>
            <a:pPr marL="346075" indent="-346075">
              <a:defRPr/>
            </a:pPr>
            <a:r>
              <a:rPr lang="en-US" dirty="0">
                <a:latin typeface="Calibri" pitchFamily="34" charset="0"/>
              </a:rPr>
              <a:t>Stored procedure do not have to be written in SQL</a:t>
            </a:r>
          </a:p>
          <a:p>
            <a:pPr marL="346075" indent="-346075">
              <a:defRPr/>
            </a:pPr>
            <a:r>
              <a:rPr lang="en-US" dirty="0">
                <a:latin typeface="Calibri" pitchFamily="34" charset="0"/>
              </a:rPr>
              <a:t>The following </a:t>
            </a:r>
            <a:r>
              <a:rPr lang="en-US" b="1" dirty="0">
                <a:latin typeface="Calibri" pitchFamily="34" charset="0"/>
              </a:rPr>
              <a:t>stored procedure in Java </a:t>
            </a:r>
            <a:r>
              <a:rPr lang="en-US" dirty="0">
                <a:latin typeface="Calibri" pitchFamily="34" charset="0"/>
              </a:rPr>
              <a:t>is dynamically executed by the database server whenever it is called by the client</a:t>
            </a:r>
          </a:p>
          <a:p>
            <a:pPr>
              <a:buFont typeface="Wingdings" pitchFamily="2" charset="2"/>
              <a:buNone/>
              <a:defRPr/>
            </a:pPr>
            <a:endParaRPr lang="en-US" dirty="0"/>
          </a:p>
          <a:p>
            <a:pPr>
              <a:buFont typeface="Wingdings" pitchFamily="2" charset="2"/>
              <a:buNone/>
              <a:defRPr/>
            </a:pPr>
            <a:endParaRPr lang="en-US" sz="2400" dirty="0">
              <a:latin typeface="Arial Unicode MS" pitchFamily="34" charset="-128"/>
            </a:endParaRPr>
          </a:p>
        </p:txBody>
      </p:sp>
      <p:sp>
        <p:nvSpPr>
          <p:cNvPr id="4" name="Rounded Rectangular Callout 3"/>
          <p:cNvSpPr/>
          <p:nvPr/>
        </p:nvSpPr>
        <p:spPr bwMode="auto">
          <a:xfrm>
            <a:off x="6172200" y="3900854"/>
            <a:ext cx="2209800" cy="1052146"/>
          </a:xfrm>
          <a:prstGeom prst="wedgeRoundRectCallout">
            <a:avLst>
              <a:gd name="adj1" fmla="val -171264"/>
              <a:gd name="adj2" fmla="val 37999"/>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tIns="0" bIns="0" anchor="ctr" anchorCtr="1"/>
          <a:lstStyle/>
          <a:p>
            <a:pPr algn="ctr" eaLnBrk="0" hangingPunct="0">
              <a:lnSpc>
                <a:spcPts val="2100"/>
              </a:lnSpc>
              <a:defRPr/>
            </a:pPr>
            <a:r>
              <a:rPr lang="en-US" sz="2000" dirty="0">
                <a:latin typeface="Calibri" pitchFamily="34" charset="0"/>
              </a:rPr>
              <a:t>The language in which the routine is written</a:t>
            </a:r>
          </a:p>
        </p:txBody>
      </p:sp>
      <p:sp>
        <p:nvSpPr>
          <p:cNvPr id="5" name="Rounded Rectangular Callout 4"/>
          <p:cNvSpPr/>
          <p:nvPr/>
        </p:nvSpPr>
        <p:spPr bwMode="auto">
          <a:xfrm>
            <a:off x="3276600" y="5791200"/>
            <a:ext cx="3733800" cy="747346"/>
          </a:xfrm>
          <a:prstGeom prst="wedgeRoundRectCallout">
            <a:avLst>
              <a:gd name="adj1" fmla="val 36314"/>
              <a:gd name="adj2" fmla="val -92930"/>
              <a:gd name="adj3" fmla="val 16667"/>
            </a:avLst>
          </a:prstGeom>
          <a:solidFill>
            <a:schemeClr val="accent5">
              <a:lumMod val="40000"/>
              <a:lumOff val="60000"/>
            </a:schemeClr>
          </a:solidFill>
          <a:ln w="12700" cap="flat" cmpd="sng" algn="ctr">
            <a:noFill/>
            <a:prstDash val="solid"/>
            <a:round/>
            <a:headEnd type="none" w="sm" len="sm"/>
            <a:tailEnd type="none" w="sm" len="sm"/>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bIns="0" anchor="ctr"/>
          <a:lstStyle/>
          <a:p>
            <a:pPr algn="ctr" eaLnBrk="0" hangingPunct="0">
              <a:lnSpc>
                <a:spcPts val="2100"/>
              </a:lnSpc>
              <a:defRPr/>
            </a:pPr>
            <a:r>
              <a:rPr lang="en-US" sz="2000" dirty="0">
                <a:latin typeface="Calibri" pitchFamily="34" charset="0"/>
              </a:rPr>
              <a:t>Specifies the program that runs when this procedure is called </a:t>
            </a:r>
          </a:p>
        </p:txBody>
      </p:sp>
      <p:sp>
        <p:nvSpPr>
          <p:cNvPr id="6" name="Rectangle 3"/>
          <p:cNvSpPr txBox="1">
            <a:spLocks noChangeArrowheads="1"/>
          </p:cNvSpPr>
          <p:nvPr/>
        </p:nvSpPr>
        <p:spPr>
          <a:xfrm>
            <a:off x="533400" y="3810000"/>
            <a:ext cx="72390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defRPr/>
            </a:pPr>
            <a:r>
              <a:rPr lang="en-US" sz="2400" dirty="0">
                <a:latin typeface="Arial Unicode MS" pitchFamily="34" charset="-128"/>
              </a:rPr>
              <a:t>	CREATE PROCEDURE </a:t>
            </a:r>
            <a:r>
              <a:rPr lang="en-US" sz="2400" dirty="0" err="1">
                <a:solidFill>
                  <a:schemeClr val="accent6">
                    <a:lumMod val="75000"/>
                  </a:schemeClr>
                </a:solidFill>
                <a:latin typeface="Arial Unicode MS" pitchFamily="34" charset="-128"/>
              </a:rPr>
              <a:t>TopSailors</a:t>
            </a:r>
            <a:r>
              <a:rPr lang="en-US" sz="2400" dirty="0">
                <a:latin typeface="Arial Unicode MS" pitchFamily="34" charset="-128"/>
              </a:rPr>
              <a:t>(</a:t>
            </a:r>
            <a:br>
              <a:rPr lang="en-US" sz="2400" dirty="0">
                <a:latin typeface="Arial Unicode MS" pitchFamily="34" charset="-128"/>
              </a:rPr>
            </a:br>
            <a:r>
              <a:rPr lang="en-US" sz="2400" dirty="0">
                <a:latin typeface="Arial Unicode MS" pitchFamily="34" charset="-128"/>
              </a:rPr>
              <a:t>	IN </a:t>
            </a:r>
            <a:r>
              <a:rPr lang="en-US" sz="2400" dirty="0" err="1">
                <a:latin typeface="Arial Unicode MS" pitchFamily="34" charset="-128"/>
              </a:rPr>
              <a:t>num</a:t>
            </a:r>
            <a:r>
              <a:rPr lang="en-US" sz="2400" dirty="0">
                <a:latin typeface="Arial Unicode MS" pitchFamily="34" charset="-128"/>
              </a:rPr>
              <a:t> INTEGER)</a:t>
            </a:r>
          </a:p>
          <a:p>
            <a:pPr>
              <a:buFont typeface="Wingdings" pitchFamily="2" charset="2"/>
              <a:buNone/>
              <a:defRPr/>
            </a:pPr>
            <a:r>
              <a:rPr lang="en-US" sz="2400" dirty="0">
                <a:latin typeface="Arial Unicode MS" pitchFamily="34" charset="-128"/>
              </a:rPr>
              <a:t>	LANGUAGE Java</a:t>
            </a:r>
          </a:p>
          <a:p>
            <a:pPr>
              <a:buFont typeface="Wingdings" pitchFamily="2" charset="2"/>
              <a:buNone/>
              <a:defRPr/>
            </a:pPr>
            <a:r>
              <a:rPr lang="en-US" sz="2400" dirty="0">
                <a:latin typeface="Arial Unicode MS" pitchFamily="34" charset="-128"/>
              </a:rPr>
              <a:t>	EXTERNAL NAME “file:///c:/storedProcs/rank.jar”</a:t>
            </a:r>
          </a:p>
          <a:p>
            <a:pPr>
              <a:buFont typeface="Wingdings" pitchFamily="2" charset="2"/>
              <a:buNone/>
              <a:defRPr/>
            </a:pPr>
            <a:endParaRPr lang="en-US" sz="2400" dirty="0">
              <a:latin typeface="Arial Unicode MS" pitchFamily="34" charset="-128"/>
            </a:endParaRPr>
          </a:p>
        </p:txBody>
      </p:sp>
    </p:spTree>
    <p:extLst>
      <p:ext uri="{BB962C8B-B14F-4D97-AF65-F5344CB8AC3E}">
        <p14:creationId xmlns:p14="http://schemas.microsoft.com/office/powerpoint/2010/main" val="244628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wipe(left)">
                                      <p:cBhvr>
                                        <p:cTn id="7" dur="500"/>
                                        <p:tgtEl>
                                          <p:spTgt spid="57347">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left)">
                                      <p:cBhvr>
                                        <p:cTn id="14" dur="500"/>
                                        <p:tgtEl>
                                          <p:spTgt spid="6">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821410" y="190500"/>
            <a:ext cx="7772400" cy="1104900"/>
          </a:xfrm>
        </p:spPr>
        <p:txBody>
          <a:bodyPr>
            <a:normAutofit fontScale="90000"/>
          </a:bodyPr>
          <a:lstStyle/>
          <a:p>
            <a:r>
              <a:rPr lang="en-US" dirty="0"/>
              <a:t>Calling Stored Procedures from embedded SQL  </a:t>
            </a:r>
          </a:p>
        </p:txBody>
      </p:sp>
      <p:sp>
        <p:nvSpPr>
          <p:cNvPr id="58371" name="Rectangle 3"/>
          <p:cNvSpPr>
            <a:spLocks noGrp="1" noChangeArrowheads="1"/>
          </p:cNvSpPr>
          <p:nvPr>
            <p:ph idx="1"/>
          </p:nvPr>
        </p:nvSpPr>
        <p:spPr>
          <a:xfrm>
            <a:off x="1143000" y="1638300"/>
            <a:ext cx="7467600" cy="4076700"/>
          </a:xfrm>
        </p:spPr>
        <p:txBody>
          <a:bodyPr>
            <a:normAutofit fontScale="92500" lnSpcReduction="10000"/>
          </a:bodyPr>
          <a:lstStyle/>
          <a:p>
            <a:pPr>
              <a:buFont typeface="Wingdings" pitchFamily="2" charset="2"/>
              <a:buNone/>
              <a:defRPr/>
            </a:pPr>
            <a:r>
              <a:rPr lang="en-US" dirty="0">
                <a:latin typeface="Arial Unicode MS" pitchFamily="34" charset="-128"/>
              </a:rPr>
              <a:t>EXEC SQL BEGIN </a:t>
            </a:r>
            <a:r>
              <a:rPr lang="en-US" sz="3500" b="1" dirty="0">
                <a:solidFill>
                  <a:srgbClr val="7030A0"/>
                </a:solidFill>
                <a:latin typeface="Arial Unicode MS" pitchFamily="34" charset="-128"/>
              </a:rPr>
              <a:t>DECLARE</a:t>
            </a:r>
            <a:r>
              <a:rPr lang="en-US" dirty="0">
                <a:latin typeface="Arial Unicode MS" pitchFamily="34" charset="-128"/>
              </a:rPr>
              <a:t> SECTION</a:t>
            </a:r>
          </a:p>
          <a:p>
            <a:pPr>
              <a:buFont typeface="Wingdings" pitchFamily="2" charset="2"/>
              <a:buNone/>
              <a:defRPr/>
            </a:pPr>
            <a:r>
              <a:rPr lang="en-US" dirty="0">
                <a:latin typeface="Arial Unicode MS" pitchFamily="34" charset="-128"/>
              </a:rPr>
              <a:t>	Int </a:t>
            </a:r>
            <a:r>
              <a:rPr lang="en-US" dirty="0" err="1">
                <a:solidFill>
                  <a:srgbClr val="2042EE"/>
                </a:solidFill>
                <a:latin typeface="Arial Unicode MS" pitchFamily="34" charset="-128"/>
              </a:rPr>
              <a:t>sid</a:t>
            </a:r>
            <a:r>
              <a:rPr lang="en-US" dirty="0">
                <a:latin typeface="Arial Unicode MS" pitchFamily="34" charset="-128"/>
              </a:rPr>
              <a:t>;</a:t>
            </a:r>
          </a:p>
          <a:p>
            <a:pPr>
              <a:buFont typeface="Wingdings" pitchFamily="2" charset="2"/>
              <a:buNone/>
              <a:defRPr/>
            </a:pPr>
            <a:r>
              <a:rPr lang="en-US" dirty="0">
                <a:latin typeface="Arial Unicode MS" pitchFamily="34" charset="-128"/>
              </a:rPr>
              <a:t>	Int </a:t>
            </a:r>
            <a:r>
              <a:rPr lang="en-US" dirty="0">
                <a:solidFill>
                  <a:srgbClr val="3857F0"/>
                </a:solidFill>
                <a:latin typeface="Arial Unicode MS" pitchFamily="34" charset="-128"/>
              </a:rPr>
              <a:t>rating</a:t>
            </a:r>
            <a:r>
              <a:rPr lang="en-US" dirty="0">
                <a:latin typeface="Arial Unicode MS" pitchFamily="34" charset="-128"/>
              </a:rPr>
              <a:t>;</a:t>
            </a:r>
          </a:p>
          <a:p>
            <a:pPr>
              <a:spcAft>
                <a:spcPts val="600"/>
              </a:spcAft>
              <a:buFont typeface="Wingdings" pitchFamily="2" charset="2"/>
              <a:buNone/>
              <a:defRPr/>
            </a:pPr>
            <a:r>
              <a:rPr lang="en-US" dirty="0">
                <a:latin typeface="Arial Unicode MS" pitchFamily="34" charset="-128"/>
              </a:rPr>
              <a:t>EXEC SQL END DECLARE SECTION</a:t>
            </a:r>
          </a:p>
          <a:p>
            <a:pPr>
              <a:spcAft>
                <a:spcPts val="600"/>
              </a:spcAft>
              <a:buFont typeface="Wingdings" pitchFamily="2" charset="2"/>
              <a:buNone/>
              <a:defRPr/>
            </a:pPr>
            <a:r>
              <a:rPr lang="en-US" dirty="0">
                <a:latin typeface="Arial Unicode MS" pitchFamily="34" charset="-128"/>
              </a:rPr>
              <a:t>// </a:t>
            </a:r>
            <a:r>
              <a:rPr lang="en-US" sz="3500" b="1" dirty="0">
                <a:solidFill>
                  <a:srgbClr val="7030A0"/>
                </a:solidFill>
                <a:latin typeface="Arial Unicode MS" pitchFamily="34" charset="-128"/>
              </a:rPr>
              <a:t>set</a:t>
            </a:r>
            <a:r>
              <a:rPr lang="en-US" dirty="0">
                <a:latin typeface="Arial Unicode MS" pitchFamily="34" charset="-128"/>
              </a:rPr>
              <a:t> </a:t>
            </a:r>
            <a:r>
              <a:rPr lang="en-US" i="1" dirty="0" err="1">
                <a:solidFill>
                  <a:srgbClr val="2042EE"/>
                </a:solidFill>
                <a:latin typeface="Arial Unicode MS" pitchFamily="34" charset="-128"/>
              </a:rPr>
              <a:t>sid</a:t>
            </a:r>
            <a:r>
              <a:rPr lang="en-US" dirty="0">
                <a:latin typeface="Arial Unicode MS" pitchFamily="34" charset="-128"/>
              </a:rPr>
              <a:t> and </a:t>
            </a:r>
            <a:r>
              <a:rPr lang="en-US" i="1" dirty="0">
                <a:solidFill>
                  <a:srgbClr val="3857F0"/>
                </a:solidFill>
                <a:latin typeface="Arial Unicode MS" pitchFamily="34" charset="-128"/>
              </a:rPr>
              <a:t>rating</a:t>
            </a:r>
            <a:r>
              <a:rPr lang="en-US" dirty="0">
                <a:latin typeface="Arial Unicode MS" pitchFamily="34" charset="-128"/>
              </a:rPr>
              <a:t> to some </a:t>
            </a:r>
            <a:r>
              <a:rPr lang="en-US" b="1" dirty="0">
                <a:latin typeface="Arial Unicode MS" pitchFamily="34" charset="-128"/>
              </a:rPr>
              <a:t>values</a:t>
            </a:r>
          </a:p>
          <a:p>
            <a:pPr>
              <a:spcAft>
                <a:spcPts val="600"/>
              </a:spcAft>
              <a:buFont typeface="Wingdings" pitchFamily="2" charset="2"/>
              <a:buNone/>
              <a:defRPr/>
            </a:pPr>
            <a:r>
              <a:rPr lang="en-US" dirty="0">
                <a:latin typeface="Arial Unicode MS" pitchFamily="34" charset="-128"/>
              </a:rPr>
              <a:t>// now </a:t>
            </a:r>
            <a:r>
              <a:rPr lang="en-US" sz="3500" b="1" dirty="0">
                <a:solidFill>
                  <a:srgbClr val="7030A0"/>
                </a:solidFill>
                <a:latin typeface="Arial Unicode MS" pitchFamily="34" charset="-128"/>
              </a:rPr>
              <a:t>increase</a:t>
            </a:r>
            <a:r>
              <a:rPr lang="en-US" dirty="0">
                <a:latin typeface="Arial Unicode MS" pitchFamily="34" charset="-128"/>
              </a:rPr>
              <a:t> the rating of this sailor</a:t>
            </a:r>
          </a:p>
          <a:p>
            <a:pPr>
              <a:buFont typeface="Wingdings" pitchFamily="2" charset="2"/>
              <a:buNone/>
              <a:defRPr/>
            </a:pPr>
            <a:r>
              <a:rPr lang="en-US" dirty="0">
                <a:latin typeface="Arial Unicode MS" pitchFamily="34" charset="-128"/>
              </a:rPr>
              <a:t>EXEC </a:t>
            </a:r>
            <a:r>
              <a:rPr lang="en-US" dirty="0">
                <a:solidFill>
                  <a:schemeClr val="accent6">
                    <a:lumMod val="75000"/>
                  </a:schemeClr>
                </a:solidFill>
                <a:latin typeface="Arial Unicode MS" pitchFamily="34" charset="-128"/>
              </a:rPr>
              <a:t>CALL</a:t>
            </a:r>
            <a:r>
              <a:rPr lang="en-US" dirty="0">
                <a:latin typeface="Arial Unicode MS" pitchFamily="34" charset="-128"/>
              </a:rPr>
              <a:t> </a:t>
            </a:r>
            <a:r>
              <a:rPr lang="en-US" dirty="0" err="1">
                <a:latin typeface="Arial Unicode MS" pitchFamily="34" charset="-128"/>
              </a:rPr>
              <a:t>IncreaseRating</a:t>
            </a:r>
            <a:r>
              <a:rPr lang="en-US" dirty="0">
                <a:solidFill>
                  <a:schemeClr val="accent1">
                    <a:lumMod val="50000"/>
                  </a:schemeClr>
                </a:solidFill>
                <a:latin typeface="Arial Unicode MS" pitchFamily="34" charset="-128"/>
              </a:rPr>
              <a:t>(</a:t>
            </a:r>
            <a:r>
              <a:rPr lang="en-US" dirty="0">
                <a:solidFill>
                  <a:srgbClr val="2042EE"/>
                </a:solidFill>
                <a:latin typeface="Arial Unicode MS" pitchFamily="34" charset="-128"/>
              </a:rPr>
              <a:t>:</a:t>
            </a:r>
            <a:r>
              <a:rPr lang="en-US" dirty="0" err="1">
                <a:solidFill>
                  <a:srgbClr val="2042EE"/>
                </a:solidFill>
                <a:latin typeface="Arial Unicode MS" pitchFamily="34" charset="-128"/>
              </a:rPr>
              <a:t>sid</a:t>
            </a:r>
            <a:r>
              <a:rPr lang="en-US" dirty="0">
                <a:solidFill>
                  <a:schemeClr val="bg2">
                    <a:lumMod val="10000"/>
                  </a:schemeClr>
                </a:solidFill>
                <a:latin typeface="Arial Unicode MS" pitchFamily="34" charset="-128"/>
              </a:rPr>
              <a:t>, </a:t>
            </a:r>
            <a:r>
              <a:rPr lang="en-US" dirty="0">
                <a:solidFill>
                  <a:srgbClr val="3857F0"/>
                </a:solidFill>
                <a:latin typeface="Arial Unicode MS" pitchFamily="34" charset="-128"/>
              </a:rPr>
              <a:t>:rating</a:t>
            </a:r>
            <a:r>
              <a:rPr lang="en-US" dirty="0">
                <a:latin typeface="Arial Unicode MS" pitchFamily="34" charset="-128"/>
              </a:rPr>
              <a:t>);</a:t>
            </a:r>
          </a:p>
        </p:txBody>
      </p:sp>
      <p:sp>
        <p:nvSpPr>
          <p:cNvPr id="2" name="Oval 1"/>
          <p:cNvSpPr/>
          <p:nvPr/>
        </p:nvSpPr>
        <p:spPr>
          <a:xfrm>
            <a:off x="370490" y="1600200"/>
            <a:ext cx="614855"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nchorCtr="1"/>
          <a:lstStyle/>
          <a:p>
            <a:pPr algn="ctr"/>
            <a:r>
              <a:rPr lang="en-US" sz="3600" dirty="0"/>
              <a:t>1</a:t>
            </a:r>
          </a:p>
        </p:txBody>
      </p:sp>
      <p:sp>
        <p:nvSpPr>
          <p:cNvPr id="6" name="Oval 5"/>
          <p:cNvSpPr/>
          <p:nvPr/>
        </p:nvSpPr>
        <p:spPr>
          <a:xfrm>
            <a:off x="362607" y="3695700"/>
            <a:ext cx="614855"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nchorCtr="1"/>
          <a:lstStyle/>
          <a:p>
            <a:pPr algn="ctr"/>
            <a:r>
              <a:rPr lang="en-US" sz="3600" dirty="0"/>
              <a:t>2</a:t>
            </a:r>
          </a:p>
        </p:txBody>
      </p:sp>
      <p:sp>
        <p:nvSpPr>
          <p:cNvPr id="7" name="Oval 6"/>
          <p:cNvSpPr/>
          <p:nvPr/>
        </p:nvSpPr>
        <p:spPr>
          <a:xfrm>
            <a:off x="362606" y="4762500"/>
            <a:ext cx="614855" cy="609600"/>
          </a:xfrm>
          <a:prstGeom prst="ellipse">
            <a:avLst/>
          </a:prstGeom>
        </p:spPr>
        <p:style>
          <a:lnRef idx="3">
            <a:schemeClr val="lt1"/>
          </a:lnRef>
          <a:fillRef idx="1">
            <a:schemeClr val="accent4"/>
          </a:fillRef>
          <a:effectRef idx="1">
            <a:schemeClr val="accent4"/>
          </a:effectRef>
          <a:fontRef idx="minor">
            <a:schemeClr val="lt1"/>
          </a:fontRef>
        </p:style>
        <p:txBody>
          <a:bodyPr rtlCol="0" anchor="ctr" anchorCtr="1"/>
          <a:lstStyle/>
          <a:p>
            <a:pPr algn="ctr"/>
            <a:r>
              <a:rPr lang="en-US" sz="3600" dirty="0"/>
              <a:t>3</a:t>
            </a:r>
          </a:p>
        </p:txBody>
      </p:sp>
      <p:sp>
        <p:nvSpPr>
          <p:cNvPr id="3" name="Oval Callout 2"/>
          <p:cNvSpPr/>
          <p:nvPr/>
        </p:nvSpPr>
        <p:spPr>
          <a:xfrm>
            <a:off x="4495800" y="5600700"/>
            <a:ext cx="2514600" cy="990600"/>
          </a:xfrm>
          <a:prstGeom prst="wedgeEllipseCallout">
            <a:avLst>
              <a:gd name="adj1" fmla="val 24935"/>
              <a:gd name="adj2" fmla="val -68004"/>
            </a:avLst>
          </a:prstGeom>
        </p:spPr>
        <p:style>
          <a:lnRef idx="3">
            <a:schemeClr val="lt1"/>
          </a:lnRef>
          <a:fillRef idx="1">
            <a:schemeClr val="accent2"/>
          </a:fillRef>
          <a:effectRef idx="1">
            <a:schemeClr val="accent2"/>
          </a:effectRef>
          <a:fontRef idx="minor">
            <a:schemeClr val="lt1"/>
          </a:fontRef>
        </p:style>
        <p:txBody>
          <a:bodyPr lIns="0" rIns="0" bIns="0" rtlCol="0" anchor="ctr" anchorCtr="1"/>
          <a:lstStyle/>
          <a:p>
            <a:pPr algn="ctr">
              <a:lnSpc>
                <a:spcPts val="2600"/>
              </a:lnSpc>
            </a:pPr>
            <a:r>
              <a:rPr lang="en-US" sz="2400" dirty="0"/>
              <a:t>Variables in host language</a:t>
            </a:r>
          </a:p>
        </p:txBody>
      </p:sp>
    </p:spTree>
    <p:extLst>
      <p:ext uri="{BB962C8B-B14F-4D97-AF65-F5344CB8AC3E}">
        <p14:creationId xmlns:p14="http://schemas.microsoft.com/office/powerpoint/2010/main" val="311012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a:solidFill>
                  <a:srgbClr val="7030A0"/>
                </a:solidFill>
              </a:rPr>
              <a:t>JDBC Summary:  5 Steps</a:t>
            </a:r>
          </a:p>
        </p:txBody>
      </p:sp>
      <p:sp>
        <p:nvSpPr>
          <p:cNvPr id="3" name="Content Placeholder 2"/>
          <p:cNvSpPr>
            <a:spLocks noGrp="1"/>
          </p:cNvSpPr>
          <p:nvPr>
            <p:ph idx="1"/>
          </p:nvPr>
        </p:nvSpPr>
        <p:spPr>
          <a:xfrm>
            <a:off x="914400" y="1066800"/>
            <a:ext cx="7467600" cy="5562600"/>
          </a:xfrm>
        </p:spPr>
        <p:txBody>
          <a:bodyPr>
            <a:normAutofit fontScale="92500"/>
          </a:bodyPr>
          <a:lstStyle/>
          <a:p>
            <a:pPr marL="514350" indent="-514350">
              <a:lnSpc>
                <a:spcPts val="3400"/>
              </a:lnSpc>
              <a:spcAft>
                <a:spcPts val="1200"/>
              </a:spcAft>
              <a:buFont typeface="+mj-lt"/>
              <a:buAutoNum type="arabicPeriod"/>
            </a:pPr>
            <a:r>
              <a:rPr lang="en-US" dirty="0"/>
              <a:t>Load the JDBC </a:t>
            </a:r>
            <a:r>
              <a:rPr lang="en-US" dirty="0">
                <a:solidFill>
                  <a:schemeClr val="accent5">
                    <a:lumMod val="75000"/>
                  </a:schemeClr>
                </a:solidFill>
              </a:rPr>
              <a:t>driver</a:t>
            </a:r>
          </a:p>
          <a:p>
            <a:pPr marL="514350" indent="-514350">
              <a:lnSpc>
                <a:spcPts val="3400"/>
              </a:lnSpc>
              <a:spcAft>
                <a:spcPts val="1200"/>
              </a:spcAft>
              <a:buFont typeface="+mj-lt"/>
              <a:buAutoNum type="arabicPeriod"/>
            </a:pPr>
            <a:r>
              <a:rPr lang="en-US" dirty="0"/>
              <a:t>Create a database </a:t>
            </a:r>
            <a:r>
              <a:rPr lang="en-US" dirty="0">
                <a:solidFill>
                  <a:schemeClr val="accent5">
                    <a:lumMod val="75000"/>
                  </a:schemeClr>
                </a:solidFill>
              </a:rPr>
              <a:t>Connection</a:t>
            </a:r>
            <a:r>
              <a:rPr lang="en-US" dirty="0"/>
              <a:t> object (</a:t>
            </a:r>
            <a:r>
              <a:rPr lang="en-US" dirty="0">
                <a:solidFill>
                  <a:srgbClr val="0070C0"/>
                </a:solidFill>
              </a:rPr>
              <a:t>your database</a:t>
            </a:r>
            <a:r>
              <a:rPr lang="en-US" dirty="0"/>
              <a:t>) using the </a:t>
            </a:r>
            <a:r>
              <a:rPr lang="en-US" dirty="0" err="1"/>
              <a:t>DriverManager</a:t>
            </a:r>
            <a:endParaRPr lang="en-US" dirty="0"/>
          </a:p>
          <a:p>
            <a:pPr marL="514350" indent="-514350">
              <a:lnSpc>
                <a:spcPts val="3400"/>
              </a:lnSpc>
              <a:spcAft>
                <a:spcPts val="1200"/>
              </a:spcAft>
              <a:buFont typeface="+mj-lt"/>
              <a:buAutoNum type="arabicPeriod"/>
            </a:pPr>
            <a:r>
              <a:rPr lang="en-US" dirty="0"/>
              <a:t>Create a </a:t>
            </a:r>
            <a:r>
              <a:rPr lang="en-US" dirty="0">
                <a:solidFill>
                  <a:schemeClr val="accent5">
                    <a:lumMod val="75000"/>
                  </a:schemeClr>
                </a:solidFill>
              </a:rPr>
              <a:t>Statement, </a:t>
            </a:r>
            <a:r>
              <a:rPr lang="en-US" dirty="0" err="1">
                <a:solidFill>
                  <a:schemeClr val="accent5">
                    <a:lumMod val="75000"/>
                  </a:schemeClr>
                </a:solidFill>
              </a:rPr>
              <a:t>PreparedStatement</a:t>
            </a:r>
            <a:r>
              <a:rPr lang="en-US" dirty="0"/>
              <a:t>, or </a:t>
            </a:r>
            <a:r>
              <a:rPr lang="en-US" dirty="0" err="1">
                <a:solidFill>
                  <a:schemeClr val="accent5">
                    <a:lumMod val="75000"/>
                  </a:schemeClr>
                </a:solidFill>
              </a:rPr>
              <a:t>CallableStatement</a:t>
            </a:r>
            <a:r>
              <a:rPr lang="en-US" dirty="0"/>
              <a:t> object that contains the SQL statement (</a:t>
            </a:r>
            <a:r>
              <a:rPr lang="en-US" dirty="0">
                <a:solidFill>
                  <a:srgbClr val="0070C0"/>
                </a:solidFill>
              </a:rPr>
              <a:t>your query object</a:t>
            </a:r>
            <a:r>
              <a:rPr lang="en-US" dirty="0"/>
              <a:t>)</a:t>
            </a:r>
          </a:p>
          <a:p>
            <a:pPr marL="514350" indent="-514350">
              <a:lnSpc>
                <a:spcPts val="3400"/>
              </a:lnSpc>
              <a:spcAft>
                <a:spcPts val="1200"/>
              </a:spcAft>
              <a:buFont typeface="+mj-lt"/>
              <a:buAutoNum type="arabicPeriod"/>
            </a:pPr>
            <a:r>
              <a:rPr lang="en-US" dirty="0"/>
              <a:t>Execute the SQL Statement object, and receive the result in a </a:t>
            </a:r>
            <a:r>
              <a:rPr lang="en-US" dirty="0">
                <a:solidFill>
                  <a:schemeClr val="accent5">
                    <a:lumMod val="75000"/>
                  </a:schemeClr>
                </a:solidFill>
              </a:rPr>
              <a:t>ResultSet</a:t>
            </a:r>
            <a:r>
              <a:rPr lang="en-US" dirty="0"/>
              <a:t> object</a:t>
            </a:r>
          </a:p>
          <a:p>
            <a:pPr marL="514350" indent="-514350">
              <a:lnSpc>
                <a:spcPts val="3400"/>
              </a:lnSpc>
              <a:spcAft>
                <a:spcPts val="1200"/>
              </a:spcAft>
              <a:buFont typeface="+mj-lt"/>
              <a:buAutoNum type="arabicPeriod"/>
            </a:pPr>
            <a:r>
              <a:rPr lang="en-US" dirty="0"/>
              <a:t>Step through the rows in ResultSet object and process the data in the host language</a:t>
            </a:r>
          </a:p>
          <a:p>
            <a:endParaRPr lang="en-US" dirty="0"/>
          </a:p>
        </p:txBody>
      </p:sp>
    </p:spTree>
    <p:extLst>
      <p:ext uri="{BB962C8B-B14F-4D97-AF65-F5344CB8AC3E}">
        <p14:creationId xmlns:p14="http://schemas.microsoft.com/office/powerpoint/2010/main" val="36623745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68C5-2968-499E-8ECE-D59F30AD0C58}"/>
              </a:ext>
            </a:extLst>
          </p:cNvPr>
          <p:cNvSpPr>
            <a:spLocks noGrp="1"/>
          </p:cNvSpPr>
          <p:nvPr>
            <p:ph type="title"/>
          </p:nvPr>
        </p:nvSpPr>
        <p:spPr>
          <a:xfrm>
            <a:off x="457200" y="213519"/>
            <a:ext cx="8229600" cy="944562"/>
          </a:xfrm>
        </p:spPr>
        <p:txBody>
          <a:bodyPr>
            <a:normAutofit/>
          </a:bodyPr>
          <a:lstStyle/>
          <a:p>
            <a:r>
              <a:rPr lang="en-US" sz="5400" dirty="0"/>
              <a:t>Another Option ?</a:t>
            </a:r>
          </a:p>
        </p:txBody>
      </p:sp>
      <p:sp>
        <p:nvSpPr>
          <p:cNvPr id="3" name="Content Placeholder 2">
            <a:extLst>
              <a:ext uri="{FF2B5EF4-FFF2-40B4-BE49-F238E27FC236}">
                <a16:creationId xmlns:a16="http://schemas.microsoft.com/office/drawing/2014/main" id="{C3F5EEE6-34AE-442C-A265-8CCED6565C06}"/>
              </a:ext>
            </a:extLst>
          </p:cNvPr>
          <p:cNvSpPr>
            <a:spLocks noGrp="1"/>
          </p:cNvSpPr>
          <p:nvPr>
            <p:ph idx="1"/>
          </p:nvPr>
        </p:nvSpPr>
        <p:spPr>
          <a:xfrm>
            <a:off x="457200" y="1371600"/>
            <a:ext cx="5638800" cy="5105400"/>
          </a:xfrm>
        </p:spPr>
        <p:txBody>
          <a:bodyPr>
            <a:normAutofit/>
          </a:bodyPr>
          <a:lstStyle/>
          <a:p>
            <a:r>
              <a:rPr lang="en-US" b="1" dirty="0">
                <a:solidFill>
                  <a:srgbClr val="3857F0"/>
                </a:solidFill>
              </a:rPr>
              <a:t>Embedded SQL</a:t>
            </a:r>
            <a:r>
              <a:rPr lang="en-US" dirty="0"/>
              <a:t>:</a:t>
            </a:r>
          </a:p>
          <a:p>
            <a:pPr lvl="1"/>
            <a:r>
              <a:rPr lang="en-US" dirty="0"/>
              <a:t>Pro:  Do not need to learn the different “envelops”</a:t>
            </a:r>
          </a:p>
          <a:p>
            <a:pPr lvl="1">
              <a:spcAft>
                <a:spcPts val="1200"/>
              </a:spcAft>
            </a:pPr>
            <a:r>
              <a:rPr lang="en-US" dirty="0"/>
              <a:t>Con:  Not compatible at the level of the executable</a:t>
            </a:r>
          </a:p>
          <a:p>
            <a:r>
              <a:rPr lang="en-US" b="1" dirty="0">
                <a:solidFill>
                  <a:srgbClr val="3857F0"/>
                </a:solidFill>
              </a:rPr>
              <a:t>API Approach</a:t>
            </a:r>
            <a:r>
              <a:rPr lang="en-US" dirty="0"/>
              <a:t>:  </a:t>
            </a:r>
          </a:p>
          <a:p>
            <a:pPr lvl="1"/>
            <a:r>
              <a:rPr lang="en-US" dirty="0"/>
              <a:t>Pro:  Compatible at the level of the executable</a:t>
            </a:r>
          </a:p>
          <a:p>
            <a:pPr lvl="1"/>
            <a:r>
              <a:rPr lang="en-US" dirty="0"/>
              <a:t>Con:  Need to learn and prepare the “envelops”</a:t>
            </a:r>
          </a:p>
        </p:txBody>
      </p:sp>
      <p:grpSp>
        <p:nvGrpSpPr>
          <p:cNvPr id="6" name="Group 5">
            <a:extLst>
              <a:ext uri="{FF2B5EF4-FFF2-40B4-BE49-F238E27FC236}">
                <a16:creationId xmlns:a16="http://schemas.microsoft.com/office/drawing/2014/main" id="{088C7341-5540-4E9D-BD36-AB1C4DD3C078}"/>
              </a:ext>
            </a:extLst>
          </p:cNvPr>
          <p:cNvGrpSpPr/>
          <p:nvPr/>
        </p:nvGrpSpPr>
        <p:grpSpPr>
          <a:xfrm>
            <a:off x="6172200" y="1905000"/>
            <a:ext cx="2895600" cy="4288355"/>
            <a:chOff x="5396753" y="1066800"/>
            <a:chExt cx="3962400" cy="5126555"/>
          </a:xfrm>
        </p:grpSpPr>
        <p:pic>
          <p:nvPicPr>
            <p:cNvPr id="1028" name="Picture 4" descr="Child thinking clipart 13">
              <a:extLst>
                <a:ext uri="{FF2B5EF4-FFF2-40B4-BE49-F238E27FC236}">
                  <a16:creationId xmlns:a16="http://schemas.microsoft.com/office/drawing/2014/main" id="{486FCAB5-A4C4-43EC-88FD-3DD36ED91B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753" y="1066800"/>
              <a:ext cx="3962400" cy="51265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F31435-11B4-4F78-8A52-6C41A285CDC9}"/>
                </a:ext>
              </a:extLst>
            </p:cNvPr>
            <p:cNvSpPr txBox="1"/>
            <p:nvPr/>
          </p:nvSpPr>
          <p:spPr>
            <a:xfrm>
              <a:off x="6439490" y="1795552"/>
              <a:ext cx="2317837" cy="992350"/>
            </a:xfrm>
            <a:prstGeom prst="rect">
              <a:avLst/>
            </a:prstGeom>
            <a:noFill/>
          </p:spPr>
          <p:txBody>
            <a:bodyPr wrap="square" rtlCol="0">
              <a:spAutoFit/>
            </a:bodyPr>
            <a:lstStyle/>
            <a:p>
              <a:pPr algn="ctr">
                <a:lnSpc>
                  <a:spcPts val="1900"/>
                </a:lnSpc>
              </a:pPr>
              <a:r>
                <a:rPr lang="en-US" sz="2000" dirty="0"/>
                <a:t>Can’t we have the best of both world?</a:t>
              </a:r>
            </a:p>
          </p:txBody>
        </p:sp>
      </p:grpSp>
    </p:spTree>
    <p:extLst>
      <p:ext uri="{BB962C8B-B14F-4D97-AF65-F5344CB8AC3E}">
        <p14:creationId xmlns:p14="http://schemas.microsoft.com/office/powerpoint/2010/main" val="348414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7620000" y="5230707"/>
            <a:ext cx="990600" cy="300796"/>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4" name="Rectangle 3"/>
          <p:cNvSpPr/>
          <p:nvPr/>
        </p:nvSpPr>
        <p:spPr bwMode="auto">
          <a:xfrm>
            <a:off x="1752600" y="1447800"/>
            <a:ext cx="5867400" cy="2590800"/>
          </a:xfrm>
          <a:prstGeom prst="rect">
            <a:avLst/>
          </a:prstGeom>
          <a:solidFill>
            <a:schemeClr val="accent5">
              <a:lumMod val="40000"/>
              <a:lumOff val="60000"/>
            </a:schemeClr>
          </a:solidFill>
          <a:ln w="12700" cap="flat" cmpd="sng" algn="ctr">
            <a:noFill/>
            <a:prstDash val="solid"/>
            <a:round/>
            <a:headEnd type="none" w="sm" len="sm"/>
            <a:tailEnd type="none" w="sm" len="sm"/>
          </a:ln>
          <a:effectLst/>
        </p:spPr>
        <p:txBody>
          <a:bodyPr/>
          <a:lstStyle/>
          <a:p>
            <a:pPr eaLnBrk="0" hangingPunct="0">
              <a:defRPr/>
            </a:pPr>
            <a:endParaRPr lang="en-US">
              <a:cs typeface="+mn-cs"/>
            </a:endParaRPr>
          </a:p>
        </p:txBody>
      </p:sp>
      <p:sp>
        <p:nvSpPr>
          <p:cNvPr id="7172" name="Rectangle 5"/>
          <p:cNvSpPr>
            <a:spLocks noChangeArrowheads="1"/>
          </p:cNvSpPr>
          <p:nvPr/>
        </p:nvSpPr>
        <p:spPr bwMode="auto">
          <a:xfrm>
            <a:off x="2552700" y="3201988"/>
            <a:ext cx="838200" cy="304800"/>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7173" name="Rectangle 2"/>
          <p:cNvSpPr>
            <a:spLocks noGrp="1" noChangeArrowheads="1"/>
          </p:cNvSpPr>
          <p:nvPr>
            <p:ph type="title"/>
          </p:nvPr>
        </p:nvSpPr>
        <p:spPr>
          <a:xfrm>
            <a:off x="609600" y="124195"/>
            <a:ext cx="7924800" cy="1104900"/>
          </a:xfrm>
        </p:spPr>
        <p:txBody>
          <a:bodyPr/>
          <a:lstStyle/>
          <a:p>
            <a:r>
              <a:rPr lang="en-US" dirty="0"/>
              <a:t>Embedded SQL: </a:t>
            </a:r>
            <a:r>
              <a:rPr lang="en-US" sz="3600" dirty="0"/>
              <a:t>VARIABLES</a:t>
            </a:r>
          </a:p>
        </p:txBody>
      </p:sp>
      <p:sp>
        <p:nvSpPr>
          <p:cNvPr id="7174" name="Rectangle 3"/>
          <p:cNvSpPr>
            <a:spLocks noGrp="1" noChangeArrowheads="1"/>
          </p:cNvSpPr>
          <p:nvPr>
            <p:ph idx="1"/>
          </p:nvPr>
        </p:nvSpPr>
        <p:spPr>
          <a:xfrm>
            <a:off x="914400" y="1524000"/>
            <a:ext cx="8077200" cy="4495800"/>
          </a:xfrm>
        </p:spPr>
        <p:txBody>
          <a:bodyPr/>
          <a:lstStyle/>
          <a:p>
            <a:pPr>
              <a:lnSpc>
                <a:spcPct val="90000"/>
              </a:lnSpc>
              <a:buFont typeface="Wingdings" pitchFamily="2" charset="2"/>
              <a:buNone/>
            </a:pPr>
            <a:r>
              <a:rPr lang="en-US" sz="2400" dirty="0">
                <a:latin typeface="Arial Unicode MS" pitchFamily="34" charset="-128"/>
              </a:rPr>
              <a:t>		EXEC SQL BEGIN DECLARE SECTION</a:t>
            </a:r>
          </a:p>
          <a:p>
            <a:pPr>
              <a:lnSpc>
                <a:spcPct val="90000"/>
              </a:lnSpc>
              <a:buFont typeface="Wingdings" pitchFamily="2" charset="2"/>
              <a:buNone/>
            </a:pPr>
            <a:r>
              <a:rPr lang="en-US" sz="2400" dirty="0">
                <a:latin typeface="Arial Unicode MS" pitchFamily="34" charset="-128"/>
              </a:rPr>
              <a:t>		char </a:t>
            </a:r>
            <a:r>
              <a:rPr lang="en-US" sz="2400" dirty="0" err="1">
                <a:latin typeface="Arial Unicode MS" pitchFamily="34" charset="-128"/>
              </a:rPr>
              <a:t>c_sname</a:t>
            </a:r>
            <a:r>
              <a:rPr lang="en-US" sz="2400" dirty="0">
                <a:latin typeface="Arial Unicode MS" pitchFamily="34" charset="-128"/>
              </a:rPr>
              <a:t>[20];	</a:t>
            </a:r>
            <a:r>
              <a:rPr lang="en-US" sz="2400" dirty="0">
                <a:solidFill>
                  <a:srgbClr val="7030A0"/>
                </a:solidFill>
                <a:latin typeface="Arial Unicode MS" pitchFamily="34" charset="-128"/>
              </a:rPr>
              <a:t>/* CHARACTER(20)</a:t>
            </a:r>
          </a:p>
          <a:p>
            <a:pPr>
              <a:lnSpc>
                <a:spcPct val="90000"/>
              </a:lnSpc>
              <a:buFont typeface="Wingdings" pitchFamily="2" charset="2"/>
              <a:buNone/>
            </a:pPr>
            <a:r>
              <a:rPr lang="en-US" sz="2400" dirty="0">
                <a:latin typeface="Arial Unicode MS" pitchFamily="34" charset="-128"/>
              </a:rPr>
              <a:t>		long </a:t>
            </a:r>
            <a:r>
              <a:rPr lang="en-US" sz="2400" dirty="0" err="1">
                <a:latin typeface="Arial Unicode MS" pitchFamily="34" charset="-128"/>
              </a:rPr>
              <a:t>c_sid</a:t>
            </a:r>
            <a:r>
              <a:rPr lang="en-US" sz="2400" dirty="0">
                <a:latin typeface="Arial Unicode MS" pitchFamily="34" charset="-128"/>
              </a:rPr>
              <a:t>;		</a:t>
            </a:r>
            <a:r>
              <a:rPr lang="en-US" sz="2400" dirty="0">
                <a:solidFill>
                  <a:srgbClr val="7030A0"/>
                </a:solidFill>
                <a:latin typeface="Arial Unicode MS" pitchFamily="34" charset="-128"/>
              </a:rPr>
              <a:t>/* INTEGER</a:t>
            </a:r>
          </a:p>
          <a:p>
            <a:pPr>
              <a:lnSpc>
                <a:spcPct val="90000"/>
              </a:lnSpc>
              <a:buFont typeface="Wingdings" pitchFamily="2" charset="2"/>
              <a:buNone/>
            </a:pPr>
            <a:r>
              <a:rPr lang="en-US" sz="2400" dirty="0">
                <a:latin typeface="Arial Unicode MS" pitchFamily="34" charset="-128"/>
              </a:rPr>
              <a:t>		short </a:t>
            </a:r>
            <a:r>
              <a:rPr lang="en-US" sz="2400" dirty="0" err="1">
                <a:latin typeface="Arial Unicode MS" pitchFamily="34" charset="-128"/>
              </a:rPr>
              <a:t>c_rating</a:t>
            </a:r>
            <a:r>
              <a:rPr lang="en-US" sz="2400" dirty="0">
                <a:latin typeface="Arial Unicode MS" pitchFamily="34" charset="-128"/>
              </a:rPr>
              <a:t>;	</a:t>
            </a:r>
            <a:r>
              <a:rPr lang="en-US" sz="2400" dirty="0">
                <a:solidFill>
                  <a:srgbClr val="7030A0"/>
                </a:solidFill>
                <a:latin typeface="Arial Unicode MS" pitchFamily="34" charset="-128"/>
              </a:rPr>
              <a:t>/* SMALLINT</a:t>
            </a:r>
          </a:p>
          <a:p>
            <a:pPr>
              <a:lnSpc>
                <a:spcPct val="90000"/>
              </a:lnSpc>
              <a:buFont typeface="Wingdings" pitchFamily="2" charset="2"/>
              <a:buNone/>
            </a:pPr>
            <a:r>
              <a:rPr lang="en-US" sz="2400" dirty="0">
                <a:latin typeface="Arial Unicode MS" pitchFamily="34" charset="-128"/>
              </a:rPr>
              <a:t>		float </a:t>
            </a:r>
            <a:r>
              <a:rPr lang="en-US" sz="2400" dirty="0" err="1">
                <a:latin typeface="Arial Unicode MS" pitchFamily="34" charset="-128"/>
              </a:rPr>
              <a:t>c_age</a:t>
            </a:r>
            <a:r>
              <a:rPr lang="en-US" sz="2400" dirty="0">
                <a:latin typeface="Arial Unicode MS" pitchFamily="34" charset="-128"/>
              </a:rPr>
              <a:t>;		</a:t>
            </a:r>
            <a:r>
              <a:rPr lang="en-US" sz="2400" dirty="0">
                <a:solidFill>
                  <a:srgbClr val="7030A0"/>
                </a:solidFill>
                <a:latin typeface="Arial Unicode MS" pitchFamily="34" charset="-128"/>
              </a:rPr>
              <a:t>/* REAL</a:t>
            </a:r>
          </a:p>
          <a:p>
            <a:pPr>
              <a:lnSpc>
                <a:spcPct val="90000"/>
              </a:lnSpc>
              <a:buFont typeface="Wingdings" pitchFamily="2" charset="2"/>
              <a:buNone/>
            </a:pPr>
            <a:r>
              <a:rPr lang="en-US" sz="2400" dirty="0">
                <a:latin typeface="Arial Unicode MS" pitchFamily="34" charset="-128"/>
              </a:rPr>
              <a:t>		EXEC SQL END DECLARE SECTION</a:t>
            </a:r>
          </a:p>
          <a:p>
            <a:pPr>
              <a:lnSpc>
                <a:spcPct val="90000"/>
              </a:lnSpc>
              <a:buFont typeface="Wingdings" pitchFamily="2" charset="2"/>
              <a:buNone/>
            </a:pPr>
            <a:endParaRPr lang="en-US" sz="2400" dirty="0">
              <a:latin typeface="Arial Unicode MS" pitchFamily="34" charset="-128"/>
            </a:endParaRPr>
          </a:p>
          <a:p>
            <a:pPr>
              <a:lnSpc>
                <a:spcPct val="90000"/>
              </a:lnSpc>
              <a:buFont typeface="Wingdings" pitchFamily="2" charset="2"/>
              <a:buNone/>
            </a:pPr>
            <a:r>
              <a:rPr lang="en-US" sz="2400" dirty="0">
                <a:solidFill>
                  <a:srgbClr val="09064E"/>
                </a:solidFill>
                <a:latin typeface="Arial Unicode MS" pitchFamily="34" charset="-128"/>
              </a:rPr>
              <a:t>        EXEC SQL</a:t>
            </a:r>
          </a:p>
          <a:p>
            <a:pPr>
              <a:lnSpc>
                <a:spcPct val="90000"/>
              </a:lnSpc>
              <a:buFont typeface="Wingdings" pitchFamily="2" charset="2"/>
              <a:buNone/>
            </a:pPr>
            <a:r>
              <a:rPr lang="en-US" sz="2400" dirty="0">
                <a:solidFill>
                  <a:srgbClr val="09064E"/>
                </a:solidFill>
                <a:latin typeface="Arial Unicode MS" pitchFamily="34" charset="-128"/>
              </a:rPr>
              <a:t>        INSERT INTO Sailors </a:t>
            </a:r>
          </a:p>
          <a:p>
            <a:pPr>
              <a:lnSpc>
                <a:spcPct val="90000"/>
              </a:lnSpc>
              <a:buFont typeface="Wingdings" pitchFamily="2" charset="2"/>
              <a:buNone/>
            </a:pPr>
            <a:r>
              <a:rPr lang="en-US" sz="2400" dirty="0">
                <a:solidFill>
                  <a:srgbClr val="09064E"/>
                </a:solidFill>
                <a:latin typeface="Arial Unicode MS" pitchFamily="34" charset="-128"/>
              </a:rPr>
              <a:t>		       VALUES (:</a:t>
            </a:r>
            <a:r>
              <a:rPr lang="en-US" sz="2400" dirty="0" err="1">
                <a:solidFill>
                  <a:srgbClr val="09064E"/>
                </a:solidFill>
                <a:latin typeface="Arial Unicode MS" pitchFamily="34" charset="-128"/>
              </a:rPr>
              <a:t>c_sname</a:t>
            </a:r>
            <a:r>
              <a:rPr lang="en-US" sz="2400" dirty="0">
                <a:solidFill>
                  <a:srgbClr val="09064E"/>
                </a:solidFill>
                <a:latin typeface="Arial Unicode MS" pitchFamily="34" charset="-128"/>
              </a:rPr>
              <a:t>, :</a:t>
            </a:r>
            <a:r>
              <a:rPr lang="en-US" sz="2400" dirty="0" err="1">
                <a:solidFill>
                  <a:srgbClr val="09064E"/>
                </a:solidFill>
                <a:latin typeface="Arial Unicode MS" pitchFamily="34" charset="-128"/>
              </a:rPr>
              <a:t>c_sid</a:t>
            </a:r>
            <a:r>
              <a:rPr lang="en-US" sz="2400" dirty="0">
                <a:solidFill>
                  <a:srgbClr val="09064E"/>
                </a:solidFill>
                <a:latin typeface="Arial Unicode MS" pitchFamily="34" charset="-128"/>
              </a:rPr>
              <a:t>, :</a:t>
            </a:r>
            <a:r>
              <a:rPr lang="en-US" sz="2400" dirty="0" err="1">
                <a:solidFill>
                  <a:srgbClr val="09064E"/>
                </a:solidFill>
                <a:latin typeface="Arial Unicode MS" pitchFamily="34" charset="-128"/>
              </a:rPr>
              <a:t>c_rating</a:t>
            </a:r>
            <a:r>
              <a:rPr lang="en-US" sz="2400" dirty="0">
                <a:solidFill>
                  <a:srgbClr val="09064E"/>
                </a:solidFill>
                <a:latin typeface="Arial Unicode MS" pitchFamily="34" charset="-128"/>
              </a:rPr>
              <a:t>, :</a:t>
            </a:r>
            <a:r>
              <a:rPr lang="en-US" sz="2400" dirty="0" err="1">
                <a:solidFill>
                  <a:srgbClr val="09064E"/>
                </a:solidFill>
                <a:latin typeface="Arial Unicode MS" pitchFamily="34" charset="-128"/>
              </a:rPr>
              <a:t>c_age</a:t>
            </a:r>
            <a:r>
              <a:rPr lang="en-US" sz="2400" dirty="0">
                <a:solidFill>
                  <a:srgbClr val="09064E"/>
                </a:solidFill>
                <a:latin typeface="Arial Unicode MS" pitchFamily="34" charset="-128"/>
              </a:rPr>
              <a:t>);</a:t>
            </a:r>
          </a:p>
        </p:txBody>
      </p:sp>
      <p:grpSp>
        <p:nvGrpSpPr>
          <p:cNvPr id="2" name="Group 1"/>
          <p:cNvGrpSpPr/>
          <p:nvPr/>
        </p:nvGrpSpPr>
        <p:grpSpPr>
          <a:xfrm>
            <a:off x="460265" y="1981200"/>
            <a:ext cx="1265347" cy="1524000"/>
            <a:chOff x="563453" y="2286000"/>
            <a:chExt cx="1265347" cy="1524000"/>
          </a:xfrm>
        </p:grpSpPr>
        <p:sp>
          <p:nvSpPr>
            <p:cNvPr id="8" name="Left Brace 7"/>
            <p:cNvSpPr/>
            <p:nvPr/>
          </p:nvSpPr>
          <p:spPr bwMode="auto">
            <a:xfrm>
              <a:off x="1673225" y="2286000"/>
              <a:ext cx="155575" cy="1524000"/>
            </a:xfrm>
            <a:prstGeom prst="leftBrace">
              <a:avLst/>
            </a:prstGeom>
            <a:noFill/>
            <a:ln w="19050" cap="flat" cmpd="sng" algn="ctr">
              <a:solidFill>
                <a:schemeClr val="accent2">
                  <a:lumMod val="75000"/>
                </a:schemeClr>
              </a:solidFill>
              <a:prstDash val="solid"/>
              <a:round/>
              <a:headEnd type="none" w="sm" len="sm"/>
              <a:tailEnd type="none" w="sm" len="sm"/>
            </a:ln>
            <a:effectLst/>
          </p:spPr>
          <p:txBody>
            <a:bodyPr/>
            <a:lstStyle/>
            <a:p>
              <a:pPr eaLnBrk="0" hangingPunct="0">
                <a:defRPr/>
              </a:pPr>
              <a:endParaRPr lang="en-US"/>
            </a:p>
          </p:txBody>
        </p:sp>
        <p:sp>
          <p:nvSpPr>
            <p:cNvPr id="7177" name="TextBox 8"/>
            <p:cNvSpPr txBox="1">
              <a:spLocks noChangeArrowheads="1"/>
            </p:cNvSpPr>
            <p:nvPr/>
          </p:nvSpPr>
          <p:spPr bwMode="auto">
            <a:xfrm>
              <a:off x="563453" y="2402690"/>
              <a:ext cx="1143000" cy="1256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800"/>
                </a:lnSpc>
              </a:pPr>
              <a:r>
                <a:rPr lang="en-US" sz="2000" dirty="0">
                  <a:solidFill>
                    <a:srgbClr val="FF0000"/>
                  </a:solidFill>
                  <a:latin typeface="Calibri" pitchFamily="34" charset="0"/>
                  <a:cs typeface="Calibri" pitchFamily="34" charset="0"/>
                </a:rPr>
                <a:t>Host variables declared in host program</a:t>
              </a:r>
            </a:p>
          </p:txBody>
        </p:sp>
      </p:grpSp>
      <p:sp>
        <p:nvSpPr>
          <p:cNvPr id="11" name="Oval Callout 10"/>
          <p:cNvSpPr/>
          <p:nvPr/>
        </p:nvSpPr>
        <p:spPr>
          <a:xfrm>
            <a:off x="6299093" y="5712108"/>
            <a:ext cx="2032214" cy="740338"/>
          </a:xfrm>
          <a:prstGeom prst="wedgeEllipseCallout">
            <a:avLst>
              <a:gd name="adj1" fmla="val 20065"/>
              <a:gd name="adj2" fmla="val -663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27432" rtlCol="0" anchor="ctr" anchorCtr="1">
            <a:scene3d>
              <a:camera prst="orthographicFront"/>
              <a:lightRig rig="threePt" dir="t"/>
            </a:scene3d>
            <a:sp3d prstMaterial="softEdge"/>
          </a:bodyPr>
          <a:lstStyle/>
          <a:p>
            <a:pPr algn="ctr"/>
            <a:r>
              <a:rPr lang="en-US" dirty="0">
                <a:solidFill>
                  <a:schemeClr val="tx1"/>
                </a:solidFill>
              </a:rPr>
              <a:t>Host variable prefixed by “:”</a:t>
            </a:r>
          </a:p>
        </p:txBody>
      </p:sp>
      <p:grpSp>
        <p:nvGrpSpPr>
          <p:cNvPr id="12" name="Group 11">
            <a:extLst>
              <a:ext uri="{FF2B5EF4-FFF2-40B4-BE49-F238E27FC236}">
                <a16:creationId xmlns:a16="http://schemas.microsoft.com/office/drawing/2014/main" id="{138A392D-4579-4C24-AF53-CA7BAA66F91A}"/>
              </a:ext>
            </a:extLst>
          </p:cNvPr>
          <p:cNvGrpSpPr/>
          <p:nvPr/>
        </p:nvGrpSpPr>
        <p:grpSpPr>
          <a:xfrm>
            <a:off x="152515" y="4350173"/>
            <a:ext cx="1523885" cy="1143000"/>
            <a:chOff x="582859" y="2292773"/>
            <a:chExt cx="1523885" cy="1143000"/>
          </a:xfrm>
        </p:grpSpPr>
        <p:sp>
          <p:nvSpPr>
            <p:cNvPr id="13" name="Left Brace 12">
              <a:extLst>
                <a:ext uri="{FF2B5EF4-FFF2-40B4-BE49-F238E27FC236}">
                  <a16:creationId xmlns:a16="http://schemas.microsoft.com/office/drawing/2014/main" id="{64572B55-6B22-42C5-9EF5-55DBD37C2D73}"/>
                </a:ext>
              </a:extLst>
            </p:cNvPr>
            <p:cNvSpPr/>
            <p:nvPr/>
          </p:nvSpPr>
          <p:spPr bwMode="auto">
            <a:xfrm>
              <a:off x="1825624" y="2292773"/>
              <a:ext cx="281120" cy="1143000"/>
            </a:xfrm>
            <a:prstGeom prst="leftBrace">
              <a:avLst/>
            </a:prstGeom>
            <a:noFill/>
            <a:ln w="19050" cap="flat" cmpd="sng" algn="ctr">
              <a:solidFill>
                <a:schemeClr val="accent2">
                  <a:lumMod val="75000"/>
                </a:schemeClr>
              </a:solidFill>
              <a:prstDash val="solid"/>
              <a:round/>
              <a:headEnd type="none" w="sm" len="sm"/>
              <a:tailEnd type="none" w="sm" len="sm"/>
            </a:ln>
            <a:effectLst/>
          </p:spPr>
          <p:txBody>
            <a:bodyPr/>
            <a:lstStyle/>
            <a:p>
              <a:pPr eaLnBrk="0" hangingPunct="0">
                <a:defRPr/>
              </a:pPr>
              <a:endParaRPr lang="en-US" dirty="0"/>
            </a:p>
          </p:txBody>
        </p:sp>
        <p:sp>
          <p:nvSpPr>
            <p:cNvPr id="14" name="TextBox 8">
              <a:extLst>
                <a:ext uri="{FF2B5EF4-FFF2-40B4-BE49-F238E27FC236}">
                  <a16:creationId xmlns:a16="http://schemas.microsoft.com/office/drawing/2014/main" id="{24E0B7EC-A4F6-452C-890A-F4739041219A}"/>
                </a:ext>
              </a:extLst>
            </p:cNvPr>
            <p:cNvSpPr txBox="1">
              <a:spLocks noChangeArrowheads="1"/>
            </p:cNvSpPr>
            <p:nvPr/>
          </p:nvSpPr>
          <p:spPr bwMode="auto">
            <a:xfrm>
              <a:off x="582859" y="2351440"/>
              <a:ext cx="1371485" cy="1025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ts val="1800"/>
                </a:lnSpc>
              </a:pPr>
              <a:r>
                <a:rPr lang="en-US" sz="2000" dirty="0">
                  <a:solidFill>
                    <a:srgbClr val="FF0000"/>
                  </a:solidFill>
                  <a:latin typeface="Calibri" pitchFamily="34" charset="0"/>
                  <a:cs typeface="Calibri" pitchFamily="34" charset="0"/>
                </a:rPr>
                <a:t>SQL embedded in the program</a:t>
              </a:r>
            </a:p>
          </p:txBody>
        </p:sp>
      </p:grpSp>
      <p:sp>
        <p:nvSpPr>
          <p:cNvPr id="3" name="Arrow: Bent 2">
            <a:extLst>
              <a:ext uri="{FF2B5EF4-FFF2-40B4-BE49-F238E27FC236}">
                <a16:creationId xmlns:a16="http://schemas.microsoft.com/office/drawing/2014/main" id="{787181AD-5E7D-4A1E-90AB-FB787FBC7858}"/>
              </a:ext>
            </a:extLst>
          </p:cNvPr>
          <p:cNvSpPr/>
          <p:nvPr/>
        </p:nvSpPr>
        <p:spPr>
          <a:xfrm rot="5400000">
            <a:off x="6389793" y="3269827"/>
            <a:ext cx="1905000" cy="1864360"/>
          </a:xfrm>
          <a:prstGeom prst="bentArrow">
            <a:avLst>
              <a:gd name="adj1" fmla="val 7561"/>
              <a:gd name="adj2" fmla="val 11376"/>
              <a:gd name="adj3" fmla="val 25000"/>
              <a:gd name="adj4" fmla="val 43750"/>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619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dissolve">
                                      <p:cBhvr>
                                        <p:cTn id="15" dur="500"/>
                                        <p:tgtEl>
                                          <p:spTgt spid="7172"/>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dissolve">
                                      <p:cBhvr>
                                        <p:cTn id="19" dur="500"/>
                                        <p:tgtEl>
                                          <p:spTgt spid="717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2" grpId="0" animBg="1"/>
      <p:bldP spid="11" grpId="0" animBg="1"/>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074-69A7-4FD1-9BD7-41D1637C74EE}"/>
              </a:ext>
            </a:extLst>
          </p:cNvPr>
          <p:cNvSpPr>
            <a:spLocks noGrp="1"/>
          </p:cNvSpPr>
          <p:nvPr>
            <p:ph type="title"/>
          </p:nvPr>
        </p:nvSpPr>
        <p:spPr>
          <a:xfrm>
            <a:off x="457200" y="274638"/>
            <a:ext cx="8229600" cy="833066"/>
          </a:xfrm>
        </p:spPr>
        <p:txBody>
          <a:bodyPr/>
          <a:lstStyle/>
          <a:p>
            <a:r>
              <a:rPr lang="en-US" dirty="0"/>
              <a:t>SQLJ:  Java with Embedded SQL</a:t>
            </a:r>
          </a:p>
        </p:txBody>
      </p:sp>
      <p:grpSp>
        <p:nvGrpSpPr>
          <p:cNvPr id="40" name="Group 39">
            <a:extLst>
              <a:ext uri="{FF2B5EF4-FFF2-40B4-BE49-F238E27FC236}">
                <a16:creationId xmlns:a16="http://schemas.microsoft.com/office/drawing/2014/main" id="{4979E3F3-725A-4E2C-A4EB-B27C95F20C80}"/>
              </a:ext>
            </a:extLst>
          </p:cNvPr>
          <p:cNvGrpSpPr/>
          <p:nvPr/>
        </p:nvGrpSpPr>
        <p:grpSpPr>
          <a:xfrm>
            <a:off x="4942401" y="1447800"/>
            <a:ext cx="3558296" cy="4190128"/>
            <a:chOff x="4942401" y="1447800"/>
            <a:chExt cx="3558296" cy="4190128"/>
          </a:xfrm>
        </p:grpSpPr>
        <p:grpSp>
          <p:nvGrpSpPr>
            <p:cNvPr id="4" name="Group 3">
              <a:extLst>
                <a:ext uri="{FF2B5EF4-FFF2-40B4-BE49-F238E27FC236}">
                  <a16:creationId xmlns:a16="http://schemas.microsoft.com/office/drawing/2014/main" id="{49FCB4B7-8FA6-4331-862F-55902AB5DF4C}"/>
                </a:ext>
              </a:extLst>
            </p:cNvPr>
            <p:cNvGrpSpPr/>
            <p:nvPr/>
          </p:nvGrpSpPr>
          <p:grpSpPr>
            <a:xfrm>
              <a:off x="4973761" y="1447800"/>
              <a:ext cx="3526936" cy="4190128"/>
              <a:chOff x="892664" y="2286872"/>
              <a:chExt cx="3526936" cy="4190128"/>
            </a:xfrm>
          </p:grpSpPr>
          <p:sp>
            <p:nvSpPr>
              <p:cNvPr id="5" name="Rectangle 4">
                <a:extLst>
                  <a:ext uri="{FF2B5EF4-FFF2-40B4-BE49-F238E27FC236}">
                    <a16:creationId xmlns:a16="http://schemas.microsoft.com/office/drawing/2014/main" id="{37F23700-6F01-44C1-B609-3C241ACD3816}"/>
                  </a:ext>
                </a:extLst>
              </p:cNvPr>
              <p:cNvSpPr/>
              <p:nvPr/>
            </p:nvSpPr>
            <p:spPr bwMode="auto">
              <a:xfrm>
                <a:off x="892664" y="2286872"/>
                <a:ext cx="1476832" cy="1249452"/>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6" name="TextBox 4">
                <a:extLst>
                  <a:ext uri="{FF2B5EF4-FFF2-40B4-BE49-F238E27FC236}">
                    <a16:creationId xmlns:a16="http://schemas.microsoft.com/office/drawing/2014/main" id="{6EC68662-4EEA-4210-9CB3-4E283D02439E}"/>
                  </a:ext>
                </a:extLst>
              </p:cNvPr>
              <p:cNvSpPr txBox="1">
                <a:spLocks noChangeArrowheads="1"/>
              </p:cNvSpPr>
              <p:nvPr/>
            </p:nvSpPr>
            <p:spPr bwMode="auto">
              <a:xfrm>
                <a:off x="936618" y="2311433"/>
                <a:ext cx="140384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b="1" dirty="0">
                    <a:solidFill>
                      <a:srgbClr val="09064E"/>
                    </a:solidFill>
                    <a:latin typeface="Calibri" pitchFamily="34" charset="0"/>
                    <a:cs typeface="Calibri" pitchFamily="34" charset="0"/>
                  </a:rPr>
                  <a:t>Computer program</a:t>
                </a:r>
              </a:p>
              <a:p>
                <a:pPr eaLnBrk="1" hangingPunct="1"/>
                <a:endParaRPr lang="en-US" sz="1200" dirty="0">
                  <a:solidFill>
                    <a:srgbClr val="09064E"/>
                  </a:solidFill>
                  <a:latin typeface="Calibri" pitchFamily="34" charset="0"/>
                  <a:cs typeface="Calibri" pitchFamily="34" charset="0"/>
                </a:endParaRPr>
              </a:p>
              <a:p>
                <a:pPr eaLnBrk="1" hangingPunct="1"/>
                <a:r>
                  <a:rPr lang="en-US" sz="1200" dirty="0">
                    <a:solidFill>
                      <a:srgbClr val="09064E"/>
                    </a:solidFill>
                    <a:latin typeface="Calibri" pitchFamily="34" charset="0"/>
                    <a:cs typeface="Calibri" pitchFamily="34" charset="0"/>
                  </a:rPr>
                  <a:t>EXEC  SQL  …</a:t>
                </a:r>
              </a:p>
              <a:p>
                <a:pPr eaLnBrk="1" hangingPunct="1"/>
                <a:r>
                  <a:rPr lang="en-US" sz="1200" dirty="0">
                    <a:solidFill>
                      <a:srgbClr val="09064E"/>
                    </a:solidFill>
                    <a:latin typeface="Calibri" pitchFamily="34" charset="0"/>
                    <a:cs typeface="Calibri" pitchFamily="34" charset="0"/>
                  </a:rPr>
                  <a:t>     SELECT …</a:t>
                </a:r>
              </a:p>
              <a:p>
                <a:pPr eaLnBrk="1" hangingPunct="1"/>
                <a:r>
                  <a:rPr lang="en-US" sz="1200" dirty="0">
                    <a:solidFill>
                      <a:srgbClr val="09064E"/>
                    </a:solidFill>
                    <a:latin typeface="Calibri" pitchFamily="34" charset="0"/>
                    <a:cs typeface="Calibri" pitchFamily="34" charset="0"/>
                  </a:rPr>
                  <a:t>     FROM …</a:t>
                </a:r>
              </a:p>
              <a:p>
                <a:pPr eaLnBrk="1" hangingPunct="1"/>
                <a:r>
                  <a:rPr lang="en-US" sz="1200" dirty="0">
                    <a:solidFill>
                      <a:srgbClr val="09064E"/>
                    </a:solidFill>
                    <a:latin typeface="Calibri" pitchFamily="34" charset="0"/>
                    <a:cs typeface="Calibri" pitchFamily="34" charset="0"/>
                  </a:rPr>
                  <a:t>     WHERE …</a:t>
                </a:r>
              </a:p>
            </p:txBody>
          </p:sp>
          <p:sp>
            <p:nvSpPr>
              <p:cNvPr id="7" name="Rectangle 6">
                <a:extLst>
                  <a:ext uri="{FF2B5EF4-FFF2-40B4-BE49-F238E27FC236}">
                    <a16:creationId xmlns:a16="http://schemas.microsoft.com/office/drawing/2014/main" id="{F456DDB6-F81A-47E2-B8AF-0B094E904034}"/>
                  </a:ext>
                </a:extLst>
              </p:cNvPr>
              <p:cNvSpPr/>
              <p:nvPr/>
            </p:nvSpPr>
            <p:spPr bwMode="auto">
              <a:xfrm>
                <a:off x="2844800" y="2582237"/>
                <a:ext cx="1295400" cy="609600"/>
              </a:xfrm>
              <a:prstGeom prst="rect">
                <a:avLst/>
              </a:prstGeom>
              <a:solidFill>
                <a:srgbClr val="FF5229"/>
              </a:solidFill>
              <a:ln w="12700" cap="flat" cmpd="sng" algn="ctr">
                <a:no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1600" b="1" dirty="0">
                    <a:solidFill>
                      <a:srgbClr val="F8F8F8"/>
                    </a:solidFill>
                    <a:latin typeface="Calibri" pitchFamily="34" charset="0"/>
                    <a:cs typeface="Calibri" pitchFamily="34" charset="0"/>
                  </a:rPr>
                  <a:t>Preprocessor </a:t>
                </a:r>
              </a:p>
            </p:txBody>
          </p:sp>
          <p:sp>
            <p:nvSpPr>
              <p:cNvPr id="8" name="Rectangle 7">
                <a:extLst>
                  <a:ext uri="{FF2B5EF4-FFF2-40B4-BE49-F238E27FC236}">
                    <a16:creationId xmlns:a16="http://schemas.microsoft.com/office/drawing/2014/main" id="{5579B630-F708-4980-91F2-C04080E54CF7}"/>
                  </a:ext>
                </a:extLst>
              </p:cNvPr>
              <p:cNvSpPr/>
              <p:nvPr/>
            </p:nvSpPr>
            <p:spPr bwMode="auto">
              <a:xfrm>
                <a:off x="2667000" y="3536324"/>
                <a:ext cx="1752600" cy="1014412"/>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9" name="TextBox 7">
                <a:extLst>
                  <a:ext uri="{FF2B5EF4-FFF2-40B4-BE49-F238E27FC236}">
                    <a16:creationId xmlns:a16="http://schemas.microsoft.com/office/drawing/2014/main" id="{D7031450-250F-4687-AC7F-495380789E26}"/>
                  </a:ext>
                </a:extLst>
              </p:cNvPr>
              <p:cNvSpPr txBox="1">
                <a:spLocks noChangeArrowheads="1"/>
              </p:cNvSpPr>
              <p:nvPr/>
            </p:nvSpPr>
            <p:spPr bwMode="auto">
              <a:xfrm>
                <a:off x="2755900" y="3612524"/>
                <a:ext cx="16002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Aft>
                    <a:spcPts val="600"/>
                  </a:spcAft>
                </a:pPr>
                <a:r>
                  <a:rPr lang="en-US" sz="1400" b="1" dirty="0">
                    <a:solidFill>
                      <a:srgbClr val="09064E"/>
                    </a:solidFill>
                    <a:latin typeface="Calibri" pitchFamily="34" charset="0"/>
                    <a:cs typeface="Calibri" pitchFamily="34" charset="0"/>
                  </a:rPr>
                  <a:t>Computer program</a:t>
                </a:r>
              </a:p>
              <a:p>
                <a:pPr eaLnBrk="1" hangingPunct="1"/>
                <a:r>
                  <a:rPr lang="en-US" sz="1400" dirty="0">
                    <a:solidFill>
                      <a:srgbClr val="09064E"/>
                    </a:solidFill>
                    <a:latin typeface="Calibri" pitchFamily="34" charset="0"/>
                    <a:cs typeface="Calibri" pitchFamily="34" charset="0"/>
                  </a:rPr>
                  <a:t>API CALL …</a:t>
                </a:r>
              </a:p>
            </p:txBody>
          </p:sp>
          <p:sp>
            <p:nvSpPr>
              <p:cNvPr id="10" name="Right Arrow 26">
                <a:extLst>
                  <a:ext uri="{FF2B5EF4-FFF2-40B4-BE49-F238E27FC236}">
                    <a16:creationId xmlns:a16="http://schemas.microsoft.com/office/drawing/2014/main" id="{5BA19AAD-DA38-4577-BF5D-4FE8FF89116F}"/>
                  </a:ext>
                </a:extLst>
              </p:cNvPr>
              <p:cNvSpPr/>
              <p:nvPr/>
            </p:nvSpPr>
            <p:spPr bwMode="auto">
              <a:xfrm>
                <a:off x="2302694" y="2739117"/>
                <a:ext cx="542106"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1" name="Right Arrow 27">
                <a:extLst>
                  <a:ext uri="{FF2B5EF4-FFF2-40B4-BE49-F238E27FC236}">
                    <a16:creationId xmlns:a16="http://schemas.microsoft.com/office/drawing/2014/main" id="{59977F94-8864-4AC7-B1BD-17D5CE660569}"/>
                  </a:ext>
                </a:extLst>
              </p:cNvPr>
              <p:cNvSpPr/>
              <p:nvPr/>
            </p:nvSpPr>
            <p:spPr bwMode="auto">
              <a:xfrm rot="5400000">
                <a:off x="3285644" y="3202731"/>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12" name="Rectangle 11">
                <a:extLst>
                  <a:ext uri="{FF2B5EF4-FFF2-40B4-BE49-F238E27FC236}">
                    <a16:creationId xmlns:a16="http://schemas.microsoft.com/office/drawing/2014/main" id="{6AAFFA35-824E-4B70-AFDE-050D923478E4}"/>
                  </a:ext>
                </a:extLst>
              </p:cNvPr>
              <p:cNvSpPr/>
              <p:nvPr/>
            </p:nvSpPr>
            <p:spPr bwMode="auto">
              <a:xfrm>
                <a:off x="2794000" y="4912995"/>
                <a:ext cx="1524000" cy="457200"/>
              </a:xfrm>
              <a:prstGeom prst="rect">
                <a:avLst/>
              </a:prstGeom>
              <a:solidFill>
                <a:schemeClr val="tx1">
                  <a:lumMod val="10000"/>
                  <a:lumOff val="90000"/>
                </a:schemeClr>
              </a:solidFill>
              <a:ln w="12700" cap="flat" cmpd="sng" algn="ctr">
                <a:solidFill>
                  <a:schemeClr val="accent1">
                    <a:lumMod val="75000"/>
                  </a:schemeClr>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coolSlant"/>
              </a:sp3d>
            </p:spPr>
            <p:txBody>
              <a:bodyPr tIns="91440" bIns="0" anchor="ctr"/>
              <a:lstStyle/>
              <a:p>
                <a:pPr algn="ctr" eaLnBrk="0" hangingPunct="0">
                  <a:lnSpc>
                    <a:spcPts val="2000"/>
                  </a:lnSpc>
                  <a:defRPr/>
                </a:pPr>
                <a:r>
                  <a:rPr lang="en-US" sz="2000" dirty="0">
                    <a:solidFill>
                      <a:srgbClr val="111111"/>
                    </a:solidFill>
                    <a:latin typeface="Calibri" pitchFamily="34" charset="0"/>
                    <a:cs typeface="+mn-cs"/>
                  </a:rPr>
                  <a:t>Native API </a:t>
                </a:r>
              </a:p>
            </p:txBody>
          </p:sp>
          <p:sp>
            <p:nvSpPr>
              <p:cNvPr id="13" name="Flowchart: Magnetic Disk 12">
                <a:extLst>
                  <a:ext uri="{FF2B5EF4-FFF2-40B4-BE49-F238E27FC236}">
                    <a16:creationId xmlns:a16="http://schemas.microsoft.com/office/drawing/2014/main" id="{98EA77CB-D0B8-4265-8E85-F6C6B3491084}"/>
                  </a:ext>
                </a:extLst>
              </p:cNvPr>
              <p:cNvSpPr/>
              <p:nvPr/>
            </p:nvSpPr>
            <p:spPr bwMode="auto">
              <a:xfrm>
                <a:off x="3024188" y="5638800"/>
                <a:ext cx="1143000" cy="838200"/>
              </a:xfrm>
              <a:prstGeom prst="flowChartMagneticDisk">
                <a:avLst/>
              </a:prstGeom>
              <a:solidFill>
                <a:schemeClr val="accent5">
                  <a:lumMod val="60000"/>
                  <a:lumOff val="40000"/>
                </a:schemeClr>
              </a:solidFill>
              <a:ln w="12700" cap="flat" cmpd="sng" algn="ctr">
                <a:solidFill>
                  <a:schemeClr val="accent1">
                    <a:lumMod val="75000"/>
                  </a:schemeClr>
                </a:solidFill>
                <a:prstDash val="solid"/>
                <a:round/>
                <a:headEnd type="none" w="sm" len="sm"/>
                <a:tailEnd type="none" w="sm" len="sm"/>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14" name="Up-Down Arrow 12">
                <a:extLst>
                  <a:ext uri="{FF2B5EF4-FFF2-40B4-BE49-F238E27FC236}">
                    <a16:creationId xmlns:a16="http://schemas.microsoft.com/office/drawing/2014/main" id="{3467EC18-6EE8-45C9-8010-885944D335AD}"/>
                  </a:ext>
                </a:extLst>
              </p:cNvPr>
              <p:cNvSpPr>
                <a:spLocks noChangeArrowheads="1"/>
              </p:cNvSpPr>
              <p:nvPr/>
            </p:nvSpPr>
            <p:spPr bwMode="auto">
              <a:xfrm>
                <a:off x="3479800" y="5370513"/>
                <a:ext cx="228600" cy="457200"/>
              </a:xfrm>
              <a:prstGeom prst="upDownArrow">
                <a:avLst>
                  <a:gd name="adj1" fmla="val 50000"/>
                  <a:gd name="adj2" fmla="val 50000"/>
                </a:avLst>
              </a:prstGeom>
              <a:solidFill>
                <a:srgbClr val="00B0F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15" name="Bent Arrow 2">
                <a:extLst>
                  <a:ext uri="{FF2B5EF4-FFF2-40B4-BE49-F238E27FC236}">
                    <a16:creationId xmlns:a16="http://schemas.microsoft.com/office/drawing/2014/main" id="{EF4456E0-78BE-4534-B3A0-45855D52B23A}"/>
                  </a:ext>
                </a:extLst>
              </p:cNvPr>
              <p:cNvSpPr/>
              <p:nvPr/>
            </p:nvSpPr>
            <p:spPr>
              <a:xfrm rot="5400000">
                <a:off x="3479070" y="4194279"/>
                <a:ext cx="917448" cy="458788"/>
              </a:xfrm>
              <a:prstGeom prst="bentArrow">
                <a:avLst>
                  <a:gd name="adj1" fmla="val 32443"/>
                  <a:gd name="adj2" fmla="val 27941"/>
                  <a:gd name="adj3" fmla="val 25000"/>
                  <a:gd name="adj4" fmla="val 25504"/>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Callout 10">
                <a:extLst>
                  <a:ext uri="{FF2B5EF4-FFF2-40B4-BE49-F238E27FC236}">
                    <a16:creationId xmlns:a16="http://schemas.microsoft.com/office/drawing/2014/main" id="{EBCEDB9B-35CF-4811-868D-CD01467B5C0B}"/>
                  </a:ext>
                </a:extLst>
              </p:cNvPr>
              <p:cNvSpPr>
                <a:spLocks noChangeArrowheads="1"/>
              </p:cNvSpPr>
              <p:nvPr/>
            </p:nvSpPr>
            <p:spPr bwMode="auto">
              <a:xfrm>
                <a:off x="2792927" y="4243286"/>
                <a:ext cx="990600" cy="551402"/>
              </a:xfrm>
              <a:prstGeom prst="wedgeEllipseCallout">
                <a:avLst>
                  <a:gd name="adj1" fmla="val 75513"/>
                  <a:gd name="adj2" fmla="val 22524"/>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400"/>
                  </a:lnSpc>
                  <a:defRPr/>
                </a:pPr>
                <a:r>
                  <a:rPr lang="en-US" sz="1400" dirty="0">
                    <a:solidFill>
                      <a:srgbClr val="F8F8F8"/>
                    </a:solidFill>
                    <a:latin typeface="Calibri" pitchFamily="34" charset="0"/>
                    <a:cs typeface="Calibri" pitchFamily="34" charset="0"/>
                  </a:rPr>
                  <a:t>Database specific</a:t>
                </a:r>
              </a:p>
            </p:txBody>
          </p:sp>
        </p:grpSp>
        <p:sp>
          <p:nvSpPr>
            <p:cNvPr id="17" name="Rounded Rectangular Callout 46">
              <a:extLst>
                <a:ext uri="{FF2B5EF4-FFF2-40B4-BE49-F238E27FC236}">
                  <a16:creationId xmlns:a16="http://schemas.microsoft.com/office/drawing/2014/main" id="{05015401-F4F4-4F48-ADE2-4880D0A9A96A}"/>
                </a:ext>
              </a:extLst>
            </p:cNvPr>
            <p:cNvSpPr/>
            <p:nvPr/>
          </p:nvSpPr>
          <p:spPr>
            <a:xfrm>
              <a:off x="4987364" y="2896340"/>
              <a:ext cx="1308172" cy="1106951"/>
            </a:xfrm>
            <a:prstGeom prst="wedgeRoundRectCallout">
              <a:avLst>
                <a:gd name="adj1" fmla="val 95168"/>
                <a:gd name="adj2" fmla="val -21310"/>
                <a:gd name="adj3" fmla="val 16667"/>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lnSpc>
                  <a:spcPts val="1900"/>
                </a:lnSpc>
                <a:spcBef>
                  <a:spcPts val="0"/>
                </a:spcBef>
                <a:spcAft>
                  <a:spcPts val="0"/>
                </a:spcAft>
                <a:defRPr/>
              </a:pPr>
              <a:r>
                <a:rPr lang="en-US" dirty="0">
                  <a:solidFill>
                    <a:schemeClr val="bg1"/>
                  </a:solidFill>
                  <a:latin typeface="Calibri"/>
                </a:rPr>
                <a:t>Function call in the host language</a:t>
              </a:r>
              <a:endParaRPr lang="en-US" dirty="0">
                <a:solidFill>
                  <a:schemeClr val="bg1"/>
                </a:solidFill>
                <a:latin typeface="Calibri"/>
                <a:ea typeface="+mn-ea"/>
              </a:endParaRPr>
            </a:p>
          </p:txBody>
        </p:sp>
        <p:sp>
          <p:nvSpPr>
            <p:cNvPr id="18" name="Rounded Rectangular Callout 46">
              <a:extLst>
                <a:ext uri="{FF2B5EF4-FFF2-40B4-BE49-F238E27FC236}">
                  <a16:creationId xmlns:a16="http://schemas.microsoft.com/office/drawing/2014/main" id="{740F7B37-70D6-4968-98F9-E5541DEDC325}"/>
                </a:ext>
              </a:extLst>
            </p:cNvPr>
            <p:cNvSpPr/>
            <p:nvPr/>
          </p:nvSpPr>
          <p:spPr>
            <a:xfrm>
              <a:off x="4942401" y="4201410"/>
              <a:ext cx="1699133" cy="1436518"/>
            </a:xfrm>
            <a:prstGeom prst="wedgeRoundRectCallout">
              <a:avLst>
                <a:gd name="adj1" fmla="val 71153"/>
                <a:gd name="adj2" fmla="val -81351"/>
                <a:gd name="adj3" fmla="val 16667"/>
              </a:avLst>
            </a:prstGeom>
            <a:solidFill>
              <a:srgbClr val="FF000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fontAlgn="auto">
                <a:lnSpc>
                  <a:spcPts val="1900"/>
                </a:lnSpc>
                <a:spcBef>
                  <a:spcPts val="0"/>
                </a:spcBef>
                <a:spcAft>
                  <a:spcPts val="0"/>
                </a:spcAft>
                <a:defRPr/>
              </a:pPr>
              <a:r>
                <a:rPr lang="en-US" dirty="0">
                  <a:solidFill>
                    <a:schemeClr val="bg1"/>
                  </a:solidFill>
                  <a:latin typeface="Calibri"/>
                  <a:ea typeface="+mn-ea"/>
                </a:rPr>
                <a:t>Not compatible at the </a:t>
              </a:r>
              <a:r>
                <a:rPr lang="en-US" dirty="0">
                  <a:solidFill>
                    <a:schemeClr val="bg1"/>
                  </a:solidFill>
                  <a:latin typeface="Calibri"/>
                </a:rPr>
                <a:t>level of </a:t>
              </a:r>
              <a:r>
                <a:rPr lang="en-US" dirty="0">
                  <a:solidFill>
                    <a:schemeClr val="bg1"/>
                  </a:solidFill>
                  <a:latin typeface="Calibri"/>
                  <a:ea typeface="+mn-ea"/>
                </a:rPr>
                <a:t>the executable</a:t>
              </a:r>
            </a:p>
          </p:txBody>
        </p:sp>
      </p:grpSp>
      <p:grpSp>
        <p:nvGrpSpPr>
          <p:cNvPr id="41" name="Group 40">
            <a:extLst>
              <a:ext uri="{FF2B5EF4-FFF2-40B4-BE49-F238E27FC236}">
                <a16:creationId xmlns:a16="http://schemas.microsoft.com/office/drawing/2014/main" id="{A6646F37-B345-4259-95B3-60E30CB088A4}"/>
              </a:ext>
            </a:extLst>
          </p:cNvPr>
          <p:cNvGrpSpPr/>
          <p:nvPr/>
        </p:nvGrpSpPr>
        <p:grpSpPr>
          <a:xfrm>
            <a:off x="868094" y="1472361"/>
            <a:ext cx="3526936" cy="4190128"/>
            <a:chOff x="868094" y="1472361"/>
            <a:chExt cx="3526936" cy="4190128"/>
          </a:xfrm>
        </p:grpSpPr>
        <p:grpSp>
          <p:nvGrpSpPr>
            <p:cNvPr id="19" name="Group 18">
              <a:extLst>
                <a:ext uri="{FF2B5EF4-FFF2-40B4-BE49-F238E27FC236}">
                  <a16:creationId xmlns:a16="http://schemas.microsoft.com/office/drawing/2014/main" id="{91AE62E3-A68F-48F2-9591-15572F8CE445}"/>
                </a:ext>
              </a:extLst>
            </p:cNvPr>
            <p:cNvGrpSpPr/>
            <p:nvPr/>
          </p:nvGrpSpPr>
          <p:grpSpPr>
            <a:xfrm>
              <a:off x="868094" y="1472361"/>
              <a:ext cx="3526936" cy="4190128"/>
              <a:chOff x="892664" y="2286872"/>
              <a:chExt cx="3526936" cy="4190128"/>
            </a:xfrm>
          </p:grpSpPr>
          <p:sp>
            <p:nvSpPr>
              <p:cNvPr id="20" name="Rectangle 19">
                <a:extLst>
                  <a:ext uri="{FF2B5EF4-FFF2-40B4-BE49-F238E27FC236}">
                    <a16:creationId xmlns:a16="http://schemas.microsoft.com/office/drawing/2014/main" id="{AB8FF7D9-0B17-4A53-B89A-30C0DD046364}"/>
                  </a:ext>
                </a:extLst>
              </p:cNvPr>
              <p:cNvSpPr/>
              <p:nvPr/>
            </p:nvSpPr>
            <p:spPr bwMode="auto">
              <a:xfrm>
                <a:off x="892664" y="2286872"/>
                <a:ext cx="1476832" cy="1249452"/>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1" name="TextBox 4">
                <a:extLst>
                  <a:ext uri="{FF2B5EF4-FFF2-40B4-BE49-F238E27FC236}">
                    <a16:creationId xmlns:a16="http://schemas.microsoft.com/office/drawing/2014/main" id="{CA3CBBA7-8B07-4FB0-8B3D-3DAC1A725972}"/>
                  </a:ext>
                </a:extLst>
              </p:cNvPr>
              <p:cNvSpPr txBox="1">
                <a:spLocks noChangeArrowheads="1"/>
              </p:cNvSpPr>
              <p:nvPr/>
            </p:nvSpPr>
            <p:spPr bwMode="auto">
              <a:xfrm>
                <a:off x="936618" y="2311433"/>
                <a:ext cx="103419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sz="1200" b="1" dirty="0">
                    <a:solidFill>
                      <a:srgbClr val="09064E"/>
                    </a:solidFill>
                    <a:latin typeface="Calibri" pitchFamily="34" charset="0"/>
                    <a:cs typeface="Calibri" pitchFamily="34" charset="0"/>
                  </a:rPr>
                  <a:t>Java program</a:t>
                </a:r>
              </a:p>
              <a:p>
                <a:pPr eaLnBrk="1" hangingPunct="1"/>
                <a:endParaRPr lang="en-US" sz="1200" dirty="0">
                  <a:solidFill>
                    <a:srgbClr val="09064E"/>
                  </a:solidFill>
                  <a:latin typeface="Calibri" pitchFamily="34" charset="0"/>
                  <a:cs typeface="Calibri" pitchFamily="34" charset="0"/>
                </a:endParaRPr>
              </a:p>
              <a:p>
                <a:pPr eaLnBrk="1" hangingPunct="1"/>
                <a:r>
                  <a:rPr lang="en-US" sz="1200" dirty="0">
                    <a:solidFill>
                      <a:srgbClr val="09064E"/>
                    </a:solidFill>
                    <a:latin typeface="Calibri" pitchFamily="34" charset="0"/>
                    <a:cs typeface="Calibri" pitchFamily="34" charset="0"/>
                  </a:rPr>
                  <a:t>#SQL  …</a:t>
                </a:r>
              </a:p>
              <a:p>
                <a:pPr eaLnBrk="1" hangingPunct="1"/>
                <a:r>
                  <a:rPr lang="en-US" sz="1200" dirty="0">
                    <a:solidFill>
                      <a:srgbClr val="09064E"/>
                    </a:solidFill>
                    <a:latin typeface="Calibri" pitchFamily="34" charset="0"/>
                    <a:cs typeface="Calibri" pitchFamily="34" charset="0"/>
                  </a:rPr>
                  <a:t>     </a:t>
                </a:r>
              </a:p>
              <a:p>
                <a:pPr eaLnBrk="1" hangingPunct="1"/>
                <a:r>
                  <a:rPr lang="en-US" sz="1200" dirty="0">
                    <a:solidFill>
                      <a:srgbClr val="09064E"/>
                    </a:solidFill>
                    <a:latin typeface="Calibri" pitchFamily="34" charset="0"/>
                    <a:cs typeface="Calibri" pitchFamily="34" charset="0"/>
                  </a:rPr>
                  <a:t> #SQL …</a:t>
                </a:r>
              </a:p>
              <a:p>
                <a:pPr eaLnBrk="1" hangingPunct="1"/>
                <a:r>
                  <a:rPr lang="en-US" sz="1200" dirty="0">
                    <a:solidFill>
                      <a:srgbClr val="09064E"/>
                    </a:solidFill>
                    <a:latin typeface="Calibri" pitchFamily="34" charset="0"/>
                    <a:cs typeface="Calibri" pitchFamily="34" charset="0"/>
                  </a:rPr>
                  <a:t>    </a:t>
                </a:r>
              </a:p>
            </p:txBody>
          </p:sp>
          <p:sp>
            <p:nvSpPr>
              <p:cNvPr id="22" name="Rectangle 21">
                <a:extLst>
                  <a:ext uri="{FF2B5EF4-FFF2-40B4-BE49-F238E27FC236}">
                    <a16:creationId xmlns:a16="http://schemas.microsoft.com/office/drawing/2014/main" id="{0D0C6220-B44B-4F79-AD96-71F2C95AB301}"/>
                  </a:ext>
                </a:extLst>
              </p:cNvPr>
              <p:cNvSpPr/>
              <p:nvPr/>
            </p:nvSpPr>
            <p:spPr bwMode="auto">
              <a:xfrm>
                <a:off x="2844800" y="2582237"/>
                <a:ext cx="1295400" cy="609600"/>
              </a:xfrm>
              <a:prstGeom prst="rect">
                <a:avLst/>
              </a:prstGeom>
              <a:solidFill>
                <a:srgbClr val="FF5229"/>
              </a:solidFill>
              <a:ln w="12700" cap="flat" cmpd="sng" algn="ctr">
                <a:no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lnSpc>
                    <a:spcPts val="1600"/>
                  </a:lnSpc>
                  <a:defRPr/>
                </a:pPr>
                <a:r>
                  <a:rPr lang="en-US" sz="1600" b="1" dirty="0">
                    <a:solidFill>
                      <a:srgbClr val="F8F8F8"/>
                    </a:solidFill>
                    <a:latin typeface="Calibri" pitchFamily="34" charset="0"/>
                    <a:cs typeface="Calibri" pitchFamily="34" charset="0"/>
                  </a:rPr>
                  <a:t>SQLJ Preprocessor </a:t>
                </a:r>
              </a:p>
            </p:txBody>
          </p:sp>
          <p:sp>
            <p:nvSpPr>
              <p:cNvPr id="23" name="Rectangle 22">
                <a:extLst>
                  <a:ext uri="{FF2B5EF4-FFF2-40B4-BE49-F238E27FC236}">
                    <a16:creationId xmlns:a16="http://schemas.microsoft.com/office/drawing/2014/main" id="{18571F77-40A1-49EB-AF1A-804001F87E73}"/>
                  </a:ext>
                </a:extLst>
              </p:cNvPr>
              <p:cNvSpPr/>
              <p:nvPr/>
            </p:nvSpPr>
            <p:spPr bwMode="auto">
              <a:xfrm>
                <a:off x="2667000" y="3536324"/>
                <a:ext cx="1752600" cy="1014412"/>
              </a:xfrm>
              <a:prstGeom prst="rect">
                <a:avLst/>
              </a:prstGeom>
              <a:solidFill>
                <a:schemeClr val="tx1">
                  <a:lumMod val="25000"/>
                  <a:lumOff val="75000"/>
                </a:schemeClr>
              </a:solidFill>
              <a:ln w="12700" cap="flat"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p:spPr>
            <p:txBody>
              <a:bodyPr/>
              <a:lstStyle/>
              <a:p>
                <a:pPr eaLnBrk="0" hangingPunct="0">
                  <a:defRPr/>
                </a:pPr>
                <a:endParaRPr lang="en-US"/>
              </a:p>
            </p:txBody>
          </p:sp>
          <p:sp>
            <p:nvSpPr>
              <p:cNvPr id="24" name="TextBox 7">
                <a:extLst>
                  <a:ext uri="{FF2B5EF4-FFF2-40B4-BE49-F238E27FC236}">
                    <a16:creationId xmlns:a16="http://schemas.microsoft.com/office/drawing/2014/main" id="{3A42B9DF-686C-410C-8B75-CBF2F93D6309}"/>
                  </a:ext>
                </a:extLst>
              </p:cNvPr>
              <p:cNvSpPr txBox="1">
                <a:spLocks noChangeArrowheads="1"/>
              </p:cNvSpPr>
              <p:nvPr/>
            </p:nvSpPr>
            <p:spPr bwMode="auto">
              <a:xfrm>
                <a:off x="2755900" y="3612524"/>
                <a:ext cx="16002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Aft>
                    <a:spcPts val="600"/>
                  </a:spcAft>
                </a:pPr>
                <a:r>
                  <a:rPr lang="en-US" sz="1400" b="1" dirty="0">
                    <a:solidFill>
                      <a:srgbClr val="09064E"/>
                    </a:solidFill>
                    <a:latin typeface="Calibri" pitchFamily="34" charset="0"/>
                    <a:cs typeface="Calibri" pitchFamily="34" charset="0"/>
                  </a:rPr>
                  <a:t>Computer program</a:t>
                </a:r>
              </a:p>
              <a:p>
                <a:pPr eaLnBrk="1" hangingPunct="1"/>
                <a:r>
                  <a:rPr lang="en-US" sz="1400" dirty="0">
                    <a:solidFill>
                      <a:srgbClr val="09064E"/>
                    </a:solidFill>
                    <a:latin typeface="Calibri" pitchFamily="34" charset="0"/>
                    <a:cs typeface="Calibri" pitchFamily="34" charset="0"/>
                  </a:rPr>
                  <a:t>API CALL …</a:t>
                </a:r>
              </a:p>
            </p:txBody>
          </p:sp>
          <p:sp>
            <p:nvSpPr>
              <p:cNvPr id="25" name="Right Arrow 26">
                <a:extLst>
                  <a:ext uri="{FF2B5EF4-FFF2-40B4-BE49-F238E27FC236}">
                    <a16:creationId xmlns:a16="http://schemas.microsoft.com/office/drawing/2014/main" id="{2ED93741-3989-42CA-AB32-CE93402A07E8}"/>
                  </a:ext>
                </a:extLst>
              </p:cNvPr>
              <p:cNvSpPr/>
              <p:nvPr/>
            </p:nvSpPr>
            <p:spPr bwMode="auto">
              <a:xfrm>
                <a:off x="2302694" y="2739117"/>
                <a:ext cx="542106"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26" name="Right Arrow 27">
                <a:extLst>
                  <a:ext uri="{FF2B5EF4-FFF2-40B4-BE49-F238E27FC236}">
                    <a16:creationId xmlns:a16="http://schemas.microsoft.com/office/drawing/2014/main" id="{C7C2A8C9-1BF7-457F-9274-74C5E9EB84EC}"/>
                  </a:ext>
                </a:extLst>
              </p:cNvPr>
              <p:cNvSpPr/>
              <p:nvPr/>
            </p:nvSpPr>
            <p:spPr bwMode="auto">
              <a:xfrm rot="5400000">
                <a:off x="3285644" y="3202731"/>
                <a:ext cx="457200" cy="331788"/>
              </a:xfrm>
              <a:prstGeom prst="rightArrow">
                <a:avLst/>
              </a:prstGeom>
              <a:solidFill>
                <a:srgbClr val="00B0F0"/>
              </a:solidFill>
              <a:ln w="12700" cap="flat" cmpd="sng" algn="ctr">
                <a:solidFill>
                  <a:schemeClr val="tx1"/>
                </a:solidFill>
                <a:prstDash val="solid"/>
                <a:round/>
                <a:headEnd type="none" w="sm" len="sm"/>
                <a:tailEnd type="none" w="sm" len="sm"/>
              </a:ln>
              <a:effectLst>
                <a:outerShdw blurRad="50800" dist="38100" dir="8100000" algn="tr" rotWithShape="0">
                  <a:prstClr val="black">
                    <a:alpha val="40000"/>
                  </a:prstClr>
                </a:outerShdw>
              </a:effectLst>
              <a:scene3d>
                <a:camera prst="orthographicFront"/>
                <a:lightRig rig="threePt" dir="t"/>
              </a:scene3d>
              <a:sp3d>
                <a:bevelT/>
              </a:sp3d>
            </p:spPr>
            <p:txBody>
              <a:bodyPr/>
              <a:lstStyle/>
              <a:p>
                <a:pPr eaLnBrk="0" hangingPunct="0">
                  <a:defRPr/>
                </a:pPr>
                <a:endParaRPr lang="en-US"/>
              </a:p>
            </p:txBody>
          </p:sp>
          <p:sp>
            <p:nvSpPr>
              <p:cNvPr id="27" name="Rectangle 26">
                <a:extLst>
                  <a:ext uri="{FF2B5EF4-FFF2-40B4-BE49-F238E27FC236}">
                    <a16:creationId xmlns:a16="http://schemas.microsoft.com/office/drawing/2014/main" id="{E155AAB1-43BB-455A-BBD6-EE7605331495}"/>
                  </a:ext>
                </a:extLst>
              </p:cNvPr>
              <p:cNvSpPr/>
              <p:nvPr/>
            </p:nvSpPr>
            <p:spPr bwMode="auto">
              <a:xfrm>
                <a:off x="2794000" y="4912995"/>
                <a:ext cx="1524000" cy="457200"/>
              </a:xfrm>
              <a:prstGeom prst="rect">
                <a:avLst/>
              </a:prstGeom>
              <a:solidFill>
                <a:schemeClr val="tx1">
                  <a:lumMod val="10000"/>
                  <a:lumOff val="90000"/>
                </a:schemeClr>
              </a:solidFill>
              <a:ln w="12700" cap="flat" cmpd="sng" algn="ctr">
                <a:solidFill>
                  <a:schemeClr val="accent1">
                    <a:lumMod val="75000"/>
                  </a:schemeClr>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prst="coolSlant"/>
              </a:sp3d>
            </p:spPr>
            <p:txBody>
              <a:bodyPr tIns="91440" bIns="0" anchor="ctr"/>
              <a:lstStyle/>
              <a:p>
                <a:pPr algn="ctr" eaLnBrk="0" hangingPunct="0">
                  <a:lnSpc>
                    <a:spcPts val="2000"/>
                  </a:lnSpc>
                  <a:defRPr/>
                </a:pPr>
                <a:r>
                  <a:rPr lang="en-US" sz="2000" dirty="0">
                    <a:solidFill>
                      <a:srgbClr val="111111"/>
                    </a:solidFill>
                    <a:latin typeface="Calibri" pitchFamily="34" charset="0"/>
                  </a:rPr>
                  <a:t>JDBC Driver</a:t>
                </a:r>
                <a:r>
                  <a:rPr lang="en-US" sz="2000" dirty="0">
                    <a:solidFill>
                      <a:srgbClr val="111111"/>
                    </a:solidFill>
                    <a:latin typeface="Calibri" pitchFamily="34" charset="0"/>
                    <a:cs typeface="+mn-cs"/>
                  </a:rPr>
                  <a:t> </a:t>
                </a:r>
              </a:p>
            </p:txBody>
          </p:sp>
          <p:sp>
            <p:nvSpPr>
              <p:cNvPr id="28" name="Flowchart: Magnetic Disk 27">
                <a:extLst>
                  <a:ext uri="{FF2B5EF4-FFF2-40B4-BE49-F238E27FC236}">
                    <a16:creationId xmlns:a16="http://schemas.microsoft.com/office/drawing/2014/main" id="{0903E78D-D7DE-4A95-878D-2F448A0B20DE}"/>
                  </a:ext>
                </a:extLst>
              </p:cNvPr>
              <p:cNvSpPr/>
              <p:nvPr/>
            </p:nvSpPr>
            <p:spPr bwMode="auto">
              <a:xfrm>
                <a:off x="3024188" y="5638800"/>
                <a:ext cx="1143000" cy="838200"/>
              </a:xfrm>
              <a:prstGeom prst="flowChartMagneticDisk">
                <a:avLst/>
              </a:prstGeom>
              <a:solidFill>
                <a:schemeClr val="accent5">
                  <a:lumMod val="60000"/>
                  <a:lumOff val="40000"/>
                </a:schemeClr>
              </a:solidFill>
              <a:ln w="12700" cap="flat" cmpd="sng" algn="ctr">
                <a:solidFill>
                  <a:schemeClr val="accent1">
                    <a:lumMod val="75000"/>
                  </a:schemeClr>
                </a:solidFill>
                <a:prstDash val="solid"/>
                <a:round/>
                <a:headEnd type="none" w="sm" len="sm"/>
                <a:tailEnd type="none" w="sm" len="sm"/>
              </a:ln>
              <a:effectLst>
                <a:outerShdw blurRad="76200" dist="12700" dir="2700000" sy="-23000" kx="-800400" algn="bl" rotWithShape="0">
                  <a:prstClr val="black">
                    <a:alpha val="20000"/>
                  </a:prstClr>
                </a:outerShdw>
              </a:effectLst>
              <a:scene3d>
                <a:camera prst="orthographicFront">
                  <a:rot lat="0" lon="0" rev="0"/>
                </a:camera>
                <a:lightRig rig="balanced" dir="t">
                  <a:rot lat="0" lon="0" rev="8700000"/>
                </a:lightRig>
              </a:scene3d>
              <a:sp3d>
                <a:bevelT w="190500" h="38100"/>
              </a:sp3d>
            </p:spPr>
            <p:txBody>
              <a:bodyPr anchor="ctr"/>
              <a:lstStyle/>
              <a:p>
                <a:pPr algn="ctr" eaLnBrk="0" hangingPunct="0">
                  <a:defRPr/>
                </a:pPr>
                <a:r>
                  <a:rPr lang="en-US" sz="2000" dirty="0">
                    <a:latin typeface="Calibri" pitchFamily="34" charset="0"/>
                    <a:cs typeface="+mn-cs"/>
                  </a:rPr>
                  <a:t>DBMS</a:t>
                </a:r>
              </a:p>
            </p:txBody>
          </p:sp>
          <p:sp>
            <p:nvSpPr>
              <p:cNvPr id="29" name="Up-Down Arrow 12">
                <a:extLst>
                  <a:ext uri="{FF2B5EF4-FFF2-40B4-BE49-F238E27FC236}">
                    <a16:creationId xmlns:a16="http://schemas.microsoft.com/office/drawing/2014/main" id="{2AD75F04-7F16-4B21-AA71-B148C1CEBE96}"/>
                  </a:ext>
                </a:extLst>
              </p:cNvPr>
              <p:cNvSpPr>
                <a:spLocks noChangeArrowheads="1"/>
              </p:cNvSpPr>
              <p:nvPr/>
            </p:nvSpPr>
            <p:spPr bwMode="auto">
              <a:xfrm>
                <a:off x="3479800" y="5370513"/>
                <a:ext cx="228600" cy="457200"/>
              </a:xfrm>
              <a:prstGeom prst="upDownArrow">
                <a:avLst>
                  <a:gd name="adj1" fmla="val 50000"/>
                  <a:gd name="adj2" fmla="val 50000"/>
                </a:avLst>
              </a:prstGeom>
              <a:solidFill>
                <a:srgbClr val="00B0F0"/>
              </a:solidFill>
              <a:ln w="12700" algn="ctr">
                <a:solidFill>
                  <a:schemeClr val="tx1"/>
                </a:solidFill>
                <a:round/>
                <a:headEnd type="none" w="sm" len="sm"/>
                <a:tailEnd type="none" w="sm" len="sm"/>
              </a:ln>
              <a:scene3d>
                <a:camera prst="orthographicFront"/>
                <a:lightRig rig="threePt" dir="t"/>
              </a:scene3d>
              <a:sp3d>
                <a:bevelT/>
              </a:sp3d>
            </p:spPr>
            <p:txBody>
              <a:bodyPr/>
              <a:lstStyle/>
              <a:p>
                <a:pPr eaLnBrk="0" hangingPunct="0"/>
                <a:endParaRPr lang="en-US"/>
              </a:p>
            </p:txBody>
          </p:sp>
          <p:sp>
            <p:nvSpPr>
              <p:cNvPr id="30" name="Bent Arrow 2">
                <a:extLst>
                  <a:ext uri="{FF2B5EF4-FFF2-40B4-BE49-F238E27FC236}">
                    <a16:creationId xmlns:a16="http://schemas.microsoft.com/office/drawing/2014/main" id="{AFA5DEA7-B6CA-4D7B-9584-26C5ABCD20E2}"/>
                  </a:ext>
                </a:extLst>
              </p:cNvPr>
              <p:cNvSpPr/>
              <p:nvPr/>
            </p:nvSpPr>
            <p:spPr>
              <a:xfrm rot="5400000">
                <a:off x="3479070" y="4194279"/>
                <a:ext cx="917448" cy="458788"/>
              </a:xfrm>
              <a:prstGeom prst="bentArrow">
                <a:avLst>
                  <a:gd name="adj1" fmla="val 32443"/>
                  <a:gd name="adj2" fmla="val 27941"/>
                  <a:gd name="adj3" fmla="val 25000"/>
                  <a:gd name="adj4" fmla="val 25504"/>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Callout 10">
                <a:extLst>
                  <a:ext uri="{FF2B5EF4-FFF2-40B4-BE49-F238E27FC236}">
                    <a16:creationId xmlns:a16="http://schemas.microsoft.com/office/drawing/2014/main" id="{97BA6B0B-8720-44AD-8E73-C439EFA0B098}"/>
                  </a:ext>
                </a:extLst>
              </p:cNvPr>
              <p:cNvSpPr>
                <a:spLocks noChangeArrowheads="1"/>
              </p:cNvSpPr>
              <p:nvPr/>
            </p:nvSpPr>
            <p:spPr bwMode="auto">
              <a:xfrm>
                <a:off x="2792927" y="4243286"/>
                <a:ext cx="990600" cy="551402"/>
              </a:xfrm>
              <a:prstGeom prst="wedgeEllipseCallout">
                <a:avLst>
                  <a:gd name="adj1" fmla="val 75513"/>
                  <a:gd name="adj2" fmla="val 22524"/>
                </a:avLst>
              </a:prstGeom>
              <a:solidFill>
                <a:srgbClr val="2042EE"/>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91440" rIns="0" anchor="ctr"/>
              <a:lstStyle/>
              <a:p>
                <a:pPr algn="ctr" eaLnBrk="0" hangingPunct="0">
                  <a:lnSpc>
                    <a:spcPts val="1400"/>
                  </a:lnSpc>
                  <a:defRPr/>
                </a:pPr>
                <a:r>
                  <a:rPr lang="en-US" sz="1400" dirty="0">
                    <a:solidFill>
                      <a:srgbClr val="F8F8F8"/>
                    </a:solidFill>
                    <a:latin typeface="Calibri" pitchFamily="34" charset="0"/>
                    <a:cs typeface="Calibri" pitchFamily="34" charset="0"/>
                  </a:rPr>
                  <a:t>Industry standard</a:t>
                </a:r>
              </a:p>
            </p:txBody>
          </p:sp>
        </p:grpSp>
        <p:sp>
          <p:nvSpPr>
            <p:cNvPr id="32" name="Rounded Rectangular Callout 46">
              <a:extLst>
                <a:ext uri="{FF2B5EF4-FFF2-40B4-BE49-F238E27FC236}">
                  <a16:creationId xmlns:a16="http://schemas.microsoft.com/office/drawing/2014/main" id="{A2CFC720-9FE3-47E4-AE00-AA4196AD7A08}"/>
                </a:ext>
              </a:extLst>
            </p:cNvPr>
            <p:cNvSpPr/>
            <p:nvPr/>
          </p:nvSpPr>
          <p:spPr>
            <a:xfrm>
              <a:off x="1000786" y="2910933"/>
              <a:ext cx="1308172" cy="660499"/>
            </a:xfrm>
            <a:prstGeom prst="wedgeRoundRectCallout">
              <a:avLst>
                <a:gd name="adj1" fmla="val 87570"/>
                <a:gd name="adj2" fmla="val 1764"/>
                <a:gd name="adj3" fmla="val 16667"/>
              </a:avLst>
            </a:prstGeom>
            <a:solidFill>
              <a:srgbClr val="7030A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lnSpc>
                  <a:spcPts val="1900"/>
                </a:lnSpc>
                <a:spcBef>
                  <a:spcPts val="0"/>
                </a:spcBef>
                <a:spcAft>
                  <a:spcPts val="0"/>
                </a:spcAft>
                <a:defRPr/>
              </a:pPr>
              <a:r>
                <a:rPr lang="en-US" dirty="0">
                  <a:solidFill>
                    <a:schemeClr val="bg1"/>
                  </a:solidFill>
                  <a:latin typeface="Calibri"/>
                </a:rPr>
                <a:t>Function call in Java</a:t>
              </a:r>
              <a:endParaRPr lang="en-US" dirty="0">
                <a:solidFill>
                  <a:schemeClr val="bg1"/>
                </a:solidFill>
                <a:latin typeface="Calibri"/>
                <a:ea typeface="+mn-ea"/>
              </a:endParaRPr>
            </a:p>
          </p:txBody>
        </p:sp>
      </p:grpSp>
      <p:grpSp>
        <p:nvGrpSpPr>
          <p:cNvPr id="42" name="Group 41">
            <a:extLst>
              <a:ext uri="{FF2B5EF4-FFF2-40B4-BE49-F238E27FC236}">
                <a16:creationId xmlns:a16="http://schemas.microsoft.com/office/drawing/2014/main" id="{BDEE6156-7CE7-4E5F-91EE-B6EAB3D7E33B}"/>
              </a:ext>
            </a:extLst>
          </p:cNvPr>
          <p:cNvGrpSpPr/>
          <p:nvPr/>
        </p:nvGrpSpPr>
        <p:grpSpPr>
          <a:xfrm>
            <a:off x="1099539" y="3777807"/>
            <a:ext cx="1143000" cy="1008464"/>
            <a:chOff x="1392867" y="3980177"/>
            <a:chExt cx="1143000" cy="1008464"/>
          </a:xfrm>
        </p:grpSpPr>
        <p:sp>
          <p:nvSpPr>
            <p:cNvPr id="33" name="Rounded Rectangular Callout 46">
              <a:extLst>
                <a:ext uri="{FF2B5EF4-FFF2-40B4-BE49-F238E27FC236}">
                  <a16:creationId xmlns:a16="http://schemas.microsoft.com/office/drawing/2014/main" id="{679D1E72-F505-401C-A4A1-7A9A9DEC110E}"/>
                </a:ext>
              </a:extLst>
            </p:cNvPr>
            <p:cNvSpPr/>
            <p:nvPr/>
          </p:nvSpPr>
          <p:spPr>
            <a:xfrm>
              <a:off x="1392867" y="3980177"/>
              <a:ext cx="1143000" cy="1008464"/>
            </a:xfrm>
            <a:prstGeom prst="wedgeRoundRectCallout">
              <a:avLst>
                <a:gd name="adj1" fmla="val 102150"/>
                <a:gd name="adj2" fmla="val -50745"/>
                <a:gd name="adj3" fmla="val 16667"/>
              </a:avLst>
            </a:prstGeom>
            <a:solidFill>
              <a:srgbClr val="FF0000"/>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fontAlgn="auto">
                <a:lnSpc>
                  <a:spcPts val="1900"/>
                </a:lnSpc>
                <a:spcBef>
                  <a:spcPts val="0"/>
                </a:spcBef>
                <a:spcAft>
                  <a:spcPts val="0"/>
                </a:spcAft>
                <a:defRPr/>
              </a:pPr>
              <a:endParaRPr lang="en-US" dirty="0">
                <a:solidFill>
                  <a:schemeClr val="bg1"/>
                </a:solidFill>
                <a:latin typeface="Calibri"/>
                <a:ea typeface="+mn-ea"/>
              </a:endParaRPr>
            </a:p>
          </p:txBody>
        </p:sp>
        <p:pic>
          <p:nvPicPr>
            <p:cNvPr id="39" name="Picture 38" descr="A picture containing light&#10;&#10;Description automatically generated">
              <a:extLst>
                <a:ext uri="{FF2B5EF4-FFF2-40B4-BE49-F238E27FC236}">
                  <a16:creationId xmlns:a16="http://schemas.microsoft.com/office/drawing/2014/main" id="{423DB653-3C98-4A33-BF55-4078B5DDBB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076" y="4067886"/>
              <a:ext cx="712659" cy="859489"/>
            </a:xfrm>
            <a:prstGeom prst="rect">
              <a:avLst/>
            </a:prstGeom>
          </p:spPr>
        </p:pic>
      </p:grpSp>
      <p:sp>
        <p:nvSpPr>
          <p:cNvPr id="43" name="Rectangle 42">
            <a:extLst>
              <a:ext uri="{FF2B5EF4-FFF2-40B4-BE49-F238E27FC236}">
                <a16:creationId xmlns:a16="http://schemas.microsoft.com/office/drawing/2014/main" id="{83E8DD14-A778-46D9-B0E6-48A7CECAA1D7}"/>
              </a:ext>
            </a:extLst>
          </p:cNvPr>
          <p:cNvSpPr/>
          <p:nvPr/>
        </p:nvSpPr>
        <p:spPr>
          <a:xfrm>
            <a:off x="868094" y="5984686"/>
            <a:ext cx="6416824" cy="712183"/>
          </a:xfrm>
          <a:prstGeom prst="rect">
            <a:avLst/>
          </a:prstGeom>
          <a:ln>
            <a:noFill/>
          </a:ln>
        </p:spPr>
        <p:txBody>
          <a:bodyPr wrap="square">
            <a:spAutoFit/>
          </a:bodyPr>
          <a:lstStyle/>
          <a:p>
            <a:pPr>
              <a:lnSpc>
                <a:spcPts val="2400"/>
              </a:lnSpc>
            </a:pPr>
            <a:r>
              <a:rPr lang="en-US" altLang="zh-TW" sz="2400" dirty="0">
                <a:solidFill>
                  <a:srgbClr val="0070C0"/>
                </a:solidFill>
                <a:latin typeface="Calibri" pitchFamily="34" charset="0"/>
              </a:rPr>
              <a:t>SQLJ (part of the SQL standard) versus embedded SQL (vendor-specific)  →  SQLJ is </a:t>
            </a:r>
            <a:r>
              <a:rPr lang="en-US" altLang="zh-TW" sz="2400" b="1" dirty="0">
                <a:solidFill>
                  <a:srgbClr val="00B0F0"/>
                </a:solidFill>
                <a:latin typeface="Calibri" pitchFamily="34" charset="0"/>
              </a:rPr>
              <a:t>more portable</a:t>
            </a:r>
            <a:r>
              <a:rPr lang="en-US" altLang="zh-TW" sz="2400" dirty="0">
                <a:solidFill>
                  <a:srgbClr val="0070C0"/>
                </a:solidFill>
                <a:latin typeface="Calibri" pitchFamily="34" charset="0"/>
              </a:rPr>
              <a:t>.</a:t>
            </a:r>
          </a:p>
        </p:txBody>
      </p:sp>
    </p:spTree>
    <p:extLst>
      <p:ext uri="{BB962C8B-B14F-4D97-AF65-F5344CB8AC3E}">
        <p14:creationId xmlns:p14="http://schemas.microsoft.com/office/powerpoint/2010/main" val="21418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hula hoop&#10;&#10;Description automatically generated">
            <a:extLst>
              <a:ext uri="{FF2B5EF4-FFF2-40B4-BE49-F238E27FC236}">
                <a16:creationId xmlns:a16="http://schemas.microsoft.com/office/drawing/2014/main" id="{987EAAA1-BA79-4320-BA70-7B8C055E0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693" y="2971800"/>
            <a:ext cx="6150256" cy="2133600"/>
          </a:xfrm>
          <a:prstGeom prst="rect">
            <a:avLst/>
          </a:prstGeom>
        </p:spPr>
      </p:pic>
      <p:pic>
        <p:nvPicPr>
          <p:cNvPr id="7" name="Picture 6" descr="A picture containing light&#10;&#10;Description automatically generated">
            <a:extLst>
              <a:ext uri="{FF2B5EF4-FFF2-40B4-BE49-F238E27FC236}">
                <a16:creationId xmlns:a16="http://schemas.microsoft.com/office/drawing/2014/main" id="{AF26A718-B889-4CA8-A129-631DDF5D4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6" y="5469122"/>
            <a:ext cx="712659" cy="859489"/>
          </a:xfrm>
          <a:prstGeom prst="rect">
            <a:avLst/>
          </a:prstGeom>
        </p:spPr>
      </p:pic>
      <p:sp>
        <p:nvSpPr>
          <p:cNvPr id="52226" name="Title 1"/>
          <p:cNvSpPr>
            <a:spLocks noGrp="1"/>
          </p:cNvSpPr>
          <p:nvPr>
            <p:ph type="title"/>
          </p:nvPr>
        </p:nvSpPr>
        <p:spPr>
          <a:xfrm>
            <a:off x="457200" y="274638"/>
            <a:ext cx="4495800" cy="949644"/>
          </a:xfrm>
        </p:spPr>
        <p:txBody>
          <a:bodyPr/>
          <a:lstStyle/>
          <a:p>
            <a:r>
              <a:rPr lang="en-US" dirty="0"/>
              <a:t>SQLJ </a:t>
            </a:r>
            <a:r>
              <a:rPr lang="en-US" dirty="0" err="1"/>
              <a:t>Precompiler</a:t>
            </a:r>
            <a:endParaRPr lang="en-US" dirty="0"/>
          </a:p>
        </p:txBody>
      </p:sp>
      <p:sp>
        <p:nvSpPr>
          <p:cNvPr id="52227" name="Content Placeholder 2"/>
          <p:cNvSpPr>
            <a:spLocks noGrp="1"/>
          </p:cNvSpPr>
          <p:nvPr>
            <p:ph idx="1"/>
          </p:nvPr>
        </p:nvSpPr>
        <p:spPr>
          <a:xfrm>
            <a:off x="2891693" y="1224282"/>
            <a:ext cx="5943600" cy="5105400"/>
          </a:xfrm>
        </p:spPr>
        <p:txBody>
          <a:bodyPr>
            <a:normAutofit fontScale="92500"/>
          </a:bodyPr>
          <a:lstStyle/>
          <a:p>
            <a:pPr marL="0" indent="0">
              <a:spcAft>
                <a:spcPts val="1200"/>
              </a:spcAft>
              <a:buFont typeface="Wingdings" pitchFamily="2" charset="2"/>
              <a:buNone/>
            </a:pPr>
            <a:r>
              <a:rPr lang="en-US" sz="3200" dirty="0">
                <a:latin typeface="Calibri" pitchFamily="34" charset="0"/>
              </a:rPr>
              <a:t>SQLJ applications are pre-processed through an SQLJ translation program</a:t>
            </a:r>
          </a:p>
          <a:p>
            <a:pPr lvl="1">
              <a:spcAft>
                <a:spcPts val="1200"/>
              </a:spcAft>
            </a:pPr>
            <a:r>
              <a:rPr lang="en-US" sz="2800" dirty="0">
                <a:solidFill>
                  <a:srgbClr val="002060"/>
                </a:solidFill>
                <a:latin typeface="Calibri" pitchFamily="34" charset="0"/>
              </a:rPr>
              <a:t>Replaces embedded SQLJ code with calls to an SQLJ Java library</a:t>
            </a:r>
          </a:p>
          <a:p>
            <a:pPr lvl="1">
              <a:spcAft>
                <a:spcPts val="1200"/>
              </a:spcAft>
            </a:pPr>
            <a:r>
              <a:rPr lang="en-US" sz="2800" dirty="0">
                <a:solidFill>
                  <a:srgbClr val="002060"/>
                </a:solidFill>
                <a:latin typeface="Calibri" pitchFamily="34" charset="0"/>
              </a:rPr>
              <a:t>Usually, the SQLJ Java library makes calls to a JDBC driver  (standard interface)</a:t>
            </a:r>
          </a:p>
          <a:p>
            <a:pPr lvl="1">
              <a:spcAft>
                <a:spcPts val="600"/>
              </a:spcAft>
            </a:pPr>
            <a:r>
              <a:rPr lang="en-US" sz="2800" dirty="0">
                <a:solidFill>
                  <a:srgbClr val="002060"/>
                </a:solidFill>
                <a:latin typeface="Calibri" pitchFamily="34" charset="0"/>
              </a:rPr>
              <a:t>The modified program code can then be compiled by any Java compiler</a:t>
            </a:r>
          </a:p>
        </p:txBody>
      </p:sp>
      <p:pic>
        <p:nvPicPr>
          <p:cNvPr id="3" name="Picture 2" descr="A screenshot of a cell phone&#10;&#10;Description automatically generated">
            <a:extLst>
              <a:ext uri="{FF2B5EF4-FFF2-40B4-BE49-F238E27FC236}">
                <a16:creationId xmlns:a16="http://schemas.microsoft.com/office/drawing/2014/main" id="{750AD777-2B80-4EE7-AEEF-71D2132F3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153" y="2286000"/>
            <a:ext cx="2858408" cy="3477964"/>
          </a:xfrm>
          <a:prstGeom prst="rect">
            <a:avLst/>
          </a:prstGeom>
        </p:spPr>
      </p:pic>
      <p:sp>
        <p:nvSpPr>
          <p:cNvPr id="22" name="Rectangle 3">
            <a:extLst>
              <a:ext uri="{FF2B5EF4-FFF2-40B4-BE49-F238E27FC236}">
                <a16:creationId xmlns:a16="http://schemas.microsoft.com/office/drawing/2014/main" id="{9C9433FD-554F-41CF-9C67-1D2A33A470BD}"/>
              </a:ext>
            </a:extLst>
          </p:cNvPr>
          <p:cNvSpPr txBox="1">
            <a:spLocks noChangeArrowheads="1"/>
          </p:cNvSpPr>
          <p:nvPr/>
        </p:nvSpPr>
        <p:spPr>
          <a:xfrm>
            <a:off x="762000" y="5898867"/>
            <a:ext cx="8128000" cy="886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600"/>
              </a:lnSpc>
              <a:spcAft>
                <a:spcPts val="900"/>
              </a:spcAft>
              <a:buFont typeface="Arial" pitchFamily="34" charset="0"/>
              <a:buNone/>
            </a:pPr>
            <a:r>
              <a:rPr lang="en-US" sz="2400" b="1" dirty="0">
                <a:solidFill>
                  <a:srgbClr val="3857F0"/>
                </a:solidFill>
                <a:latin typeface="Calibri" pitchFamily="34" charset="0"/>
              </a:rPr>
              <a:t>Applications using SQLJ are DBMS-independent at the source code level and at the level of the executable</a:t>
            </a:r>
          </a:p>
        </p:txBody>
      </p:sp>
    </p:spTree>
    <p:extLst>
      <p:ext uri="{BB962C8B-B14F-4D97-AF65-F5344CB8AC3E}">
        <p14:creationId xmlns:p14="http://schemas.microsoft.com/office/powerpoint/2010/main" val="38184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wipe(left)">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838200" y="152400"/>
            <a:ext cx="7772400" cy="723900"/>
          </a:xfrm>
        </p:spPr>
        <p:txBody>
          <a:bodyPr>
            <a:normAutofit fontScale="90000"/>
          </a:bodyPr>
          <a:lstStyle/>
          <a:p>
            <a:r>
              <a:rPr lang="en-US"/>
              <a:t>Using SQLJ</a:t>
            </a:r>
          </a:p>
        </p:txBody>
      </p:sp>
      <p:sp>
        <p:nvSpPr>
          <p:cNvPr id="3" name="Content Placeholder 2"/>
          <p:cNvSpPr>
            <a:spLocks noGrp="1"/>
          </p:cNvSpPr>
          <p:nvPr>
            <p:ph idx="1"/>
          </p:nvPr>
        </p:nvSpPr>
        <p:spPr>
          <a:xfrm>
            <a:off x="0" y="914400"/>
            <a:ext cx="9144000" cy="5715000"/>
          </a:xfrm>
        </p:spPr>
        <p:txBody>
          <a:bodyPr>
            <a:normAutofit/>
          </a:bodyPr>
          <a:lstStyle/>
          <a:p>
            <a:pPr indent="-225425">
              <a:spcAft>
                <a:spcPts val="600"/>
              </a:spcAft>
              <a:defRPr/>
            </a:pPr>
            <a:r>
              <a:rPr lang="en-US" sz="2400" dirty="0">
                <a:latin typeface="Calibri" pitchFamily="34" charset="0"/>
              </a:rPr>
              <a:t>Every SQLJ statement has the special prefix </a:t>
            </a:r>
            <a:r>
              <a:rPr lang="en-US" sz="2400" dirty="0">
                <a:solidFill>
                  <a:srgbClr val="C00000"/>
                </a:solidFill>
                <a:latin typeface="Calibri" pitchFamily="34" charset="0"/>
              </a:rPr>
              <a:t>#</a:t>
            </a:r>
            <a:r>
              <a:rPr lang="en-US" sz="2400" dirty="0" err="1">
                <a:solidFill>
                  <a:srgbClr val="C00000"/>
                </a:solidFill>
                <a:latin typeface="Calibri" pitchFamily="34" charset="0"/>
              </a:rPr>
              <a:t>sql</a:t>
            </a:r>
            <a:endParaRPr lang="en-US" sz="2400" dirty="0">
              <a:solidFill>
                <a:srgbClr val="C00000"/>
              </a:solidFill>
              <a:latin typeface="Calibri" pitchFamily="34" charset="0"/>
            </a:endParaRPr>
          </a:p>
          <a:p>
            <a:pPr indent="-225425">
              <a:spcAft>
                <a:spcPts val="600"/>
              </a:spcAft>
              <a:defRPr/>
            </a:pPr>
            <a:r>
              <a:rPr lang="en-US" sz="2400" dirty="0">
                <a:latin typeface="Calibri" pitchFamily="34" charset="0"/>
              </a:rPr>
              <a:t>We submit a query and retrieve the results through an </a:t>
            </a:r>
            <a:r>
              <a:rPr lang="en-US" sz="2400" dirty="0">
                <a:solidFill>
                  <a:srgbClr val="C00000"/>
                </a:solidFill>
                <a:latin typeface="Calibri" pitchFamily="34" charset="0"/>
              </a:rPr>
              <a:t>iterator</a:t>
            </a:r>
            <a:r>
              <a:rPr lang="en-US" sz="2400" dirty="0">
                <a:latin typeface="Calibri" pitchFamily="34" charset="0"/>
              </a:rPr>
              <a:t> objects (basically a cursor)</a:t>
            </a:r>
          </a:p>
          <a:p>
            <a:pPr indent="-225425">
              <a:defRPr/>
            </a:pPr>
            <a:r>
              <a:rPr lang="en-US" sz="2400" dirty="0">
                <a:latin typeface="Calibri" pitchFamily="34" charset="0"/>
              </a:rPr>
              <a:t>Usage of an </a:t>
            </a:r>
            <a:r>
              <a:rPr lang="en-US" sz="2400" dirty="0" err="1">
                <a:latin typeface="Calibri" pitchFamily="34" charset="0"/>
              </a:rPr>
              <a:t>iterator</a:t>
            </a:r>
            <a:r>
              <a:rPr lang="en-US" sz="2400" dirty="0">
                <a:latin typeface="Calibri" pitchFamily="34" charset="0"/>
              </a:rPr>
              <a:t> goes through five steps:</a:t>
            </a:r>
            <a:endParaRPr lang="en-US" sz="2400" dirty="0">
              <a:solidFill>
                <a:srgbClr val="C00000"/>
              </a:solidFill>
              <a:latin typeface="Calibri" pitchFamily="34" charset="0"/>
            </a:endParaRPr>
          </a:p>
          <a:p>
            <a:pPr marL="800100" lvl="1" indent="-342900">
              <a:buFont typeface="+mj-lt"/>
              <a:buAutoNum type="arabicParenR"/>
              <a:defRPr/>
            </a:pPr>
            <a:r>
              <a:rPr lang="en-US" sz="2200" dirty="0">
                <a:solidFill>
                  <a:srgbClr val="002060"/>
                </a:solidFill>
                <a:latin typeface="Calibri" pitchFamily="34" charset="0"/>
              </a:rPr>
              <a:t>Declare the </a:t>
            </a:r>
            <a:r>
              <a:rPr lang="en-US" sz="2200" dirty="0" err="1">
                <a:solidFill>
                  <a:srgbClr val="002060"/>
                </a:solidFill>
                <a:latin typeface="Calibri" pitchFamily="34" charset="0"/>
              </a:rPr>
              <a:t>Iterator</a:t>
            </a:r>
            <a:r>
              <a:rPr lang="en-US" sz="2200" dirty="0">
                <a:solidFill>
                  <a:srgbClr val="002060"/>
                </a:solidFill>
                <a:latin typeface="Calibri" pitchFamily="34" charset="0"/>
              </a:rPr>
              <a:t> Class</a:t>
            </a:r>
          </a:p>
          <a:p>
            <a:pPr lvl="1">
              <a:spcBef>
                <a:spcPct val="0"/>
              </a:spcBef>
              <a:buFont typeface="Wingdings" pitchFamily="2" charset="2"/>
              <a:buNone/>
              <a:tabLst>
                <a:tab pos="796925" algn="l"/>
              </a:tabLst>
              <a:defRPr/>
            </a:pPr>
            <a:r>
              <a:rPr lang="en-US" sz="2200" dirty="0">
                <a:solidFill>
                  <a:srgbClr val="002060"/>
                </a:solidFill>
                <a:latin typeface="Calibri" pitchFamily="34" charset="0"/>
              </a:rPr>
              <a:t>		</a:t>
            </a:r>
            <a:r>
              <a:rPr lang="en-US" sz="2200" b="1" dirty="0">
                <a:solidFill>
                  <a:srgbClr val="2042EE"/>
                </a:solidFill>
                <a:latin typeface="Calibri" pitchFamily="34" charset="0"/>
              </a:rPr>
              <a:t>Example</a:t>
            </a:r>
            <a:r>
              <a:rPr lang="en-US" sz="2200" dirty="0">
                <a:solidFill>
                  <a:srgbClr val="2042EE"/>
                </a:solidFill>
                <a:latin typeface="Calibri" pitchFamily="34" charset="0"/>
              </a:rPr>
              <a:t>:   #</a:t>
            </a:r>
            <a:r>
              <a:rPr lang="en-US" sz="2200" dirty="0" err="1">
                <a:solidFill>
                  <a:srgbClr val="2042EE"/>
                </a:solidFill>
                <a:latin typeface="Calibri" pitchFamily="34" charset="0"/>
              </a:rPr>
              <a:t>sql</a:t>
            </a:r>
            <a:r>
              <a:rPr lang="en-US" sz="2200" dirty="0">
                <a:solidFill>
                  <a:srgbClr val="2042EE"/>
                </a:solidFill>
                <a:latin typeface="Calibri" pitchFamily="34" charset="0"/>
              </a:rPr>
              <a:t> iterator Sailors (Int </a:t>
            </a:r>
            <a:r>
              <a:rPr lang="en-US" sz="2200" i="1" dirty="0" err="1">
                <a:solidFill>
                  <a:srgbClr val="2042EE"/>
                </a:solidFill>
                <a:latin typeface="Calibri" pitchFamily="34" charset="0"/>
              </a:rPr>
              <a:t>sid</a:t>
            </a:r>
            <a:r>
              <a:rPr lang="en-US" sz="2200" dirty="0">
                <a:solidFill>
                  <a:srgbClr val="2042EE"/>
                </a:solidFill>
                <a:latin typeface="Calibri" pitchFamily="34" charset="0"/>
              </a:rPr>
              <a:t>, String </a:t>
            </a:r>
            <a:r>
              <a:rPr lang="en-US" sz="2200" i="1" dirty="0">
                <a:solidFill>
                  <a:srgbClr val="2042EE"/>
                </a:solidFill>
                <a:latin typeface="Calibri" pitchFamily="34" charset="0"/>
              </a:rPr>
              <a:t>name</a:t>
            </a:r>
            <a:r>
              <a:rPr lang="en-US" sz="2200" dirty="0">
                <a:solidFill>
                  <a:srgbClr val="2042EE"/>
                </a:solidFill>
                <a:latin typeface="Calibri" pitchFamily="34" charset="0"/>
              </a:rPr>
              <a:t>, Int </a:t>
            </a:r>
            <a:r>
              <a:rPr lang="en-US" sz="2200" i="1" dirty="0">
                <a:solidFill>
                  <a:srgbClr val="2042EE"/>
                </a:solidFill>
                <a:latin typeface="Calibri" pitchFamily="34" charset="0"/>
              </a:rPr>
              <a:t>rating</a:t>
            </a:r>
            <a:r>
              <a:rPr lang="en-US" sz="2200" dirty="0">
                <a:solidFill>
                  <a:srgbClr val="2042EE"/>
                </a:solidFill>
                <a:latin typeface="Calibri" pitchFamily="34" charset="0"/>
              </a:rPr>
              <a:t>);</a:t>
            </a:r>
            <a:endParaRPr lang="en-US" sz="2200" dirty="0">
              <a:solidFill>
                <a:srgbClr val="002060"/>
              </a:solidFill>
              <a:latin typeface="Calibri" pitchFamily="34" charset="0"/>
            </a:endParaRPr>
          </a:p>
          <a:p>
            <a:pPr marL="800100" lvl="1" indent="-342900">
              <a:buFont typeface="+mj-lt"/>
              <a:buAutoNum type="arabicParenR" startAt="2"/>
              <a:defRPr/>
            </a:pPr>
            <a:r>
              <a:rPr lang="en-US" sz="2200" dirty="0">
                <a:solidFill>
                  <a:srgbClr val="002060"/>
                </a:solidFill>
                <a:latin typeface="Calibri" pitchFamily="34" charset="0"/>
              </a:rPr>
              <a:t>Instantiate an </a:t>
            </a:r>
            <a:r>
              <a:rPr lang="en-US" sz="2200" dirty="0" err="1">
                <a:solidFill>
                  <a:srgbClr val="002060"/>
                </a:solidFill>
                <a:latin typeface="Calibri" pitchFamily="34" charset="0"/>
              </a:rPr>
              <a:t>iterator</a:t>
            </a:r>
            <a:r>
              <a:rPr lang="en-US" sz="2200" dirty="0">
                <a:solidFill>
                  <a:srgbClr val="002060"/>
                </a:solidFill>
                <a:latin typeface="Calibri" pitchFamily="34" charset="0"/>
              </a:rPr>
              <a:t> object from the new </a:t>
            </a:r>
            <a:r>
              <a:rPr lang="en-US" sz="2200" dirty="0" err="1">
                <a:solidFill>
                  <a:srgbClr val="002060"/>
                </a:solidFill>
                <a:latin typeface="Calibri" pitchFamily="34" charset="0"/>
              </a:rPr>
              <a:t>iterator</a:t>
            </a:r>
            <a:r>
              <a:rPr lang="en-US" sz="2200" dirty="0">
                <a:solidFill>
                  <a:srgbClr val="002060"/>
                </a:solidFill>
                <a:latin typeface="Calibri" pitchFamily="34" charset="0"/>
              </a:rPr>
              <a:t> class</a:t>
            </a:r>
          </a:p>
          <a:p>
            <a:pPr marL="796925" lvl="1">
              <a:spcBef>
                <a:spcPct val="0"/>
              </a:spcBef>
              <a:buFont typeface="Wingdings" pitchFamily="2" charset="2"/>
              <a:buNone/>
              <a:tabLst>
                <a:tab pos="569913" algn="l"/>
              </a:tabLst>
              <a:defRPr/>
            </a:pPr>
            <a:r>
              <a:rPr lang="en-US" sz="2200" dirty="0">
                <a:solidFill>
                  <a:srgbClr val="002060"/>
                </a:solidFill>
                <a:latin typeface="Calibri" pitchFamily="34" charset="0"/>
              </a:rPr>
              <a:t>		</a:t>
            </a:r>
            <a:r>
              <a:rPr lang="en-US" sz="2200" b="1" dirty="0">
                <a:solidFill>
                  <a:srgbClr val="2042EE"/>
                </a:solidFill>
                <a:latin typeface="Calibri" pitchFamily="34" charset="0"/>
              </a:rPr>
              <a:t>Example</a:t>
            </a:r>
            <a:r>
              <a:rPr lang="en-US" sz="2200" dirty="0">
                <a:solidFill>
                  <a:srgbClr val="2042EE"/>
                </a:solidFill>
                <a:latin typeface="Calibri" pitchFamily="34" charset="0"/>
              </a:rPr>
              <a:t>:   Sailors  </a:t>
            </a:r>
            <a:r>
              <a:rPr lang="en-US" sz="2200" dirty="0" err="1">
                <a:solidFill>
                  <a:srgbClr val="2042EE"/>
                </a:solidFill>
                <a:latin typeface="Calibri" pitchFamily="34" charset="0"/>
              </a:rPr>
              <a:t>sailors</a:t>
            </a:r>
            <a:r>
              <a:rPr lang="en-US" sz="2200" dirty="0">
                <a:solidFill>
                  <a:srgbClr val="2042EE"/>
                </a:solidFill>
                <a:latin typeface="Calibri" pitchFamily="34" charset="0"/>
              </a:rPr>
              <a:t>;</a:t>
            </a:r>
          </a:p>
          <a:p>
            <a:pPr marL="800100" lvl="1" indent="-342900">
              <a:buFont typeface="+mj-lt"/>
              <a:buAutoNum type="arabicParenR" startAt="3"/>
              <a:defRPr/>
            </a:pPr>
            <a:r>
              <a:rPr lang="en-US" sz="2200" dirty="0">
                <a:solidFill>
                  <a:srgbClr val="002060"/>
                </a:solidFill>
                <a:latin typeface="Calibri" pitchFamily="34" charset="0"/>
              </a:rPr>
              <a:t>Initialize the iterator using an SQL statement (i.e., submit the query)</a:t>
            </a:r>
          </a:p>
          <a:p>
            <a:pPr marL="796925" lvl="1" indent="-684213">
              <a:spcBef>
                <a:spcPct val="0"/>
              </a:spcBef>
              <a:buFont typeface="Wingdings" pitchFamily="2" charset="2"/>
              <a:buNone/>
              <a:defRPr/>
            </a:pPr>
            <a:r>
              <a:rPr lang="en-US" sz="2200" dirty="0">
                <a:solidFill>
                  <a:srgbClr val="002060"/>
                </a:solidFill>
                <a:latin typeface="Calibri" pitchFamily="34" charset="0"/>
              </a:rPr>
              <a:t>	</a:t>
            </a:r>
            <a:r>
              <a:rPr lang="en-US" sz="2200" b="1" dirty="0">
                <a:solidFill>
                  <a:srgbClr val="2042EE"/>
                </a:solidFill>
                <a:latin typeface="Calibri" pitchFamily="34" charset="0"/>
              </a:rPr>
              <a:t>Example</a:t>
            </a:r>
            <a:r>
              <a:rPr lang="en-US" sz="2200" dirty="0">
                <a:solidFill>
                  <a:srgbClr val="2042EE"/>
                </a:solidFill>
                <a:latin typeface="Calibri" pitchFamily="34" charset="0"/>
              </a:rPr>
              <a:t>:   #</a:t>
            </a:r>
            <a:r>
              <a:rPr lang="en-US" sz="2200" dirty="0" err="1">
                <a:solidFill>
                  <a:srgbClr val="2042EE"/>
                </a:solidFill>
                <a:latin typeface="Calibri" pitchFamily="34" charset="0"/>
              </a:rPr>
              <a:t>sql</a:t>
            </a:r>
            <a:r>
              <a:rPr lang="en-US" sz="2200" dirty="0">
                <a:solidFill>
                  <a:srgbClr val="2042EE"/>
                </a:solidFill>
                <a:latin typeface="Calibri" pitchFamily="34" charset="0"/>
              </a:rPr>
              <a:t> sailors = {SELECT </a:t>
            </a:r>
            <a:r>
              <a:rPr lang="en-US" sz="2200" i="1" dirty="0" err="1">
                <a:solidFill>
                  <a:srgbClr val="2042EE"/>
                </a:solidFill>
                <a:latin typeface="Calibri" pitchFamily="34" charset="0"/>
              </a:rPr>
              <a:t>sid</a:t>
            </a:r>
            <a:r>
              <a:rPr lang="en-US" sz="2200" dirty="0">
                <a:solidFill>
                  <a:srgbClr val="2042EE"/>
                </a:solidFill>
                <a:latin typeface="Calibri" pitchFamily="34" charset="0"/>
              </a:rPr>
              <a:t>, </a:t>
            </a:r>
            <a:r>
              <a:rPr lang="en-US" sz="2200" dirty="0" err="1">
                <a:solidFill>
                  <a:srgbClr val="2042EE"/>
                </a:solidFill>
                <a:latin typeface="Calibri" pitchFamily="34" charset="0"/>
              </a:rPr>
              <a:t>s</a:t>
            </a:r>
            <a:r>
              <a:rPr lang="en-US" sz="2200" i="1" dirty="0" err="1">
                <a:solidFill>
                  <a:srgbClr val="2042EE"/>
                </a:solidFill>
                <a:latin typeface="Calibri" pitchFamily="34" charset="0"/>
              </a:rPr>
              <a:t>name</a:t>
            </a:r>
            <a:r>
              <a:rPr lang="en-US" sz="2200" dirty="0">
                <a:solidFill>
                  <a:srgbClr val="2042EE"/>
                </a:solidFill>
                <a:latin typeface="Calibri" pitchFamily="34" charset="0"/>
              </a:rPr>
              <a:t>, </a:t>
            </a:r>
            <a:r>
              <a:rPr lang="en-US" sz="2200" i="1" dirty="0">
                <a:solidFill>
                  <a:srgbClr val="2042EE"/>
                </a:solidFill>
                <a:latin typeface="Calibri" pitchFamily="34" charset="0"/>
              </a:rPr>
              <a:t>rating</a:t>
            </a:r>
            <a:r>
              <a:rPr lang="en-US" sz="2200" dirty="0">
                <a:solidFill>
                  <a:srgbClr val="2042EE"/>
                </a:solidFill>
                <a:latin typeface="Calibri" pitchFamily="34" charset="0"/>
              </a:rPr>
              <a:t>  FROM … WHERE …}</a:t>
            </a:r>
          </a:p>
          <a:p>
            <a:pPr marL="800100" lvl="1" indent="-342900">
              <a:buFont typeface="+mj-lt"/>
              <a:buAutoNum type="arabicParenR" startAt="4"/>
              <a:defRPr/>
            </a:pPr>
            <a:r>
              <a:rPr lang="en-US" sz="2200" dirty="0">
                <a:solidFill>
                  <a:srgbClr val="002060"/>
                </a:solidFill>
                <a:latin typeface="Calibri" pitchFamily="34" charset="0"/>
              </a:rPr>
              <a:t>Iteratively, read the rows from the iterator object (i.e., receive results)</a:t>
            </a:r>
          </a:p>
          <a:p>
            <a:pPr marL="796925" lvl="1" indent="-403225">
              <a:spcBef>
                <a:spcPct val="0"/>
              </a:spcBef>
              <a:buFont typeface="Wingdings" pitchFamily="2" charset="2"/>
              <a:buNone/>
              <a:tabLst>
                <a:tab pos="796925" algn="l"/>
              </a:tabLst>
              <a:defRPr/>
            </a:pPr>
            <a:r>
              <a:rPr lang="en-US" sz="2200" dirty="0">
                <a:solidFill>
                  <a:srgbClr val="002060"/>
                </a:solidFill>
                <a:latin typeface="Calibri" pitchFamily="34" charset="0"/>
              </a:rPr>
              <a:t>	</a:t>
            </a:r>
            <a:r>
              <a:rPr lang="en-US" sz="2200" b="1" dirty="0">
                <a:solidFill>
                  <a:srgbClr val="2042EE"/>
                </a:solidFill>
                <a:latin typeface="Calibri" pitchFamily="34" charset="0"/>
              </a:rPr>
              <a:t>Example</a:t>
            </a:r>
            <a:r>
              <a:rPr lang="en-US" sz="2200" dirty="0">
                <a:solidFill>
                  <a:srgbClr val="2042EE"/>
                </a:solidFill>
                <a:latin typeface="Calibri" pitchFamily="34" charset="0"/>
              </a:rPr>
              <a:t>:   while (</a:t>
            </a:r>
            <a:r>
              <a:rPr lang="en-US" sz="2200" dirty="0" err="1">
                <a:solidFill>
                  <a:srgbClr val="2042EE"/>
                </a:solidFill>
                <a:latin typeface="Calibri" pitchFamily="34" charset="0"/>
              </a:rPr>
              <a:t>sailors.next</a:t>
            </a:r>
            <a:r>
              <a:rPr lang="en-US" sz="2200" dirty="0">
                <a:solidFill>
                  <a:srgbClr val="2042EE"/>
                </a:solidFill>
                <a:latin typeface="Calibri" pitchFamily="34" charset="0"/>
              </a:rPr>
              <a:t>()) {       // process row     } </a:t>
            </a:r>
          </a:p>
          <a:p>
            <a:pPr marL="800100" lvl="1" indent="-342900">
              <a:buFont typeface="+mj-lt"/>
              <a:buAutoNum type="arabicParenR" startAt="5"/>
              <a:defRPr/>
            </a:pPr>
            <a:r>
              <a:rPr lang="en-US" sz="2200" dirty="0">
                <a:solidFill>
                  <a:srgbClr val="002060"/>
                </a:solidFill>
                <a:latin typeface="Calibri" pitchFamily="34" charset="0"/>
              </a:rPr>
              <a:t>Close the iterator object</a:t>
            </a:r>
          </a:p>
          <a:p>
            <a:pPr marL="796925" lvl="1">
              <a:spcBef>
                <a:spcPct val="0"/>
              </a:spcBef>
              <a:spcAft>
                <a:spcPts val="600"/>
              </a:spcAft>
              <a:buFont typeface="Wingdings" pitchFamily="2" charset="2"/>
              <a:buNone/>
              <a:defRPr/>
            </a:pPr>
            <a:r>
              <a:rPr lang="en-US" sz="2200" dirty="0">
                <a:solidFill>
                  <a:srgbClr val="002060"/>
                </a:solidFill>
                <a:latin typeface="Calibri" pitchFamily="34" charset="0"/>
              </a:rPr>
              <a:t>	</a:t>
            </a:r>
            <a:r>
              <a:rPr lang="en-US" sz="2200" b="1" dirty="0">
                <a:solidFill>
                  <a:srgbClr val="2042EE"/>
                </a:solidFill>
                <a:latin typeface="Calibri" pitchFamily="34" charset="0"/>
              </a:rPr>
              <a:t>Example</a:t>
            </a:r>
            <a:r>
              <a:rPr lang="en-US" sz="2200" dirty="0">
                <a:solidFill>
                  <a:srgbClr val="2042EE"/>
                </a:solidFill>
                <a:latin typeface="Calibri" pitchFamily="34" charset="0"/>
              </a:rPr>
              <a:t>:   </a:t>
            </a:r>
            <a:r>
              <a:rPr lang="en-US" sz="2200" dirty="0" err="1">
                <a:solidFill>
                  <a:srgbClr val="2042EE"/>
                </a:solidFill>
                <a:latin typeface="Calibri" pitchFamily="34" charset="0"/>
              </a:rPr>
              <a:t>sailors.close</a:t>
            </a:r>
            <a:r>
              <a:rPr lang="en-US" sz="2200" dirty="0">
                <a:solidFill>
                  <a:srgbClr val="2042EE"/>
                </a:solidFill>
                <a:latin typeface="Calibri" pitchFamily="34" charset="0"/>
              </a:rPr>
              <a:t>();</a:t>
            </a:r>
          </a:p>
        </p:txBody>
      </p:sp>
    </p:spTree>
    <p:extLst>
      <p:ext uri="{BB962C8B-B14F-4D97-AF65-F5344CB8AC3E}">
        <p14:creationId xmlns:p14="http://schemas.microsoft.com/office/powerpoint/2010/main" val="682789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withGroup">
                            <p:stCondLst>
                              <p:cond delay="1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anim calcmode="lin" valueType="num">
                                      <p:cBhvr>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fade">
                                      <p:cBhvr>
                                        <p:cTn id="78" dur="1000"/>
                                        <p:tgtEl>
                                          <p:spTgt spid="3">
                                            <p:txEl>
                                              <p:pRg st="12" end="12"/>
                                            </p:txEl>
                                          </p:spTgt>
                                        </p:tgtEl>
                                      </p:cBhvr>
                                    </p:animEffect>
                                    <p:anim calcmode="lin" valueType="num">
                                      <p:cBhvr>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EF3CD862-788A-422A-90BE-A5222AB1A31F}"/>
              </a:ext>
            </a:extLst>
          </p:cNvPr>
          <p:cNvCxnSpPr>
            <a:cxnSpLocks/>
          </p:cNvCxnSpPr>
          <p:nvPr/>
        </p:nvCxnSpPr>
        <p:spPr>
          <a:xfrm flipV="1">
            <a:off x="4495800" y="4724400"/>
            <a:ext cx="533400" cy="144780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1202" name="Rectangle 2"/>
          <p:cNvSpPr>
            <a:spLocks noGrp="1" noChangeArrowheads="1"/>
          </p:cNvSpPr>
          <p:nvPr>
            <p:ph type="title"/>
          </p:nvPr>
        </p:nvSpPr>
        <p:spPr>
          <a:xfrm>
            <a:off x="762000" y="162708"/>
            <a:ext cx="7772400" cy="980291"/>
          </a:xfrm>
        </p:spPr>
        <p:txBody>
          <a:bodyPr/>
          <a:lstStyle/>
          <a:p>
            <a:r>
              <a:rPr lang="en-US" dirty="0"/>
              <a:t>SQLJ Variables</a:t>
            </a:r>
          </a:p>
        </p:txBody>
      </p:sp>
      <p:sp>
        <p:nvSpPr>
          <p:cNvPr id="50179" name="Rectangle 3"/>
          <p:cNvSpPr>
            <a:spLocks noGrp="1" noChangeArrowheads="1"/>
          </p:cNvSpPr>
          <p:nvPr>
            <p:ph idx="1"/>
          </p:nvPr>
        </p:nvSpPr>
        <p:spPr>
          <a:xfrm>
            <a:off x="304800" y="1295400"/>
            <a:ext cx="8534400" cy="5257800"/>
          </a:xfrm>
        </p:spPr>
        <p:txBody>
          <a:bodyPr>
            <a:normAutofit fontScale="77500" lnSpcReduction="20000"/>
          </a:bodyPr>
          <a:lstStyle/>
          <a:p>
            <a:pPr>
              <a:spcAft>
                <a:spcPts val="600"/>
              </a:spcAft>
            </a:pPr>
            <a:r>
              <a:rPr lang="en-US" sz="3600" dirty="0">
                <a:latin typeface="Calibri" pitchFamily="34" charset="0"/>
              </a:rPr>
              <a:t>Complements JDBC with a (semi-)static query model</a:t>
            </a:r>
          </a:p>
          <a:p>
            <a:pPr lvl="1">
              <a:spcAft>
                <a:spcPts val="600"/>
              </a:spcAft>
            </a:pPr>
            <a:r>
              <a:rPr lang="en-US" sz="3100" dirty="0">
                <a:latin typeface="Calibri" pitchFamily="34" charset="0"/>
              </a:rPr>
              <a:t>SQLJ - All arguments always bound to the same variable:</a:t>
            </a:r>
            <a:endParaRPr lang="en-US" dirty="0">
              <a:latin typeface="Calibri" pitchFamily="34" charset="0"/>
            </a:endParaRPr>
          </a:p>
          <a:p>
            <a:pPr lvl="1">
              <a:lnSpc>
                <a:spcPct val="120000"/>
              </a:lnSpc>
              <a:spcBef>
                <a:spcPts val="0"/>
              </a:spcBef>
              <a:spcAft>
                <a:spcPts val="600"/>
              </a:spcAft>
              <a:buNone/>
            </a:pPr>
            <a:r>
              <a:rPr lang="en-US" dirty="0">
                <a:latin typeface="Calibri" pitchFamily="34" charset="0"/>
              </a:rPr>
              <a:t>	</a:t>
            </a:r>
            <a:r>
              <a:rPr lang="en-US" dirty="0">
                <a:solidFill>
                  <a:srgbClr val="2042EE"/>
                </a:solidFill>
                <a:latin typeface="Calibri" pitchFamily="34" charset="0"/>
              </a:rPr>
              <a:t>#</a:t>
            </a:r>
            <a:r>
              <a:rPr lang="en-US" dirty="0" err="1">
                <a:solidFill>
                  <a:srgbClr val="2042EE"/>
                </a:solidFill>
                <a:latin typeface="Calibri" pitchFamily="34" charset="0"/>
              </a:rPr>
              <a:t>sql</a:t>
            </a:r>
            <a:r>
              <a:rPr lang="en-US" dirty="0">
                <a:solidFill>
                  <a:srgbClr val="2042EE"/>
                </a:solidFill>
                <a:latin typeface="Calibri" pitchFamily="34" charset="0"/>
              </a:rPr>
              <a:t> sailors = {</a:t>
            </a:r>
            <a:br>
              <a:rPr lang="en-US" dirty="0">
                <a:solidFill>
                  <a:srgbClr val="2042EE"/>
                </a:solidFill>
                <a:latin typeface="Calibri" pitchFamily="34" charset="0"/>
              </a:rPr>
            </a:br>
            <a:r>
              <a:rPr lang="en-US" dirty="0">
                <a:solidFill>
                  <a:srgbClr val="2042EE"/>
                </a:solidFill>
                <a:latin typeface="Calibri" pitchFamily="34" charset="0"/>
              </a:rPr>
              <a:t>        SELECT name, rating INTO :name, :rating  </a:t>
            </a:r>
            <a:r>
              <a:rPr lang="en-US" dirty="0">
                <a:solidFill>
                  <a:srgbClr val="996600"/>
                </a:solidFill>
                <a:latin typeface="Calibri" pitchFamily="34" charset="0"/>
              </a:rPr>
              <a:t>// name is bound </a:t>
            </a:r>
            <a:br>
              <a:rPr lang="en-US" dirty="0">
                <a:solidFill>
                  <a:srgbClr val="2042EE"/>
                </a:solidFill>
                <a:latin typeface="Calibri" pitchFamily="34" charset="0"/>
              </a:rPr>
            </a:br>
            <a:r>
              <a:rPr lang="en-US" dirty="0">
                <a:solidFill>
                  <a:srgbClr val="2042EE"/>
                </a:solidFill>
                <a:latin typeface="Calibri" pitchFamily="34" charset="0"/>
              </a:rPr>
              <a:t>        FROM Sailors WHERE </a:t>
            </a:r>
            <a:r>
              <a:rPr lang="en-US" dirty="0" err="1">
                <a:solidFill>
                  <a:srgbClr val="2042EE"/>
                </a:solidFill>
                <a:latin typeface="Calibri" pitchFamily="34" charset="0"/>
              </a:rPr>
              <a:t>sid</a:t>
            </a:r>
            <a:r>
              <a:rPr lang="en-US" dirty="0">
                <a:solidFill>
                  <a:srgbClr val="2042EE"/>
                </a:solidFill>
                <a:latin typeface="Calibri" pitchFamily="34" charset="0"/>
              </a:rPr>
              <a:t> = :</a:t>
            </a:r>
            <a:r>
              <a:rPr lang="en-US" dirty="0" err="1">
                <a:solidFill>
                  <a:srgbClr val="2042EE"/>
                </a:solidFill>
                <a:latin typeface="Calibri" pitchFamily="34" charset="0"/>
              </a:rPr>
              <a:t>sid</a:t>
            </a:r>
            <a:r>
              <a:rPr lang="en-US" dirty="0">
                <a:solidFill>
                  <a:srgbClr val="2042EE"/>
                </a:solidFill>
                <a:latin typeface="Calibri" pitchFamily="34" charset="0"/>
              </a:rPr>
              <a:t>;  }                </a:t>
            </a:r>
            <a:r>
              <a:rPr lang="en-US" dirty="0">
                <a:solidFill>
                  <a:srgbClr val="996600"/>
                </a:solidFill>
                <a:latin typeface="Calibri" pitchFamily="34" charset="0"/>
              </a:rPr>
              <a:t>// to variable :name</a:t>
            </a:r>
          </a:p>
          <a:p>
            <a:pPr lvl="1">
              <a:lnSpc>
                <a:spcPct val="120000"/>
              </a:lnSpc>
              <a:spcAft>
                <a:spcPts val="1200"/>
              </a:spcAft>
            </a:pPr>
            <a:r>
              <a:rPr lang="en-US" sz="3100" dirty="0">
                <a:latin typeface="Calibri" pitchFamily="34" charset="0"/>
              </a:rPr>
              <a:t>Compare to JD</a:t>
            </a:r>
            <a:r>
              <a:rPr lang="en-US" dirty="0">
                <a:latin typeface="Calibri" pitchFamily="34" charset="0"/>
              </a:rPr>
              <a:t>BC:</a:t>
            </a:r>
            <a:br>
              <a:rPr lang="en-US" dirty="0">
                <a:latin typeface="Calibri" pitchFamily="34" charset="0"/>
              </a:rPr>
            </a:br>
            <a:r>
              <a:rPr lang="en-US" dirty="0">
                <a:latin typeface="Calibri" pitchFamily="34" charset="0"/>
              </a:rPr>
              <a:t>	</a:t>
            </a:r>
            <a:r>
              <a:rPr lang="en-US" dirty="0" err="1">
                <a:solidFill>
                  <a:srgbClr val="2042EE"/>
                </a:solidFill>
                <a:latin typeface="Calibri" pitchFamily="34" charset="0"/>
              </a:rPr>
              <a:t>sid</a:t>
            </a:r>
            <a:r>
              <a:rPr lang="en-US" dirty="0">
                <a:solidFill>
                  <a:srgbClr val="2042EE"/>
                </a:solidFill>
                <a:latin typeface="Calibri" pitchFamily="34" charset="0"/>
              </a:rPr>
              <a:t>=</a:t>
            </a:r>
            <a:r>
              <a:rPr lang="en-US" dirty="0" err="1">
                <a:solidFill>
                  <a:srgbClr val="2042EE"/>
                </a:solidFill>
                <a:latin typeface="Calibri" pitchFamily="34" charset="0"/>
              </a:rPr>
              <a:t>rs.getInt</a:t>
            </a:r>
            <a:r>
              <a:rPr lang="en-US" dirty="0">
                <a:solidFill>
                  <a:srgbClr val="2042EE"/>
                </a:solidFill>
                <a:latin typeface="Calibri" pitchFamily="34" charset="0"/>
              </a:rPr>
              <a:t>(1);                </a:t>
            </a:r>
            <a:r>
              <a:rPr lang="en-US" dirty="0">
                <a:solidFill>
                  <a:srgbClr val="996600"/>
                </a:solidFill>
                <a:latin typeface="Calibri" pitchFamily="34" charset="0"/>
              </a:rPr>
              <a:t>// get value of first attribute, i.e., </a:t>
            </a:r>
            <a:r>
              <a:rPr lang="en-US" dirty="0" err="1">
                <a:solidFill>
                  <a:srgbClr val="996600"/>
                </a:solidFill>
                <a:latin typeface="Calibri" pitchFamily="34" charset="0"/>
              </a:rPr>
              <a:t>sid</a:t>
            </a:r>
            <a:r>
              <a:rPr lang="en-US" dirty="0">
                <a:solidFill>
                  <a:srgbClr val="996600"/>
                </a:solidFill>
                <a:latin typeface="Calibri" pitchFamily="34" charset="0"/>
              </a:rPr>
              <a:t> </a:t>
            </a:r>
            <a:br>
              <a:rPr lang="en-US" dirty="0">
                <a:solidFill>
                  <a:srgbClr val="2042EE"/>
                </a:solidFill>
                <a:latin typeface="Calibri" pitchFamily="34" charset="0"/>
              </a:rPr>
            </a:br>
            <a:r>
              <a:rPr lang="en-US" dirty="0">
                <a:solidFill>
                  <a:srgbClr val="2042EE"/>
                </a:solidFill>
                <a:latin typeface="Calibri" pitchFamily="34" charset="0"/>
              </a:rPr>
              <a:t>	if (</a:t>
            </a:r>
            <a:r>
              <a:rPr lang="en-US" dirty="0" err="1">
                <a:solidFill>
                  <a:srgbClr val="2042EE"/>
                </a:solidFill>
                <a:latin typeface="Calibri" pitchFamily="34" charset="0"/>
              </a:rPr>
              <a:t>sid</a:t>
            </a:r>
            <a:r>
              <a:rPr lang="en-US" dirty="0">
                <a:solidFill>
                  <a:srgbClr val="2042EE"/>
                </a:solidFill>
                <a:latin typeface="Calibri" pitchFamily="34" charset="0"/>
              </a:rPr>
              <a:t>==1) { sname1=</a:t>
            </a:r>
            <a:r>
              <a:rPr lang="en-US" dirty="0" err="1">
                <a:solidFill>
                  <a:srgbClr val="2042EE"/>
                </a:solidFill>
                <a:latin typeface="Calibri" pitchFamily="34" charset="0"/>
              </a:rPr>
              <a:t>rs.getString</a:t>
            </a:r>
            <a:r>
              <a:rPr lang="en-US" dirty="0">
                <a:solidFill>
                  <a:srgbClr val="2042EE"/>
                </a:solidFill>
                <a:latin typeface="Calibri" pitchFamily="34" charset="0"/>
              </a:rPr>
              <a:t>(2); }  </a:t>
            </a:r>
            <a:r>
              <a:rPr lang="en-US" dirty="0">
                <a:solidFill>
                  <a:srgbClr val="996600"/>
                </a:solidFill>
                <a:latin typeface="Calibri" pitchFamily="34" charset="0"/>
              </a:rPr>
              <a:t>// name can be assigned to</a:t>
            </a:r>
            <a:br>
              <a:rPr lang="en-US" dirty="0">
                <a:solidFill>
                  <a:srgbClr val="2042EE"/>
                </a:solidFill>
                <a:latin typeface="Calibri" pitchFamily="34" charset="0"/>
              </a:rPr>
            </a:br>
            <a:r>
              <a:rPr lang="en-US" dirty="0">
                <a:solidFill>
                  <a:srgbClr val="2042EE"/>
                </a:solidFill>
                <a:latin typeface="Calibri" pitchFamily="34" charset="0"/>
              </a:rPr>
              <a:t>        else      { sname2=</a:t>
            </a:r>
            <a:r>
              <a:rPr lang="en-US" dirty="0" err="1">
                <a:solidFill>
                  <a:srgbClr val="2042EE"/>
                </a:solidFill>
                <a:latin typeface="Calibri" pitchFamily="34" charset="0"/>
              </a:rPr>
              <a:t>rs.getString</a:t>
            </a:r>
            <a:r>
              <a:rPr lang="en-US" dirty="0">
                <a:solidFill>
                  <a:srgbClr val="2042EE"/>
                </a:solidFill>
                <a:latin typeface="Calibri" pitchFamily="34" charset="0"/>
              </a:rPr>
              <a:t>(2); }     </a:t>
            </a:r>
            <a:r>
              <a:rPr lang="en-US" dirty="0">
                <a:solidFill>
                  <a:srgbClr val="996600"/>
                </a:solidFill>
                <a:latin typeface="Calibri" pitchFamily="34" charset="0"/>
              </a:rPr>
              <a:t>// different variable</a:t>
            </a:r>
            <a:endParaRPr lang="en-US" altLang="zh-TW" sz="2600" dirty="0">
              <a:solidFill>
                <a:srgbClr val="996600"/>
              </a:solidFill>
              <a:latin typeface="Calibri" pitchFamily="34" charset="0"/>
            </a:endParaRPr>
          </a:p>
          <a:p>
            <a:pPr marL="342900" lvl="1" indent="-342900">
              <a:spcBef>
                <a:spcPts val="1200"/>
              </a:spcBef>
              <a:spcAft>
                <a:spcPts val="1200"/>
              </a:spcAft>
              <a:buFont typeface="Arial" pitchFamily="34" charset="0"/>
              <a:buChar char="•"/>
            </a:pPr>
            <a:r>
              <a:rPr lang="en-US" altLang="zh-TW" sz="3600" dirty="0">
                <a:latin typeface="Calibri" pitchFamily="34" charset="0"/>
              </a:rPr>
              <a:t>Compiler can perform syntax checks, strong type checks, consistency of the query with the schema</a:t>
            </a:r>
            <a:endParaRPr lang="en-US" sz="3600" dirty="0">
              <a:latin typeface="Calibri" pitchFamily="34" charset="0"/>
            </a:endParaRPr>
          </a:p>
        </p:txBody>
      </p:sp>
      <p:sp>
        <p:nvSpPr>
          <p:cNvPr id="2" name="Arrow: Curved Down 1">
            <a:extLst>
              <a:ext uri="{FF2B5EF4-FFF2-40B4-BE49-F238E27FC236}">
                <a16:creationId xmlns:a16="http://schemas.microsoft.com/office/drawing/2014/main" id="{10076D3A-34E1-4BA9-8375-51EA9CECB61B}"/>
              </a:ext>
            </a:extLst>
          </p:cNvPr>
          <p:cNvSpPr/>
          <p:nvPr/>
        </p:nvSpPr>
        <p:spPr>
          <a:xfrm>
            <a:off x="2819400" y="2286000"/>
            <a:ext cx="2209800" cy="304800"/>
          </a:xfrm>
          <a:prstGeom prst="curvedDownArrow">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B55FDFD5-7884-4D07-A3D6-6AF50D0FAD82}"/>
              </a:ext>
            </a:extLst>
          </p:cNvPr>
          <p:cNvSpPr txBox="1"/>
          <p:nvPr/>
        </p:nvSpPr>
        <p:spPr>
          <a:xfrm>
            <a:off x="1219201" y="6081468"/>
            <a:ext cx="7848600" cy="471732"/>
          </a:xfrm>
          <a:prstGeom prst="rect">
            <a:avLst/>
          </a:prstGeom>
          <a:noFill/>
        </p:spPr>
        <p:txBody>
          <a:bodyPr wrap="square">
            <a:spAutoFit/>
          </a:bodyPr>
          <a:lstStyle/>
          <a:p>
            <a:pPr marL="231775" lvl="1">
              <a:lnSpc>
                <a:spcPts val="3100"/>
              </a:lnSpc>
              <a:buFontTx/>
              <a:buNone/>
              <a:defRPr/>
            </a:pPr>
            <a:r>
              <a:rPr lang="en-US" sz="2400" b="1" dirty="0">
                <a:solidFill>
                  <a:srgbClr val="000000"/>
                </a:solidFill>
                <a:latin typeface="Calibri" pitchFamily="34" charset="0"/>
              </a:rPr>
              <a:t>Sailors</a:t>
            </a:r>
            <a:r>
              <a:rPr lang="en-US" sz="2400" dirty="0">
                <a:solidFill>
                  <a:srgbClr val="000000"/>
                </a:solidFill>
                <a:latin typeface="Calibri" pitchFamily="34" charset="0"/>
              </a:rPr>
              <a:t>(</a:t>
            </a:r>
            <a:r>
              <a:rPr lang="en-US" sz="2400" i="1" u="sng" dirty="0" err="1">
                <a:solidFill>
                  <a:srgbClr val="000000"/>
                </a:solidFill>
                <a:latin typeface="Calibri" pitchFamily="34" charset="0"/>
              </a:rPr>
              <a:t>sid</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err="1">
                <a:solidFill>
                  <a:srgbClr val="000000"/>
                </a:solidFill>
                <a:latin typeface="Calibri" pitchFamily="34" charset="0"/>
              </a:rPr>
              <a:t>sname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string</a:t>
            </a:r>
            <a:r>
              <a:rPr lang="en-US" sz="2400" dirty="0">
                <a:solidFill>
                  <a:srgbClr val="000000"/>
                </a:solidFill>
                <a:latin typeface="Calibri" pitchFamily="34" charset="0"/>
              </a:rPr>
              <a:t>, </a:t>
            </a:r>
            <a:r>
              <a:rPr lang="en-US" sz="2400" i="1" dirty="0">
                <a:solidFill>
                  <a:srgbClr val="000000"/>
                </a:solidFill>
                <a:latin typeface="Calibri" pitchFamily="34" charset="0"/>
              </a:rPr>
              <a:t>rating</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integer</a:t>
            </a:r>
            <a:r>
              <a:rPr lang="en-US" sz="2400" dirty="0">
                <a:solidFill>
                  <a:srgbClr val="000000"/>
                </a:solidFill>
                <a:latin typeface="Calibri" pitchFamily="34" charset="0"/>
              </a:rPr>
              <a:t>, </a:t>
            </a:r>
            <a:r>
              <a:rPr lang="en-US" sz="2400" i="1" dirty="0">
                <a:solidFill>
                  <a:srgbClr val="000000"/>
                </a:solidFill>
                <a:latin typeface="Calibri" pitchFamily="34" charset="0"/>
              </a:rPr>
              <a:t>age</a:t>
            </a:r>
            <a:r>
              <a:rPr lang="en-US" sz="2400" dirty="0">
                <a:solidFill>
                  <a:srgbClr val="000000"/>
                </a:solidFill>
                <a:latin typeface="Calibri" pitchFamily="34" charset="0"/>
              </a:rPr>
              <a:t>: </a:t>
            </a:r>
            <a:r>
              <a:rPr lang="en-US" sz="2400" dirty="0">
                <a:solidFill>
                  <a:schemeClr val="tx2">
                    <a:lumMod val="65000"/>
                    <a:lumOff val="35000"/>
                  </a:schemeClr>
                </a:solidFill>
                <a:latin typeface="Calibri" pitchFamily="34" charset="0"/>
              </a:rPr>
              <a:t>real</a:t>
            </a:r>
            <a:r>
              <a:rPr lang="en-US" sz="2400" dirty="0">
                <a:solidFill>
                  <a:srgbClr val="000000"/>
                </a:solidFill>
                <a:latin typeface="Calibri" pitchFamily="34" charset="0"/>
              </a:rPr>
              <a:t>)</a:t>
            </a:r>
          </a:p>
        </p:txBody>
      </p:sp>
    </p:spTree>
    <p:extLst>
      <p:ext uri="{BB962C8B-B14F-4D97-AF65-F5344CB8AC3E}">
        <p14:creationId xmlns:p14="http://schemas.microsoft.com/office/powerpoint/2010/main" val="367907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179">
                                            <p:txEl>
                                              <p:pRg st="4" end="4"/>
                                            </p:txEl>
                                          </p:spTgt>
                                        </p:tgtEl>
                                        <p:attrNameLst>
                                          <p:attrName>style.visibility</p:attrName>
                                        </p:attrNameLst>
                                      </p:cBhvr>
                                      <p:to>
                                        <p:strVal val="visible"/>
                                      </p:to>
                                    </p:set>
                                    <p:animEffect transition="in" filter="fade">
                                      <p:cBhvr>
                                        <p:cTn id="12" dur="1000"/>
                                        <p:tgtEl>
                                          <p:spTgt spid="50179">
                                            <p:txEl>
                                              <p:pRg st="4" end="4"/>
                                            </p:txEl>
                                          </p:spTgt>
                                        </p:tgtEl>
                                      </p:cBhvr>
                                    </p:animEffect>
                                    <p:anim calcmode="lin" valueType="num">
                                      <p:cBhvr>
                                        <p:cTn id="13"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5017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5016649" y="5410200"/>
            <a:ext cx="1524000" cy="152400"/>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6" name="Rectangle 5"/>
          <p:cNvSpPr>
            <a:spLocks noChangeArrowheads="1"/>
          </p:cNvSpPr>
          <p:nvPr/>
        </p:nvSpPr>
        <p:spPr bwMode="auto">
          <a:xfrm>
            <a:off x="3035449" y="5410200"/>
            <a:ext cx="1219200" cy="152400"/>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4" name="Rectangle 3"/>
          <p:cNvSpPr>
            <a:spLocks noChangeArrowheads="1"/>
          </p:cNvSpPr>
          <p:nvPr/>
        </p:nvSpPr>
        <p:spPr bwMode="auto">
          <a:xfrm>
            <a:off x="3048000" y="2057400"/>
            <a:ext cx="3352800" cy="304800"/>
          </a:xfrm>
          <a:prstGeom prst="rect">
            <a:avLst/>
          </a:prstGeom>
          <a:solidFill>
            <a:srgbClr val="FFFF00"/>
          </a:solidFill>
          <a:ln>
            <a:noFill/>
          </a:ln>
          <a:extLst>
            <a:ext uri="{91240B29-F687-4f45-9708-019B960494DF}">
              <a14:hiddenLine xmlns="" xmlns:a14="http://schemas.microsoft.com/office/drawing/2010/main" w="12700" algn="ctr">
                <a:solidFill>
                  <a:srgbClr val="000000"/>
                </a:solidFill>
                <a:round/>
                <a:headEnd type="none" w="sm" len="sm"/>
                <a:tailEnd type="none" w="sm" len="sm"/>
              </a14:hiddenLine>
            </a:ext>
          </a:extLst>
        </p:spPr>
        <p:txBody>
          <a:bodyPr/>
          <a:lstStyle/>
          <a:p>
            <a:pPr eaLnBrk="0" hangingPunct="0"/>
            <a:endParaRPr lang="en-US"/>
          </a:p>
        </p:txBody>
      </p:sp>
      <p:sp>
        <p:nvSpPr>
          <p:cNvPr id="54277" name="Rectangle 2"/>
          <p:cNvSpPr>
            <a:spLocks noGrp="1" noChangeArrowheads="1"/>
          </p:cNvSpPr>
          <p:nvPr>
            <p:ph type="title"/>
          </p:nvPr>
        </p:nvSpPr>
        <p:spPr>
          <a:xfrm>
            <a:off x="727038" y="375173"/>
            <a:ext cx="3175299" cy="647700"/>
          </a:xfrm>
        </p:spPr>
        <p:txBody>
          <a:bodyPr>
            <a:normAutofit fontScale="90000"/>
          </a:bodyPr>
          <a:lstStyle/>
          <a:p>
            <a:r>
              <a:rPr lang="en-US" dirty="0"/>
              <a:t>SQLJ Example</a:t>
            </a:r>
          </a:p>
        </p:txBody>
      </p:sp>
      <p:sp>
        <p:nvSpPr>
          <p:cNvPr id="47107" name="Rectangle 3"/>
          <p:cNvSpPr>
            <a:spLocks noGrp="1" noChangeArrowheads="1"/>
          </p:cNvSpPr>
          <p:nvPr>
            <p:ph idx="1"/>
          </p:nvPr>
        </p:nvSpPr>
        <p:spPr>
          <a:xfrm>
            <a:off x="762000" y="1371600"/>
            <a:ext cx="7772400" cy="5257800"/>
          </a:xfrm>
        </p:spPr>
        <p:txBody>
          <a:bodyPr>
            <a:normAutofit fontScale="92500" lnSpcReduction="10000"/>
          </a:bodyPr>
          <a:lstStyle/>
          <a:p>
            <a:pPr>
              <a:lnSpc>
                <a:spcPct val="90000"/>
              </a:lnSpc>
              <a:buFont typeface="Wingdings" pitchFamily="2" charset="2"/>
              <a:buNone/>
              <a:defRPr/>
            </a:pPr>
            <a:r>
              <a:rPr lang="en-US" sz="2000" dirty="0">
                <a:latin typeface="Arial Unicode MS" pitchFamily="34" charset="-128"/>
              </a:rPr>
              <a:t>Int </a:t>
            </a:r>
            <a:r>
              <a:rPr lang="en-US" sz="2000" dirty="0" err="1">
                <a:latin typeface="Arial Unicode MS" pitchFamily="34" charset="-128"/>
              </a:rPr>
              <a:t>sid</a:t>
            </a:r>
            <a:r>
              <a:rPr lang="en-US" sz="2000" dirty="0">
                <a:latin typeface="Arial Unicode MS" pitchFamily="34" charset="-128"/>
              </a:rPr>
              <a:t>;      String name;      Int rating;</a:t>
            </a:r>
          </a:p>
          <a:p>
            <a:pPr>
              <a:lnSpc>
                <a:spcPct val="90000"/>
              </a:lnSpc>
              <a:spcBef>
                <a:spcPts val="1200"/>
              </a:spcBef>
              <a:buFont typeface="Wingdings" pitchFamily="2" charset="2"/>
              <a:buNone/>
              <a:defRPr/>
            </a:pPr>
            <a:r>
              <a:rPr lang="en-US" sz="2000" dirty="0">
                <a:solidFill>
                  <a:srgbClr val="2042EE"/>
                </a:solidFill>
                <a:latin typeface="Arial Unicode MS" pitchFamily="34" charset="-128"/>
              </a:rPr>
              <a:t>// (1) declare the </a:t>
            </a:r>
            <a:r>
              <a:rPr lang="en-US" sz="2000" dirty="0" err="1">
                <a:solidFill>
                  <a:srgbClr val="2042EE"/>
                </a:solidFill>
                <a:latin typeface="Arial Unicode MS" pitchFamily="34" charset="-128"/>
              </a:rPr>
              <a:t>iterator</a:t>
            </a:r>
            <a:r>
              <a:rPr lang="en-US" sz="2000" dirty="0">
                <a:solidFill>
                  <a:srgbClr val="2042EE"/>
                </a:solidFill>
                <a:latin typeface="Arial Unicode MS" pitchFamily="34" charset="-128"/>
              </a:rPr>
              <a:t> class</a:t>
            </a:r>
          </a:p>
          <a:p>
            <a:pPr>
              <a:lnSpc>
                <a:spcPct val="90000"/>
              </a:lnSpc>
              <a:buFont typeface="Wingdings" pitchFamily="2" charset="2"/>
              <a:buNone/>
              <a:defRPr/>
            </a:pPr>
            <a:r>
              <a:rPr lang="en-US" sz="2000" dirty="0">
                <a:solidFill>
                  <a:schemeClr val="accent1">
                    <a:lumMod val="50000"/>
                  </a:schemeClr>
                </a:solidFill>
                <a:latin typeface="Arial Unicode MS" pitchFamily="34" charset="-128"/>
              </a:rPr>
              <a:t>#</a:t>
            </a:r>
            <a:r>
              <a:rPr lang="en-US" sz="2000" dirty="0" err="1">
                <a:solidFill>
                  <a:schemeClr val="accent1">
                    <a:lumMod val="50000"/>
                  </a:schemeClr>
                </a:solidFill>
                <a:latin typeface="Arial Unicode MS" pitchFamily="34" charset="-128"/>
              </a:rPr>
              <a:t>sql</a:t>
            </a:r>
            <a:r>
              <a:rPr lang="en-US" sz="2000" dirty="0">
                <a:solidFill>
                  <a:schemeClr val="accent1">
                    <a:lumMod val="50000"/>
                  </a:schemeClr>
                </a:solidFill>
                <a:latin typeface="Arial Unicode MS" pitchFamily="34" charset="-128"/>
              </a:rPr>
              <a:t> iterator Sailors(Int </a:t>
            </a:r>
            <a:r>
              <a:rPr lang="en-US" sz="2000" dirty="0" err="1">
                <a:solidFill>
                  <a:schemeClr val="accent1">
                    <a:lumMod val="50000"/>
                  </a:schemeClr>
                </a:solidFill>
                <a:latin typeface="Arial Unicode MS" pitchFamily="34" charset="-128"/>
              </a:rPr>
              <a:t>sid</a:t>
            </a:r>
            <a:r>
              <a:rPr lang="en-US" sz="2000" dirty="0">
                <a:solidFill>
                  <a:schemeClr val="accent1">
                    <a:lumMod val="50000"/>
                  </a:schemeClr>
                </a:solidFill>
                <a:latin typeface="Arial Unicode MS" pitchFamily="34" charset="-128"/>
              </a:rPr>
              <a:t>, String name, Int rating);   </a:t>
            </a:r>
          </a:p>
          <a:p>
            <a:pPr>
              <a:lnSpc>
                <a:spcPct val="90000"/>
              </a:lnSpc>
              <a:spcBef>
                <a:spcPts val="1200"/>
              </a:spcBef>
              <a:spcAft>
                <a:spcPts val="600"/>
              </a:spcAft>
              <a:buFont typeface="Wingdings" pitchFamily="2" charset="2"/>
              <a:buNone/>
              <a:defRPr/>
            </a:pPr>
            <a:r>
              <a:rPr lang="en-US" sz="2000" dirty="0">
                <a:solidFill>
                  <a:schemeClr val="accent1">
                    <a:lumMod val="50000"/>
                  </a:schemeClr>
                </a:solidFill>
                <a:latin typeface="Arial Unicode MS" pitchFamily="34" charset="-128"/>
              </a:rPr>
              <a:t>Sailors </a:t>
            </a:r>
            <a:r>
              <a:rPr lang="en-US" sz="2000" dirty="0" err="1">
                <a:solidFill>
                  <a:schemeClr val="accent1">
                    <a:lumMod val="50000"/>
                  </a:schemeClr>
                </a:solidFill>
                <a:latin typeface="Arial Unicode MS" pitchFamily="34" charset="-128"/>
              </a:rPr>
              <a:t>sailors</a:t>
            </a:r>
            <a:r>
              <a:rPr lang="en-US" sz="2000" dirty="0">
                <a:solidFill>
                  <a:schemeClr val="accent1">
                    <a:lumMod val="50000"/>
                  </a:schemeClr>
                </a:solidFill>
                <a:latin typeface="Arial Unicode MS" pitchFamily="34" charset="-128"/>
              </a:rPr>
              <a:t>;    </a:t>
            </a:r>
            <a:r>
              <a:rPr lang="en-US" sz="2000" dirty="0">
                <a:solidFill>
                  <a:srgbClr val="2042EE"/>
                </a:solidFill>
                <a:latin typeface="Arial Unicode MS" pitchFamily="34" charset="-128"/>
              </a:rPr>
              <a:t>// (2) </a:t>
            </a:r>
            <a:r>
              <a:rPr lang="en-US" sz="2000" dirty="0" err="1">
                <a:solidFill>
                  <a:srgbClr val="2042EE"/>
                </a:solidFill>
                <a:latin typeface="Arial Unicode MS" pitchFamily="34" charset="-128"/>
              </a:rPr>
              <a:t>intantiate</a:t>
            </a:r>
            <a:r>
              <a:rPr lang="en-US" sz="2000" dirty="0">
                <a:solidFill>
                  <a:srgbClr val="2042EE"/>
                </a:solidFill>
                <a:latin typeface="Arial Unicode MS" pitchFamily="34" charset="-128"/>
              </a:rPr>
              <a:t> an </a:t>
            </a:r>
            <a:r>
              <a:rPr lang="en-US" sz="2000" dirty="0" err="1">
                <a:solidFill>
                  <a:srgbClr val="2042EE"/>
                </a:solidFill>
                <a:latin typeface="Arial Unicode MS" pitchFamily="34" charset="-128"/>
              </a:rPr>
              <a:t>iterator</a:t>
            </a:r>
            <a:r>
              <a:rPr lang="en-US" sz="2000" dirty="0">
                <a:solidFill>
                  <a:srgbClr val="2042EE"/>
                </a:solidFill>
                <a:latin typeface="Arial Unicode MS" pitchFamily="34" charset="-128"/>
              </a:rPr>
              <a:t> object</a:t>
            </a:r>
            <a:endParaRPr lang="en-US" sz="2000" dirty="0">
              <a:latin typeface="Arial Unicode MS" pitchFamily="34" charset="-128"/>
            </a:endParaRPr>
          </a:p>
          <a:p>
            <a:pPr>
              <a:lnSpc>
                <a:spcPct val="90000"/>
              </a:lnSpc>
              <a:spcBef>
                <a:spcPts val="600"/>
              </a:spcBef>
              <a:spcAft>
                <a:spcPts val="600"/>
              </a:spcAft>
              <a:buFont typeface="Wingdings" pitchFamily="2" charset="2"/>
              <a:buNone/>
              <a:defRPr/>
            </a:pPr>
            <a:r>
              <a:rPr lang="en-US" sz="2000" dirty="0">
                <a:latin typeface="Arial Unicode MS" pitchFamily="34" charset="-128"/>
              </a:rPr>
              <a:t> </a:t>
            </a:r>
          </a:p>
          <a:p>
            <a:pPr>
              <a:lnSpc>
                <a:spcPct val="90000"/>
              </a:lnSpc>
              <a:spcBef>
                <a:spcPts val="600"/>
              </a:spcBef>
              <a:spcAft>
                <a:spcPts val="600"/>
              </a:spcAft>
              <a:buFont typeface="Wingdings" pitchFamily="2" charset="2"/>
              <a:buNone/>
              <a:defRPr/>
            </a:pPr>
            <a:r>
              <a:rPr lang="en-US" sz="2000" dirty="0">
                <a:latin typeface="Arial Unicode MS" pitchFamily="34" charset="-128"/>
              </a:rPr>
              <a:t>rating = 7   </a:t>
            </a:r>
          </a:p>
          <a:p>
            <a:pPr>
              <a:lnSpc>
                <a:spcPct val="90000"/>
              </a:lnSpc>
              <a:spcBef>
                <a:spcPts val="600"/>
              </a:spcBef>
              <a:spcAft>
                <a:spcPts val="600"/>
              </a:spcAft>
              <a:buFont typeface="Wingdings" pitchFamily="2" charset="2"/>
              <a:buNone/>
              <a:defRPr/>
            </a:pPr>
            <a:r>
              <a:rPr lang="en-US" sz="2000" dirty="0">
                <a:latin typeface="Arial Unicode MS" pitchFamily="34" charset="-128"/>
              </a:rPr>
              <a:t> </a:t>
            </a:r>
            <a:endParaRPr lang="en-US" sz="2000" dirty="0">
              <a:solidFill>
                <a:schemeClr val="accent1">
                  <a:lumMod val="50000"/>
                </a:schemeClr>
              </a:solidFill>
              <a:latin typeface="Arial Unicode MS" pitchFamily="34" charset="-128"/>
            </a:endParaRPr>
          </a:p>
          <a:p>
            <a:pPr>
              <a:lnSpc>
                <a:spcPct val="90000"/>
              </a:lnSpc>
              <a:buFont typeface="Wingdings" pitchFamily="2" charset="2"/>
              <a:buNone/>
              <a:defRPr/>
            </a:pPr>
            <a:r>
              <a:rPr lang="en-US" sz="2000" dirty="0">
                <a:solidFill>
                  <a:schemeClr val="accent1">
                    <a:lumMod val="50000"/>
                  </a:schemeClr>
                </a:solidFill>
                <a:latin typeface="Arial Unicode MS" pitchFamily="34" charset="-128"/>
              </a:rPr>
              <a:t>#</a:t>
            </a:r>
            <a:r>
              <a:rPr lang="en-US" sz="2000" dirty="0" err="1">
                <a:solidFill>
                  <a:schemeClr val="accent1">
                    <a:lumMod val="50000"/>
                  </a:schemeClr>
                </a:solidFill>
                <a:latin typeface="Arial Unicode MS" pitchFamily="34" charset="-128"/>
              </a:rPr>
              <a:t>sql</a:t>
            </a:r>
            <a:r>
              <a:rPr lang="en-US" sz="2000" dirty="0">
                <a:solidFill>
                  <a:schemeClr val="accent1">
                    <a:lumMod val="50000"/>
                  </a:schemeClr>
                </a:solidFill>
                <a:latin typeface="Arial Unicode MS" pitchFamily="34" charset="-128"/>
              </a:rPr>
              <a:t>  sailors = {</a:t>
            </a:r>
          </a:p>
          <a:p>
            <a:pPr>
              <a:lnSpc>
                <a:spcPct val="90000"/>
              </a:lnSpc>
              <a:buFont typeface="Wingdings" pitchFamily="2" charset="2"/>
              <a:buNone/>
              <a:defRPr/>
            </a:pPr>
            <a:r>
              <a:rPr lang="en-US" sz="2000" dirty="0">
                <a:solidFill>
                  <a:schemeClr val="accent1">
                    <a:lumMod val="50000"/>
                  </a:schemeClr>
                </a:solidFill>
                <a:latin typeface="Arial Unicode MS" pitchFamily="34" charset="-128"/>
              </a:rPr>
              <a:t>    SELECT </a:t>
            </a:r>
            <a:r>
              <a:rPr lang="en-US" sz="2000" dirty="0" err="1">
                <a:solidFill>
                  <a:schemeClr val="accent1">
                    <a:lumMod val="50000"/>
                  </a:schemeClr>
                </a:solidFill>
                <a:latin typeface="Arial Unicode MS" pitchFamily="34" charset="-128"/>
              </a:rPr>
              <a:t>sid</a:t>
            </a:r>
            <a:r>
              <a:rPr lang="en-US" sz="2000" dirty="0">
                <a:solidFill>
                  <a:schemeClr val="accent1">
                    <a:lumMod val="50000"/>
                  </a:schemeClr>
                </a:solidFill>
                <a:latin typeface="Arial Unicode MS" pitchFamily="34" charset="-128"/>
              </a:rPr>
              <a:t>, </a:t>
            </a:r>
            <a:r>
              <a:rPr lang="en-US" sz="2000" dirty="0" err="1">
                <a:solidFill>
                  <a:schemeClr val="accent1">
                    <a:lumMod val="50000"/>
                  </a:schemeClr>
                </a:solidFill>
                <a:latin typeface="Arial Unicode MS" pitchFamily="34" charset="-128"/>
              </a:rPr>
              <a:t>sname</a:t>
            </a:r>
            <a:r>
              <a:rPr lang="en-US" sz="2000" dirty="0">
                <a:solidFill>
                  <a:schemeClr val="accent1">
                    <a:lumMod val="50000"/>
                  </a:schemeClr>
                </a:solidFill>
                <a:latin typeface="Arial Unicode MS" pitchFamily="34" charset="-128"/>
              </a:rPr>
              <a:t> INTO :</a:t>
            </a:r>
            <a:r>
              <a:rPr lang="en-US" sz="2000" dirty="0" err="1">
                <a:solidFill>
                  <a:schemeClr val="accent1">
                    <a:lumMod val="50000"/>
                  </a:schemeClr>
                </a:solidFill>
                <a:latin typeface="Arial Unicode MS" pitchFamily="34" charset="-128"/>
              </a:rPr>
              <a:t>sid</a:t>
            </a:r>
            <a:r>
              <a:rPr lang="en-US" sz="2000" dirty="0">
                <a:solidFill>
                  <a:schemeClr val="accent1">
                    <a:lumMod val="50000"/>
                  </a:schemeClr>
                </a:solidFill>
                <a:latin typeface="Arial Unicode MS" pitchFamily="34" charset="-128"/>
              </a:rPr>
              <a:t>, :name</a:t>
            </a:r>
            <a:br>
              <a:rPr lang="en-US" sz="2000" dirty="0">
                <a:solidFill>
                  <a:schemeClr val="accent1">
                    <a:lumMod val="50000"/>
                  </a:schemeClr>
                </a:solidFill>
                <a:latin typeface="Arial Unicode MS" pitchFamily="34" charset="-128"/>
              </a:rPr>
            </a:br>
            <a:r>
              <a:rPr lang="en-US" sz="2000" dirty="0">
                <a:solidFill>
                  <a:schemeClr val="accent1">
                    <a:lumMod val="50000"/>
                  </a:schemeClr>
                </a:solidFill>
                <a:latin typeface="Arial Unicode MS" pitchFamily="34" charset="-128"/>
              </a:rPr>
              <a:t>FROM Sailors WHERE rating = :rating  };   </a:t>
            </a:r>
            <a:r>
              <a:rPr lang="en-US" sz="2000" dirty="0">
                <a:solidFill>
                  <a:srgbClr val="2042EE"/>
                </a:solidFill>
                <a:latin typeface="Arial Unicode MS" pitchFamily="34" charset="-128"/>
              </a:rPr>
              <a:t>// (3) initialize </a:t>
            </a:r>
            <a:r>
              <a:rPr lang="en-US" sz="2000" dirty="0" err="1">
                <a:solidFill>
                  <a:srgbClr val="2042EE"/>
                </a:solidFill>
                <a:latin typeface="Arial Unicode MS" pitchFamily="34" charset="-128"/>
              </a:rPr>
              <a:t>iterator</a:t>
            </a:r>
            <a:endParaRPr lang="en-US" sz="2000" dirty="0">
              <a:latin typeface="Arial Unicode MS" pitchFamily="34" charset="-128"/>
            </a:endParaRPr>
          </a:p>
          <a:p>
            <a:pPr>
              <a:lnSpc>
                <a:spcPct val="90000"/>
              </a:lnSpc>
              <a:buFont typeface="Wingdings" pitchFamily="2" charset="2"/>
              <a:buNone/>
              <a:defRPr/>
            </a:pPr>
            <a:endParaRPr lang="en-US" sz="2000" dirty="0">
              <a:latin typeface="Arial Unicode MS" pitchFamily="34" charset="-128"/>
            </a:endParaRPr>
          </a:p>
          <a:p>
            <a:pPr>
              <a:lnSpc>
                <a:spcPct val="90000"/>
              </a:lnSpc>
              <a:buFont typeface="Wingdings" pitchFamily="2" charset="2"/>
              <a:buNone/>
              <a:defRPr/>
            </a:pPr>
            <a:r>
              <a:rPr lang="en-US" sz="2000" dirty="0">
                <a:latin typeface="Arial Unicode MS" pitchFamily="34" charset="-128"/>
              </a:rPr>
              <a:t>while (</a:t>
            </a:r>
            <a:r>
              <a:rPr lang="en-US" sz="2000" dirty="0" err="1">
                <a:latin typeface="Arial Unicode MS" pitchFamily="34" charset="-128"/>
              </a:rPr>
              <a:t>sailors.next</a:t>
            </a:r>
            <a:r>
              <a:rPr lang="en-US" sz="2000" dirty="0">
                <a:latin typeface="Arial Unicode MS" pitchFamily="34" charset="-128"/>
              </a:rPr>
              <a:t>()) {             </a:t>
            </a:r>
            <a:r>
              <a:rPr lang="en-US" sz="2000" dirty="0">
                <a:solidFill>
                  <a:srgbClr val="2042EE"/>
                </a:solidFill>
                <a:latin typeface="Arial Unicode MS" pitchFamily="34" charset="-128"/>
              </a:rPr>
              <a:t>// (4) retrieve rows from </a:t>
            </a:r>
            <a:r>
              <a:rPr lang="en-US" sz="2000" dirty="0" err="1">
                <a:solidFill>
                  <a:srgbClr val="2042EE"/>
                </a:solidFill>
                <a:latin typeface="Arial Unicode MS" pitchFamily="34" charset="-128"/>
              </a:rPr>
              <a:t>iterator</a:t>
            </a:r>
            <a:r>
              <a:rPr lang="en-US" sz="2000" dirty="0">
                <a:solidFill>
                  <a:srgbClr val="2042EE"/>
                </a:solidFill>
                <a:latin typeface="Arial Unicode MS" pitchFamily="34" charset="-128"/>
              </a:rPr>
              <a:t> object</a:t>
            </a:r>
          </a:p>
          <a:p>
            <a:pPr>
              <a:lnSpc>
                <a:spcPct val="90000"/>
              </a:lnSpc>
              <a:buFont typeface="Wingdings" pitchFamily="2" charset="2"/>
              <a:buNone/>
              <a:defRPr/>
            </a:pPr>
            <a:r>
              <a:rPr lang="en-US" sz="2000" dirty="0">
                <a:latin typeface="Arial Unicode MS" pitchFamily="34" charset="-128"/>
              </a:rPr>
              <a:t>    </a:t>
            </a:r>
            <a:r>
              <a:rPr lang="en-US" sz="2000" dirty="0" err="1">
                <a:latin typeface="Arial Unicode MS" pitchFamily="34" charset="-128"/>
              </a:rPr>
              <a:t>System.out.println</a:t>
            </a:r>
            <a:r>
              <a:rPr lang="en-US" sz="2000" dirty="0">
                <a:latin typeface="Arial Unicode MS" pitchFamily="34" charset="-128"/>
              </a:rPr>
              <a:t>(sailors.sid + “ “ + sailors.name));</a:t>
            </a:r>
          </a:p>
          <a:p>
            <a:pPr>
              <a:lnSpc>
                <a:spcPct val="90000"/>
              </a:lnSpc>
              <a:buFont typeface="Wingdings" pitchFamily="2" charset="2"/>
              <a:buNone/>
              <a:defRPr/>
            </a:pPr>
            <a:r>
              <a:rPr lang="en-US" sz="2000" dirty="0">
                <a:latin typeface="Arial Unicode MS" pitchFamily="34" charset="-128"/>
              </a:rPr>
              <a:t>}</a:t>
            </a:r>
          </a:p>
          <a:p>
            <a:pPr>
              <a:lnSpc>
                <a:spcPct val="90000"/>
              </a:lnSpc>
              <a:spcBef>
                <a:spcPts val="1200"/>
              </a:spcBef>
              <a:buFont typeface="Wingdings" pitchFamily="2" charset="2"/>
              <a:buNone/>
              <a:defRPr/>
            </a:pPr>
            <a:r>
              <a:rPr lang="en-US" sz="2000" dirty="0" err="1">
                <a:latin typeface="Arial Unicode MS" pitchFamily="34" charset="-128"/>
              </a:rPr>
              <a:t>sailors.close</a:t>
            </a:r>
            <a:r>
              <a:rPr lang="en-US" sz="2000" dirty="0">
                <a:latin typeface="Arial Unicode MS" pitchFamily="34" charset="-128"/>
              </a:rPr>
              <a:t>();   </a:t>
            </a:r>
            <a:r>
              <a:rPr lang="en-US" sz="2000" dirty="0">
                <a:solidFill>
                  <a:srgbClr val="2042EE"/>
                </a:solidFill>
                <a:latin typeface="Arial Unicode MS" pitchFamily="34" charset="-128"/>
              </a:rPr>
              <a:t>// (5) close the </a:t>
            </a:r>
            <a:r>
              <a:rPr lang="en-US" sz="2000" dirty="0" err="1">
                <a:solidFill>
                  <a:srgbClr val="2042EE"/>
                </a:solidFill>
                <a:latin typeface="Arial Unicode MS" pitchFamily="34" charset="-128"/>
              </a:rPr>
              <a:t>iterator</a:t>
            </a:r>
            <a:r>
              <a:rPr lang="en-US" sz="2000" dirty="0">
                <a:solidFill>
                  <a:srgbClr val="2042EE"/>
                </a:solidFill>
                <a:latin typeface="Arial Unicode MS" pitchFamily="34" charset="-128"/>
              </a:rPr>
              <a:t> object</a:t>
            </a:r>
          </a:p>
        </p:txBody>
      </p:sp>
      <p:sp>
        <p:nvSpPr>
          <p:cNvPr id="5" name="Rounded Rectangular Callout 4"/>
          <p:cNvSpPr/>
          <p:nvPr/>
        </p:nvSpPr>
        <p:spPr bwMode="auto">
          <a:xfrm>
            <a:off x="5105400" y="819823"/>
            <a:ext cx="3276600" cy="685800"/>
          </a:xfrm>
          <a:prstGeom prst="wedgeRoundRectCallout">
            <a:avLst>
              <a:gd name="adj1" fmla="val -33845"/>
              <a:gd name="adj2" fmla="val 134724"/>
              <a:gd name="adj3" fmla="val 16667"/>
            </a:avLst>
          </a:prstGeom>
          <a:solidFill>
            <a:schemeClr val="bg1">
              <a:lumMod val="75000"/>
            </a:schemeClr>
          </a:solidFill>
          <a:ln w="1270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eaLnBrk="0" hangingPunct="0">
              <a:lnSpc>
                <a:spcPts val="2100"/>
              </a:lnSpc>
              <a:defRPr/>
            </a:pPr>
            <a:r>
              <a:rPr lang="en-US" sz="2000" dirty="0">
                <a:latin typeface="Calibri" pitchFamily="34" charset="0"/>
              </a:rPr>
              <a:t>Named iterator allows retrieval of columns by name</a:t>
            </a:r>
          </a:p>
        </p:txBody>
      </p:sp>
    </p:spTree>
    <p:extLst>
      <p:ext uri="{BB962C8B-B14F-4D97-AF65-F5344CB8AC3E}">
        <p14:creationId xmlns:p14="http://schemas.microsoft.com/office/powerpoint/2010/main" val="1520184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down)">
                                      <p:cBhvr>
                                        <p:cTn id="7" dur="500"/>
                                        <p:tgtEl>
                                          <p:spTgt spid="4710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7107">
                                            <p:txEl>
                                              <p:pRg st="1" end="1"/>
                                            </p:txEl>
                                          </p:spTgt>
                                        </p:tgtEl>
                                        <p:attrNameLst>
                                          <p:attrName>style.visibility</p:attrName>
                                        </p:attrNameLst>
                                      </p:cBhvr>
                                      <p:to>
                                        <p:strVal val="visible"/>
                                      </p:to>
                                    </p:set>
                                    <p:animEffect transition="in" filter="wipe(down)">
                                      <p:cBhvr>
                                        <p:cTn id="10" dur="500"/>
                                        <p:tgtEl>
                                          <p:spTgt spid="4710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Effect transition="in" filter="wipe(down)">
                                      <p:cBhvr>
                                        <p:cTn id="13" dur="500"/>
                                        <p:tgtEl>
                                          <p:spTgt spid="4710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Effect transition="in" filter="wipe(down)">
                                      <p:cBhvr>
                                        <p:cTn id="25" dur="500"/>
                                        <p:tgtEl>
                                          <p:spTgt spid="4710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7107">
                                            <p:txEl>
                                              <p:pRg st="5" end="5"/>
                                            </p:txEl>
                                          </p:spTgt>
                                        </p:tgtEl>
                                        <p:attrNameLst>
                                          <p:attrName>style.visibility</p:attrName>
                                        </p:attrNameLst>
                                      </p:cBhvr>
                                      <p:to>
                                        <p:strVal val="visible"/>
                                      </p:to>
                                    </p:set>
                                    <p:animEffect transition="in" filter="wipe(down)">
                                      <p:cBhvr>
                                        <p:cTn id="30" dur="500"/>
                                        <p:tgtEl>
                                          <p:spTgt spid="4710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7107">
                                            <p:txEl>
                                              <p:pRg st="7" end="7"/>
                                            </p:txEl>
                                          </p:spTgt>
                                        </p:tgtEl>
                                        <p:attrNameLst>
                                          <p:attrName>style.visibility</p:attrName>
                                        </p:attrNameLst>
                                      </p:cBhvr>
                                      <p:to>
                                        <p:strVal val="visible"/>
                                      </p:to>
                                    </p:set>
                                    <p:animEffect transition="in" filter="wipe(down)">
                                      <p:cBhvr>
                                        <p:cTn id="35" dur="500"/>
                                        <p:tgtEl>
                                          <p:spTgt spid="47107">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7107">
                                            <p:txEl>
                                              <p:pRg st="8" end="8"/>
                                            </p:txEl>
                                          </p:spTgt>
                                        </p:tgtEl>
                                        <p:attrNameLst>
                                          <p:attrName>style.visibility</p:attrName>
                                        </p:attrNameLst>
                                      </p:cBhvr>
                                      <p:to>
                                        <p:strVal val="visible"/>
                                      </p:to>
                                    </p:set>
                                    <p:animEffect transition="in" filter="wipe(down)">
                                      <p:cBhvr>
                                        <p:cTn id="38" dur="500"/>
                                        <p:tgtEl>
                                          <p:spTgt spid="4710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7107">
                                            <p:txEl>
                                              <p:pRg st="10" end="10"/>
                                            </p:txEl>
                                          </p:spTgt>
                                        </p:tgtEl>
                                        <p:attrNameLst>
                                          <p:attrName>style.visibility</p:attrName>
                                        </p:attrNameLst>
                                      </p:cBhvr>
                                      <p:to>
                                        <p:strVal val="visible"/>
                                      </p:to>
                                    </p:set>
                                    <p:animEffect transition="in" filter="wipe(down)">
                                      <p:cBhvr>
                                        <p:cTn id="43" dur="500"/>
                                        <p:tgtEl>
                                          <p:spTgt spid="47107">
                                            <p:txEl>
                                              <p:pRg st="10" end="10"/>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7107">
                                            <p:txEl>
                                              <p:pRg st="11" end="11"/>
                                            </p:txEl>
                                          </p:spTgt>
                                        </p:tgtEl>
                                        <p:attrNameLst>
                                          <p:attrName>style.visibility</p:attrName>
                                        </p:attrNameLst>
                                      </p:cBhvr>
                                      <p:to>
                                        <p:strVal val="visible"/>
                                      </p:to>
                                    </p:set>
                                    <p:animEffect transition="in" filter="wipe(down)">
                                      <p:cBhvr>
                                        <p:cTn id="46" dur="500"/>
                                        <p:tgtEl>
                                          <p:spTgt spid="47107">
                                            <p:txEl>
                                              <p:pRg st="11" end="11"/>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7107">
                                            <p:txEl>
                                              <p:pRg st="12" end="12"/>
                                            </p:txEl>
                                          </p:spTgt>
                                        </p:tgtEl>
                                        <p:attrNameLst>
                                          <p:attrName>style.visibility</p:attrName>
                                        </p:attrNameLst>
                                      </p:cBhvr>
                                      <p:to>
                                        <p:strVal val="visible"/>
                                      </p:to>
                                    </p:set>
                                    <p:animEffect transition="in" filter="wipe(down)">
                                      <p:cBhvr>
                                        <p:cTn id="49" dur="500"/>
                                        <p:tgtEl>
                                          <p:spTgt spid="47107">
                                            <p:txEl>
                                              <p:pRg st="12" end="12"/>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7107">
                                            <p:txEl>
                                              <p:pRg st="13" end="13"/>
                                            </p:txEl>
                                          </p:spTgt>
                                        </p:tgtEl>
                                        <p:attrNameLst>
                                          <p:attrName>style.visibility</p:attrName>
                                        </p:attrNameLst>
                                      </p:cBhvr>
                                      <p:to>
                                        <p:strVal val="visible"/>
                                      </p:to>
                                    </p:set>
                                    <p:animEffect transition="in" filter="wipe(down)">
                                      <p:cBhvr>
                                        <p:cTn id="60" dur="500"/>
                                        <p:tgtEl>
                                          <p:spTgt spid="471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05200" y="4343400"/>
            <a:ext cx="2209800" cy="1447800"/>
            <a:chOff x="3733800" y="4343400"/>
            <a:chExt cx="2209800" cy="1447800"/>
          </a:xfrm>
        </p:grpSpPr>
        <p:sp>
          <p:nvSpPr>
            <p:cNvPr id="17" name="Rounded Rectangle 16"/>
            <p:cNvSpPr/>
            <p:nvPr/>
          </p:nvSpPr>
          <p:spPr>
            <a:xfrm>
              <a:off x="4648200" y="5486400"/>
              <a:ext cx="12954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Rounded Rectangle 15"/>
            <p:cNvSpPr/>
            <p:nvPr/>
          </p:nvSpPr>
          <p:spPr>
            <a:xfrm>
              <a:off x="3733800" y="4343400"/>
              <a:ext cx="1143000" cy="304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Oval 11"/>
            <p:cNvSpPr/>
            <p:nvPr/>
          </p:nvSpPr>
          <p:spPr>
            <a:xfrm>
              <a:off x="4800600" y="5334000"/>
              <a:ext cx="228600" cy="228600"/>
            </a:xfrm>
            <a:prstGeom prst="ellipse">
              <a:avLst/>
            </a:prstGeom>
            <a:solidFill>
              <a:schemeClr val="accent5">
                <a:lumMod val="50000"/>
              </a:schemeClr>
            </a:soli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13" name="Oval 12"/>
            <p:cNvSpPr/>
            <p:nvPr/>
          </p:nvSpPr>
          <p:spPr>
            <a:xfrm>
              <a:off x="3810000" y="4648200"/>
              <a:ext cx="228600" cy="228600"/>
            </a:xfrm>
            <a:prstGeom prst="ellipse">
              <a:avLst/>
            </a:prstGeom>
            <a:solidFill>
              <a:schemeClr val="accent5">
                <a:lumMod val="50000"/>
              </a:schemeClr>
            </a:soli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14" name="Oval 13"/>
            <p:cNvSpPr/>
            <p:nvPr/>
          </p:nvSpPr>
          <p:spPr>
            <a:xfrm>
              <a:off x="4419600" y="4648200"/>
              <a:ext cx="228600" cy="228600"/>
            </a:xfrm>
            <a:prstGeom prst="ellipse">
              <a:avLst/>
            </a:prstGeom>
            <a:solidFill>
              <a:srgbClr val="FF0000"/>
            </a:soli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15" name="Oval 14"/>
            <p:cNvSpPr/>
            <p:nvPr/>
          </p:nvSpPr>
          <p:spPr>
            <a:xfrm>
              <a:off x="5410200" y="5334000"/>
              <a:ext cx="228600" cy="228600"/>
            </a:xfrm>
            <a:prstGeom prst="ellipse">
              <a:avLst/>
            </a:prstGeom>
            <a:solidFill>
              <a:srgbClr val="FF0000"/>
            </a:solidFill>
            <a:ln>
              <a:noFill/>
            </a:ln>
            <a:effectLst>
              <a:outerShdw blurRad="76200" dist="12700" dir="8100000" sy="-23000" kx="800400" algn="br"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grpSp>
      <p:sp>
        <p:nvSpPr>
          <p:cNvPr id="55300" name="Rectangle 2"/>
          <p:cNvSpPr>
            <a:spLocks noGrp="1" noChangeArrowheads="1"/>
          </p:cNvSpPr>
          <p:nvPr>
            <p:ph type="title"/>
          </p:nvPr>
        </p:nvSpPr>
        <p:spPr>
          <a:xfrm>
            <a:off x="838200" y="228600"/>
            <a:ext cx="7772400" cy="800100"/>
          </a:xfrm>
        </p:spPr>
        <p:txBody>
          <a:bodyPr/>
          <a:lstStyle/>
          <a:p>
            <a:r>
              <a:rPr lang="en-US" dirty="0"/>
              <a:t>Two Types of SQLJ </a:t>
            </a:r>
            <a:r>
              <a:rPr lang="en-US" dirty="0" err="1"/>
              <a:t>Iterators</a:t>
            </a:r>
            <a:endParaRPr lang="en-US" dirty="0"/>
          </a:p>
        </p:txBody>
      </p:sp>
      <p:sp>
        <p:nvSpPr>
          <p:cNvPr id="54276" name="Rectangle 3"/>
          <p:cNvSpPr>
            <a:spLocks noGrp="1" noChangeArrowheads="1"/>
          </p:cNvSpPr>
          <p:nvPr>
            <p:ph idx="1"/>
          </p:nvPr>
        </p:nvSpPr>
        <p:spPr>
          <a:xfrm>
            <a:off x="228600" y="609600"/>
            <a:ext cx="8229600" cy="6019800"/>
          </a:xfrm>
        </p:spPr>
        <p:txBody>
          <a:bodyPr>
            <a:normAutofit lnSpcReduction="10000"/>
          </a:bodyPr>
          <a:lstStyle/>
          <a:p>
            <a:pPr>
              <a:lnSpc>
                <a:spcPct val="90000"/>
              </a:lnSpc>
              <a:buFont typeface="Wingdings" pitchFamily="2" charset="2"/>
              <a:buNone/>
            </a:pPr>
            <a:endParaRPr lang="en-US" sz="2400" dirty="0"/>
          </a:p>
          <a:p>
            <a:pPr>
              <a:lnSpc>
                <a:spcPct val="90000"/>
              </a:lnSpc>
            </a:pPr>
            <a:r>
              <a:rPr lang="en-US" dirty="0">
                <a:solidFill>
                  <a:srgbClr val="C00000"/>
                </a:solidFill>
                <a:latin typeface="Calibri" pitchFamily="34" charset="0"/>
              </a:rPr>
              <a:t>Named </a:t>
            </a:r>
            <a:r>
              <a:rPr lang="en-US" dirty="0" err="1">
                <a:solidFill>
                  <a:srgbClr val="C00000"/>
                </a:solidFill>
                <a:latin typeface="Calibri" pitchFamily="34" charset="0"/>
              </a:rPr>
              <a:t>iterator</a:t>
            </a:r>
            <a:endParaRPr lang="en-US" dirty="0">
              <a:solidFill>
                <a:srgbClr val="C00000"/>
              </a:solidFill>
              <a:latin typeface="Calibri" pitchFamily="34" charset="0"/>
            </a:endParaRPr>
          </a:p>
          <a:p>
            <a:pPr lvl="1">
              <a:lnSpc>
                <a:spcPct val="90000"/>
              </a:lnSpc>
            </a:pPr>
            <a:r>
              <a:rPr lang="en-US" dirty="0">
                <a:latin typeface="Calibri" pitchFamily="34" charset="0"/>
              </a:rPr>
              <a:t>Example in last slide</a:t>
            </a:r>
          </a:p>
          <a:p>
            <a:pPr lvl="1">
              <a:lnSpc>
                <a:spcPct val="90000"/>
              </a:lnSpc>
            </a:pPr>
            <a:r>
              <a:rPr lang="en-US" dirty="0">
                <a:latin typeface="Calibri" pitchFamily="34" charset="0"/>
              </a:rPr>
              <a:t>Need to </a:t>
            </a:r>
            <a:r>
              <a:rPr lang="en-US" dirty="0">
                <a:solidFill>
                  <a:srgbClr val="00B050"/>
                </a:solidFill>
                <a:latin typeface="Calibri" pitchFamily="34" charset="0"/>
              </a:rPr>
              <a:t>specify both the variable type and the name </a:t>
            </a:r>
            <a:r>
              <a:rPr lang="en-US" dirty="0">
                <a:latin typeface="Calibri" pitchFamily="34" charset="0"/>
              </a:rPr>
              <a:t>of each column of the iterator</a:t>
            </a:r>
          </a:p>
          <a:p>
            <a:pPr lvl="1">
              <a:lnSpc>
                <a:spcPct val="90000"/>
              </a:lnSpc>
            </a:pPr>
            <a:r>
              <a:rPr lang="en-US" dirty="0">
                <a:latin typeface="Calibri" pitchFamily="34" charset="0"/>
              </a:rPr>
              <a:t>This allows retrieval of columns by name.</a:t>
            </a:r>
          </a:p>
          <a:p>
            <a:pPr>
              <a:lnSpc>
                <a:spcPct val="90000"/>
              </a:lnSpc>
            </a:pPr>
            <a:r>
              <a:rPr lang="en-US" dirty="0">
                <a:solidFill>
                  <a:srgbClr val="C00000"/>
                </a:solidFill>
                <a:latin typeface="Calibri" pitchFamily="34" charset="0"/>
              </a:rPr>
              <a:t>Positional iterator</a:t>
            </a:r>
          </a:p>
          <a:p>
            <a:pPr lvl="1">
              <a:lnSpc>
                <a:spcPct val="90000"/>
              </a:lnSpc>
            </a:pPr>
            <a:r>
              <a:rPr lang="en-US" dirty="0">
                <a:latin typeface="Calibri" pitchFamily="34" charset="0"/>
              </a:rPr>
              <a:t>Need to </a:t>
            </a:r>
            <a:r>
              <a:rPr lang="en-US" dirty="0">
                <a:solidFill>
                  <a:srgbClr val="00B050"/>
                </a:solidFill>
                <a:latin typeface="Calibri" pitchFamily="34" charset="0"/>
              </a:rPr>
              <a:t>specify only the variable type</a:t>
            </a:r>
            <a:r>
              <a:rPr lang="en-US" dirty="0">
                <a:latin typeface="Calibri" pitchFamily="34" charset="0"/>
              </a:rPr>
              <a:t> of the iterator, and then FETCH .. INTO construct:</a:t>
            </a:r>
            <a:endParaRPr lang="en-US" sz="2000" dirty="0">
              <a:latin typeface="Calibri" pitchFamily="34" charset="0"/>
            </a:endParaRPr>
          </a:p>
          <a:p>
            <a:pPr lvl="1">
              <a:lnSpc>
                <a:spcPct val="95000"/>
              </a:lnSpc>
              <a:spcAft>
                <a:spcPts val="1200"/>
              </a:spcAft>
              <a:buFont typeface="Wingdings" pitchFamily="2" charset="2"/>
              <a:buNone/>
            </a:pPr>
            <a:r>
              <a:rPr lang="en-US" sz="2000" dirty="0">
                <a:solidFill>
                  <a:schemeClr val="folHlink"/>
                </a:solidFill>
                <a:latin typeface="Calibri" pitchFamily="34" charset="0"/>
              </a:rPr>
              <a:t>		</a:t>
            </a:r>
            <a:r>
              <a:rPr lang="en-US" sz="2200" dirty="0">
                <a:solidFill>
                  <a:srgbClr val="09064E"/>
                </a:solidFill>
                <a:latin typeface="Calibri" pitchFamily="34" charset="0"/>
              </a:rPr>
              <a:t>#</a:t>
            </a:r>
            <a:r>
              <a:rPr lang="en-US" sz="2200" dirty="0" err="1">
                <a:solidFill>
                  <a:srgbClr val="09064E"/>
                </a:solidFill>
                <a:latin typeface="Calibri" pitchFamily="34" charset="0"/>
              </a:rPr>
              <a:t>sql</a:t>
            </a:r>
            <a:r>
              <a:rPr lang="en-US" sz="2200" dirty="0">
                <a:solidFill>
                  <a:srgbClr val="09064E"/>
                </a:solidFill>
                <a:latin typeface="Calibri" pitchFamily="34" charset="0"/>
              </a:rPr>
              <a:t> iterator Sailors(Int, String, Int);</a:t>
            </a:r>
            <a:br>
              <a:rPr lang="en-US" sz="2200" dirty="0">
                <a:solidFill>
                  <a:srgbClr val="09064E"/>
                </a:solidFill>
                <a:latin typeface="Calibri" pitchFamily="34" charset="0"/>
              </a:rPr>
            </a:br>
            <a:r>
              <a:rPr lang="en-US" sz="2200" dirty="0">
                <a:solidFill>
                  <a:srgbClr val="09064E"/>
                </a:solidFill>
                <a:latin typeface="Calibri" pitchFamily="34" charset="0"/>
              </a:rPr>
              <a:t>	Sailors  </a:t>
            </a:r>
            <a:r>
              <a:rPr lang="en-US" sz="2200" dirty="0" err="1">
                <a:solidFill>
                  <a:srgbClr val="09064E"/>
                </a:solidFill>
                <a:latin typeface="Calibri" pitchFamily="34" charset="0"/>
              </a:rPr>
              <a:t>sailors</a:t>
            </a:r>
            <a:r>
              <a:rPr lang="en-US" sz="2200" dirty="0">
                <a:solidFill>
                  <a:srgbClr val="09064E"/>
                </a:solidFill>
                <a:latin typeface="Calibri" pitchFamily="34" charset="0"/>
              </a:rPr>
              <a:t>;</a:t>
            </a:r>
            <a:br>
              <a:rPr lang="en-US" sz="2200" dirty="0">
                <a:solidFill>
                  <a:srgbClr val="09064E"/>
                </a:solidFill>
                <a:latin typeface="Calibri" pitchFamily="34" charset="0"/>
              </a:rPr>
            </a:br>
            <a:r>
              <a:rPr lang="en-US" sz="2200" dirty="0">
                <a:solidFill>
                  <a:srgbClr val="09064E"/>
                </a:solidFill>
                <a:latin typeface="Calibri" pitchFamily="34" charset="0"/>
              </a:rPr>
              <a:t>	#</a:t>
            </a:r>
            <a:r>
              <a:rPr lang="en-US" sz="2200" dirty="0" err="1">
                <a:solidFill>
                  <a:srgbClr val="09064E"/>
                </a:solidFill>
                <a:latin typeface="Calibri" pitchFamily="34" charset="0"/>
              </a:rPr>
              <a:t>sql</a:t>
            </a:r>
            <a:r>
              <a:rPr lang="en-US" sz="2200" dirty="0">
                <a:solidFill>
                  <a:srgbClr val="09064E"/>
                </a:solidFill>
                <a:latin typeface="Calibri" pitchFamily="34" charset="0"/>
              </a:rPr>
              <a:t> sailors = { SELECT …  FROM … WHERE … };</a:t>
            </a:r>
            <a:br>
              <a:rPr lang="en-US" sz="2200" dirty="0">
                <a:solidFill>
                  <a:srgbClr val="09064E"/>
                </a:solidFill>
                <a:latin typeface="Calibri" pitchFamily="34" charset="0"/>
              </a:rPr>
            </a:br>
            <a:r>
              <a:rPr lang="en-US" sz="2200" dirty="0">
                <a:solidFill>
                  <a:srgbClr val="09064E"/>
                </a:solidFill>
                <a:latin typeface="Calibri" pitchFamily="34" charset="0"/>
              </a:rPr>
              <a:t>	while (true) {</a:t>
            </a:r>
            <a:br>
              <a:rPr lang="en-US" sz="2200" dirty="0">
                <a:solidFill>
                  <a:srgbClr val="09064E"/>
                </a:solidFill>
                <a:latin typeface="Calibri" pitchFamily="34" charset="0"/>
              </a:rPr>
            </a:br>
            <a:r>
              <a:rPr lang="en-US" sz="2200" dirty="0">
                <a:solidFill>
                  <a:srgbClr val="09064E"/>
                </a:solidFill>
                <a:latin typeface="Calibri" pitchFamily="34" charset="0"/>
              </a:rPr>
              <a:t>        #</a:t>
            </a:r>
            <a:r>
              <a:rPr lang="en-US" sz="2200" dirty="0" err="1">
                <a:solidFill>
                  <a:srgbClr val="09064E"/>
                </a:solidFill>
                <a:latin typeface="Calibri" pitchFamily="34" charset="0"/>
              </a:rPr>
              <a:t>sql</a:t>
            </a:r>
            <a:r>
              <a:rPr lang="en-US" sz="2200" dirty="0">
                <a:solidFill>
                  <a:srgbClr val="09064E"/>
                </a:solidFill>
                <a:latin typeface="Calibri" pitchFamily="34" charset="0"/>
              </a:rPr>
              <a:t> {FETCH :sailors INTO :</a:t>
            </a:r>
            <a:r>
              <a:rPr lang="en-US" sz="2200" dirty="0" err="1">
                <a:solidFill>
                  <a:srgbClr val="09064E"/>
                </a:solidFill>
                <a:latin typeface="Calibri" pitchFamily="34" charset="0"/>
              </a:rPr>
              <a:t>sid</a:t>
            </a:r>
            <a:r>
              <a:rPr lang="en-US" sz="2200" dirty="0">
                <a:solidFill>
                  <a:srgbClr val="09064E"/>
                </a:solidFill>
                <a:latin typeface="Calibri" pitchFamily="34" charset="0"/>
              </a:rPr>
              <a:t>, :name} ;   </a:t>
            </a:r>
            <a:r>
              <a:rPr lang="en-US" sz="2200" dirty="0">
                <a:solidFill>
                  <a:srgbClr val="2042EE"/>
                </a:solidFill>
                <a:latin typeface="Calibri" pitchFamily="34" charset="0"/>
              </a:rPr>
              <a:t>// fetch next sailor</a:t>
            </a:r>
            <a:br>
              <a:rPr lang="en-US" sz="2200" dirty="0">
                <a:solidFill>
                  <a:srgbClr val="09064E"/>
                </a:solidFill>
                <a:latin typeface="Calibri" pitchFamily="34" charset="0"/>
              </a:rPr>
            </a:br>
            <a:r>
              <a:rPr lang="en-US" sz="2200" dirty="0">
                <a:solidFill>
                  <a:srgbClr val="09064E"/>
                </a:solidFill>
                <a:latin typeface="Calibri" pitchFamily="34" charset="0"/>
              </a:rPr>
              <a:t>        if (</a:t>
            </a:r>
            <a:r>
              <a:rPr lang="en-US" sz="2200" dirty="0" err="1">
                <a:solidFill>
                  <a:srgbClr val="09064E"/>
                </a:solidFill>
                <a:latin typeface="Calibri" pitchFamily="34" charset="0"/>
              </a:rPr>
              <a:t>sailors.endFetch</a:t>
            </a:r>
            <a:r>
              <a:rPr lang="en-US" sz="2200" dirty="0">
                <a:solidFill>
                  <a:srgbClr val="09064E"/>
                </a:solidFill>
                <a:latin typeface="Calibri" pitchFamily="34" charset="0"/>
              </a:rPr>
              <a:t>()) {  break;  }    </a:t>
            </a:r>
            <a:r>
              <a:rPr lang="en-US" sz="2000" dirty="0">
                <a:solidFill>
                  <a:srgbClr val="2042EE"/>
                </a:solidFill>
                <a:latin typeface="Calibri" pitchFamily="34" charset="0"/>
              </a:rPr>
              <a:t>// exit loop if end of iterator</a:t>
            </a:r>
            <a:br>
              <a:rPr lang="en-US" sz="2000" dirty="0">
                <a:solidFill>
                  <a:srgbClr val="09064E"/>
                </a:solidFill>
                <a:latin typeface="Calibri" pitchFamily="34" charset="0"/>
              </a:rPr>
            </a:br>
            <a:r>
              <a:rPr lang="en-US" sz="2200" dirty="0">
                <a:solidFill>
                  <a:srgbClr val="3857F0"/>
                </a:solidFill>
                <a:latin typeface="Calibri" pitchFamily="34" charset="0"/>
              </a:rPr>
              <a:t>        // process the sailor             </a:t>
            </a:r>
            <a:r>
              <a:rPr lang="en-US" sz="2200" dirty="0">
                <a:solidFill>
                  <a:srgbClr val="09064E"/>
                </a:solidFill>
                <a:latin typeface="Calibri" pitchFamily="34" charset="0"/>
              </a:rPr>
              <a:t>}</a:t>
            </a:r>
            <a:r>
              <a:rPr lang="en-US" sz="2000" dirty="0">
                <a:solidFill>
                  <a:srgbClr val="2042EE"/>
                </a:solidFill>
                <a:latin typeface="Calibri" pitchFamily="34" charset="0"/>
              </a:rPr>
              <a:t>		</a:t>
            </a:r>
            <a:endParaRPr lang="en-US" sz="2000" dirty="0">
              <a:latin typeface="Calibri" pitchFamily="34" charset="0"/>
            </a:endParaRPr>
          </a:p>
        </p:txBody>
      </p:sp>
      <p:sp>
        <p:nvSpPr>
          <p:cNvPr id="19" name="Rectangle 18"/>
          <p:cNvSpPr/>
          <p:nvPr/>
        </p:nvSpPr>
        <p:spPr>
          <a:xfrm>
            <a:off x="3505200" y="1066800"/>
            <a:ext cx="5334000" cy="341632"/>
          </a:xfrm>
          <a:prstGeom prst="rect">
            <a:avLst/>
          </a:prstGeom>
        </p:spPr>
        <p:txBody>
          <a:bodyPr wrap="square">
            <a:spAutoFit/>
          </a:bodyPr>
          <a:lstStyle/>
          <a:p>
            <a:pPr>
              <a:lnSpc>
                <a:spcPct val="90000"/>
              </a:lnSpc>
              <a:buFont typeface="Wingdings" pitchFamily="2" charset="2"/>
              <a:buNone/>
              <a:defRPr/>
            </a:pPr>
            <a:r>
              <a:rPr lang="en-US" altLang="zh-TW" dirty="0">
                <a:solidFill>
                  <a:schemeClr val="accent1">
                    <a:lumMod val="50000"/>
                  </a:schemeClr>
                </a:solidFill>
                <a:latin typeface="Arial Unicode MS" pitchFamily="34" charset="-128"/>
              </a:rPr>
              <a:t>#</a:t>
            </a:r>
            <a:r>
              <a:rPr lang="en-US" altLang="zh-TW" dirty="0" err="1">
                <a:solidFill>
                  <a:schemeClr val="accent1">
                    <a:lumMod val="50000"/>
                  </a:schemeClr>
                </a:solidFill>
                <a:latin typeface="Arial Unicode MS" pitchFamily="34" charset="-128"/>
              </a:rPr>
              <a:t>sql</a:t>
            </a:r>
            <a:r>
              <a:rPr lang="en-US" altLang="zh-TW" dirty="0">
                <a:solidFill>
                  <a:schemeClr val="accent1">
                    <a:lumMod val="50000"/>
                  </a:schemeClr>
                </a:solidFill>
                <a:latin typeface="Arial Unicode MS" pitchFamily="34" charset="-128"/>
              </a:rPr>
              <a:t> iterator Sailors(Int </a:t>
            </a:r>
            <a:r>
              <a:rPr lang="en-US" altLang="zh-TW" dirty="0" err="1">
                <a:solidFill>
                  <a:schemeClr val="accent1">
                    <a:lumMod val="50000"/>
                  </a:schemeClr>
                </a:solidFill>
                <a:latin typeface="Arial Unicode MS" pitchFamily="34" charset="-128"/>
              </a:rPr>
              <a:t>sid</a:t>
            </a:r>
            <a:r>
              <a:rPr lang="en-US" altLang="zh-TW" dirty="0">
                <a:solidFill>
                  <a:schemeClr val="accent1">
                    <a:lumMod val="50000"/>
                  </a:schemeClr>
                </a:solidFill>
                <a:latin typeface="Arial Unicode MS" pitchFamily="34" charset="-128"/>
              </a:rPr>
              <a:t>, String name, Int rating);   </a:t>
            </a:r>
          </a:p>
        </p:txBody>
      </p:sp>
      <p:pic>
        <p:nvPicPr>
          <p:cNvPr id="20" name="Picture 19">
            <a:extLst>
              <a:ext uri="{FF2B5EF4-FFF2-40B4-BE49-F238E27FC236}">
                <a16:creationId xmlns:a16="http://schemas.microsoft.com/office/drawing/2014/main" id="{6AE5E71F-9A24-4146-A3A5-25A32D3E42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1342">
            <a:off x="7534716" y="705382"/>
            <a:ext cx="1386042" cy="1006289"/>
          </a:xfrm>
          <a:prstGeom prst="rect">
            <a:avLst/>
          </a:prstGeom>
        </p:spPr>
      </p:pic>
      <p:sp>
        <p:nvSpPr>
          <p:cNvPr id="2" name="Up Arrow 1"/>
          <p:cNvSpPr/>
          <p:nvPr/>
        </p:nvSpPr>
        <p:spPr>
          <a:xfrm>
            <a:off x="8003873" y="1329243"/>
            <a:ext cx="484632" cy="533400"/>
          </a:xfrm>
          <a:prstGeom prst="up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2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4276">
                                            <p:txEl>
                                              <p:pRg st="3" end="3"/>
                                            </p:txEl>
                                          </p:spTgt>
                                        </p:tgtEl>
                                        <p:attrNameLst>
                                          <p:attrName>style.visibility</p:attrName>
                                        </p:attrNameLst>
                                      </p:cBhvr>
                                      <p:to>
                                        <p:strVal val="visible"/>
                                      </p:to>
                                    </p:set>
                                    <p:animEffect transition="in" filter="fade">
                                      <p:cBhvr>
                                        <p:cTn id="7" dur="1000"/>
                                        <p:tgtEl>
                                          <p:spTgt spid="54276">
                                            <p:txEl>
                                              <p:pRg st="3" end="3"/>
                                            </p:txEl>
                                          </p:spTgt>
                                        </p:tgtEl>
                                      </p:cBhvr>
                                    </p:animEffect>
                                    <p:anim calcmode="lin" valueType="num">
                                      <p:cBhvr>
                                        <p:cTn id="8" dur="10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427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276">
                                            <p:txEl>
                                              <p:pRg st="2" end="2"/>
                                            </p:txEl>
                                          </p:spTgt>
                                        </p:tgtEl>
                                        <p:attrNameLst>
                                          <p:attrName>style.visibility</p:attrName>
                                        </p:attrNameLst>
                                      </p:cBhvr>
                                      <p:to>
                                        <p:strVal val="visible"/>
                                      </p:to>
                                    </p:set>
                                    <p:animEffect transition="in" filter="fade">
                                      <p:cBhvr>
                                        <p:cTn id="12" dur="1000"/>
                                        <p:tgtEl>
                                          <p:spTgt spid="54276">
                                            <p:txEl>
                                              <p:pRg st="2" end="2"/>
                                            </p:txEl>
                                          </p:spTgt>
                                        </p:tgtEl>
                                      </p:cBhvr>
                                    </p:animEffect>
                                    <p:anim calcmode="lin" valueType="num">
                                      <p:cBhvr>
                                        <p:cTn id="13" dur="10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427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4276">
                                            <p:txEl>
                                              <p:pRg st="4" end="4"/>
                                            </p:txEl>
                                          </p:spTgt>
                                        </p:tgtEl>
                                        <p:attrNameLst>
                                          <p:attrName>style.visibility</p:attrName>
                                        </p:attrNameLst>
                                      </p:cBhvr>
                                      <p:to>
                                        <p:strVal val="visible"/>
                                      </p:to>
                                    </p:set>
                                    <p:animEffect transition="in" filter="fade">
                                      <p:cBhvr>
                                        <p:cTn id="17" dur="1000"/>
                                        <p:tgtEl>
                                          <p:spTgt spid="54276">
                                            <p:txEl>
                                              <p:pRg st="4" end="4"/>
                                            </p:txEl>
                                          </p:spTgt>
                                        </p:tgtEl>
                                      </p:cBhvr>
                                    </p:animEffect>
                                    <p:anim calcmode="lin" valueType="num">
                                      <p:cBhvr>
                                        <p:cTn id="18" dur="1000" fill="hold"/>
                                        <p:tgtEl>
                                          <p:spTgt spid="5427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4276">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nodeType="withGroup">
                            <p:stCondLst>
                              <p:cond delay="1500"/>
                            </p:stCondLst>
                            <p:childTnLst>
                              <p:par>
                                <p:cTn id="25" presetID="21"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500"/>
                                        <p:tgtEl>
                                          <p:spTgt spid="20"/>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4276">
                                            <p:txEl>
                                              <p:pRg st="6" end="6"/>
                                            </p:txEl>
                                          </p:spTgt>
                                        </p:tgtEl>
                                        <p:attrNameLst>
                                          <p:attrName>style.visibility</p:attrName>
                                        </p:attrNameLst>
                                      </p:cBhvr>
                                      <p:to>
                                        <p:strVal val="visible"/>
                                      </p:to>
                                    </p:set>
                                    <p:animEffect transition="in" filter="fade">
                                      <p:cBhvr>
                                        <p:cTn id="36" dur="1000"/>
                                        <p:tgtEl>
                                          <p:spTgt spid="54276">
                                            <p:txEl>
                                              <p:pRg st="6" end="6"/>
                                            </p:txEl>
                                          </p:spTgt>
                                        </p:tgtEl>
                                      </p:cBhvr>
                                    </p:animEffect>
                                    <p:anim calcmode="lin" valueType="num">
                                      <p:cBhvr>
                                        <p:cTn id="37" dur="1000" fill="hold"/>
                                        <p:tgtEl>
                                          <p:spTgt spid="5427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54276">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4276">
                                            <p:txEl>
                                              <p:pRg st="7" end="7"/>
                                            </p:txEl>
                                          </p:spTgt>
                                        </p:tgtEl>
                                        <p:attrNameLst>
                                          <p:attrName>style.visibility</p:attrName>
                                        </p:attrNameLst>
                                      </p:cBhvr>
                                      <p:to>
                                        <p:strVal val="visible"/>
                                      </p:to>
                                    </p:set>
                                    <p:animEffect transition="in" filter="fade">
                                      <p:cBhvr>
                                        <p:cTn id="41" dur="1000"/>
                                        <p:tgtEl>
                                          <p:spTgt spid="54276">
                                            <p:txEl>
                                              <p:pRg st="7" end="7"/>
                                            </p:txEl>
                                          </p:spTgt>
                                        </p:tgtEl>
                                      </p:cBhvr>
                                    </p:animEffect>
                                    <p:anim calcmode="lin" valueType="num">
                                      <p:cBhvr>
                                        <p:cTn id="42" dur="1000" fill="hold"/>
                                        <p:tgtEl>
                                          <p:spTgt spid="5427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54276">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9"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70284" y="341701"/>
            <a:ext cx="7772400" cy="1104900"/>
          </a:xfrm>
        </p:spPr>
        <p:txBody>
          <a:bodyPr>
            <a:noAutofit/>
          </a:bodyPr>
          <a:lstStyle/>
          <a:p>
            <a:pPr>
              <a:lnSpc>
                <a:spcPts val="4300"/>
              </a:lnSpc>
            </a:pPr>
            <a:r>
              <a:rPr lang="en-US" sz="4800" dirty="0"/>
              <a:t>Calling Stored Procedure from          </a:t>
            </a:r>
            <a:br>
              <a:rPr lang="en-US" sz="4800" dirty="0"/>
            </a:br>
            <a:r>
              <a:rPr lang="en-US" sz="4800" dirty="0"/>
              <a:t>                              JDBC &amp; SQLJ</a:t>
            </a:r>
            <a:endParaRPr lang="en-US" sz="4800" dirty="0">
              <a:solidFill>
                <a:srgbClr val="2042EE"/>
              </a:solidFill>
            </a:endParaRPr>
          </a:p>
        </p:txBody>
      </p:sp>
      <p:sp>
        <p:nvSpPr>
          <p:cNvPr id="59395" name="Rectangle 3"/>
          <p:cNvSpPr>
            <a:spLocks noGrp="1" noChangeArrowheads="1"/>
          </p:cNvSpPr>
          <p:nvPr>
            <p:ph sz="half" idx="1"/>
          </p:nvPr>
        </p:nvSpPr>
        <p:spPr>
          <a:xfrm>
            <a:off x="838200" y="1943100"/>
            <a:ext cx="3215640" cy="4076700"/>
          </a:xfrm>
          <a:solidFill>
            <a:schemeClr val="bg1">
              <a:lumMod val="75000"/>
            </a:schemeClr>
          </a:solidFill>
        </p:spPr>
        <p:txBody>
          <a:bodyPr>
            <a:normAutofit fontScale="92500"/>
          </a:bodyPr>
          <a:lstStyle/>
          <a:p>
            <a:pPr>
              <a:lnSpc>
                <a:spcPts val="2600"/>
              </a:lnSpc>
              <a:buFont typeface="Wingdings" pitchFamily="2" charset="2"/>
              <a:buNone/>
              <a:defRPr/>
            </a:pPr>
            <a:r>
              <a:rPr lang="en-US" u="sng" dirty="0">
                <a:latin typeface="Calibri" pitchFamily="34" charset="0"/>
              </a:rPr>
              <a:t>JDBC</a:t>
            </a:r>
            <a:r>
              <a:rPr lang="en-US" dirty="0">
                <a:latin typeface="Calibri" pitchFamily="34" charset="0"/>
              </a:rPr>
              <a:t>:</a:t>
            </a:r>
          </a:p>
          <a:p>
            <a:pPr>
              <a:lnSpc>
                <a:spcPts val="2600"/>
              </a:lnSpc>
              <a:spcAft>
                <a:spcPts val="600"/>
              </a:spcAft>
              <a:buFont typeface="Wingdings" pitchFamily="2" charset="2"/>
              <a:buNone/>
              <a:defRPr/>
            </a:pPr>
            <a:r>
              <a:rPr lang="en-US" sz="2200" dirty="0" err="1">
                <a:solidFill>
                  <a:srgbClr val="C00000"/>
                </a:solidFill>
                <a:latin typeface="Arial Unicode MS" pitchFamily="34" charset="-128"/>
              </a:rPr>
              <a:t>CallableStatement</a:t>
            </a:r>
            <a:r>
              <a:rPr lang="en-US" sz="2200" dirty="0">
                <a:latin typeface="Arial Unicode MS" pitchFamily="34" charset="-128"/>
              </a:rPr>
              <a:t> </a:t>
            </a:r>
            <a:r>
              <a:rPr lang="en-US" sz="2200" dirty="0" err="1">
                <a:latin typeface="Arial Unicode MS" pitchFamily="34" charset="-128"/>
              </a:rPr>
              <a:t>cstmt</a:t>
            </a:r>
            <a:r>
              <a:rPr lang="en-US" sz="2200" dirty="0">
                <a:latin typeface="Arial Unicode MS" pitchFamily="34" charset="-128"/>
              </a:rPr>
              <a:t>=</a:t>
            </a:r>
            <a:br>
              <a:rPr lang="en-US" sz="2200" dirty="0">
                <a:latin typeface="Arial Unicode MS" pitchFamily="34" charset="-128"/>
              </a:rPr>
            </a:br>
            <a:r>
              <a:rPr lang="en-US" sz="2200" dirty="0" err="1">
                <a:latin typeface="Arial Unicode MS" pitchFamily="34" charset="-128"/>
              </a:rPr>
              <a:t>con.</a:t>
            </a:r>
            <a:r>
              <a:rPr lang="en-US" sz="2200" dirty="0" err="1">
                <a:solidFill>
                  <a:srgbClr val="2A5800"/>
                </a:solidFill>
                <a:latin typeface="Arial Unicode MS" pitchFamily="34" charset="-128"/>
              </a:rPr>
              <a:t>prepareCall</a:t>
            </a:r>
            <a:r>
              <a:rPr lang="en-US" sz="2200" dirty="0">
                <a:latin typeface="Arial Unicode MS" pitchFamily="34" charset="-128"/>
              </a:rPr>
              <a:t>(“{call        </a:t>
            </a:r>
            <a:r>
              <a:rPr lang="en-US" sz="2200" b="1" dirty="0" err="1">
                <a:solidFill>
                  <a:schemeClr val="accent1">
                    <a:lumMod val="75000"/>
                  </a:schemeClr>
                </a:solidFill>
                <a:latin typeface="Arial Unicode MS" pitchFamily="34" charset="-128"/>
              </a:rPr>
              <a:t>ShowSailors</a:t>
            </a:r>
            <a:r>
              <a:rPr lang="en-US" sz="2200" dirty="0">
                <a:latin typeface="Arial Unicode MS" pitchFamily="34" charset="-128"/>
              </a:rPr>
              <a:t>}”);</a:t>
            </a:r>
          </a:p>
          <a:p>
            <a:pPr>
              <a:lnSpc>
                <a:spcPts val="2600"/>
              </a:lnSpc>
              <a:spcAft>
                <a:spcPts val="600"/>
              </a:spcAft>
              <a:buFont typeface="Wingdings" pitchFamily="2" charset="2"/>
              <a:buNone/>
              <a:defRPr/>
            </a:pPr>
            <a:r>
              <a:rPr lang="en-US" sz="2200" dirty="0">
                <a:latin typeface="Arial Unicode MS" pitchFamily="34" charset="-128"/>
              </a:rPr>
              <a:t>ResultSet </a:t>
            </a:r>
            <a:r>
              <a:rPr lang="en-US" sz="2200" dirty="0" err="1">
                <a:latin typeface="Arial Unicode MS" pitchFamily="34" charset="-128"/>
              </a:rPr>
              <a:t>rs</a:t>
            </a:r>
            <a:r>
              <a:rPr lang="en-US" sz="2200" dirty="0">
                <a:latin typeface="Arial Unicode MS" pitchFamily="34" charset="-128"/>
              </a:rPr>
              <a:t> = </a:t>
            </a:r>
            <a:r>
              <a:rPr lang="en-US" sz="2200" dirty="0" err="1">
                <a:latin typeface="Arial Unicode MS" pitchFamily="34" charset="-128"/>
              </a:rPr>
              <a:t>cstmt.</a:t>
            </a:r>
            <a:r>
              <a:rPr lang="en-US" sz="2200" dirty="0" err="1">
                <a:solidFill>
                  <a:srgbClr val="2042EE"/>
                </a:solidFill>
                <a:latin typeface="Arial Unicode MS" pitchFamily="34" charset="-128"/>
              </a:rPr>
              <a:t>executeQuery</a:t>
            </a:r>
            <a:r>
              <a:rPr lang="en-US" sz="2200" dirty="0">
                <a:latin typeface="Arial Unicode MS" pitchFamily="34" charset="-128"/>
              </a:rPr>
              <a:t>();</a:t>
            </a:r>
          </a:p>
          <a:p>
            <a:pPr>
              <a:lnSpc>
                <a:spcPts val="2600"/>
              </a:lnSpc>
              <a:buFont typeface="Wingdings" pitchFamily="2" charset="2"/>
              <a:buNone/>
              <a:defRPr/>
            </a:pPr>
            <a:r>
              <a:rPr lang="en-US" sz="2200" dirty="0">
                <a:latin typeface="Arial Unicode MS" pitchFamily="34" charset="-128"/>
              </a:rPr>
              <a:t>while (</a:t>
            </a:r>
            <a:r>
              <a:rPr lang="en-US" sz="2200" dirty="0" err="1">
                <a:latin typeface="Arial Unicode MS" pitchFamily="34" charset="-128"/>
              </a:rPr>
              <a:t>rs.next</a:t>
            </a:r>
            <a:r>
              <a:rPr lang="en-US" sz="2200" dirty="0">
                <a:latin typeface="Arial Unicode MS" pitchFamily="34" charset="-128"/>
              </a:rPr>
              <a:t>()) {</a:t>
            </a:r>
          </a:p>
          <a:p>
            <a:pPr>
              <a:lnSpc>
                <a:spcPts val="2600"/>
              </a:lnSpc>
              <a:buFont typeface="Wingdings" pitchFamily="2" charset="2"/>
              <a:buNone/>
              <a:defRPr/>
            </a:pPr>
            <a:r>
              <a:rPr lang="en-US" sz="2200" dirty="0">
                <a:latin typeface="Arial Unicode MS" pitchFamily="34" charset="-128"/>
              </a:rPr>
              <a:t>   … // process result set</a:t>
            </a:r>
          </a:p>
          <a:p>
            <a:pPr>
              <a:lnSpc>
                <a:spcPts val="2600"/>
              </a:lnSpc>
              <a:buFont typeface="Wingdings" pitchFamily="2" charset="2"/>
              <a:buNone/>
              <a:defRPr/>
            </a:pPr>
            <a:r>
              <a:rPr lang="en-US" sz="2200" dirty="0">
                <a:latin typeface="Arial Unicode MS" pitchFamily="34" charset="-128"/>
              </a:rPr>
              <a:t>}</a:t>
            </a:r>
          </a:p>
        </p:txBody>
      </p:sp>
      <p:sp>
        <p:nvSpPr>
          <p:cNvPr id="59396" name="Rectangle 4"/>
          <p:cNvSpPr>
            <a:spLocks noGrp="1" noChangeArrowheads="1"/>
          </p:cNvSpPr>
          <p:nvPr>
            <p:ph sz="half" idx="2"/>
          </p:nvPr>
        </p:nvSpPr>
        <p:spPr>
          <a:xfrm>
            <a:off x="4800600" y="1943100"/>
            <a:ext cx="3512820" cy="4076700"/>
          </a:xfrm>
          <a:solidFill>
            <a:schemeClr val="bg2"/>
          </a:solidFill>
        </p:spPr>
        <p:txBody>
          <a:bodyPr>
            <a:normAutofit fontScale="92500"/>
          </a:bodyPr>
          <a:lstStyle/>
          <a:p>
            <a:pPr>
              <a:lnSpc>
                <a:spcPts val="3500"/>
              </a:lnSpc>
              <a:buFont typeface="Wingdings" pitchFamily="2" charset="2"/>
              <a:buNone/>
              <a:defRPr/>
            </a:pPr>
            <a:r>
              <a:rPr lang="en-US" u="sng" dirty="0">
                <a:latin typeface="Calibri" pitchFamily="34" charset="0"/>
              </a:rPr>
              <a:t>SQLJ</a:t>
            </a:r>
            <a:r>
              <a:rPr lang="en-US" dirty="0">
                <a:latin typeface="Calibri" pitchFamily="34" charset="0"/>
              </a:rPr>
              <a:t>:</a:t>
            </a:r>
          </a:p>
          <a:p>
            <a:pPr>
              <a:lnSpc>
                <a:spcPts val="3500"/>
              </a:lnSpc>
              <a:buFont typeface="Wingdings" pitchFamily="2" charset="2"/>
              <a:buNone/>
              <a:defRPr/>
            </a:pPr>
            <a:r>
              <a:rPr lang="en-US" sz="2400" dirty="0">
                <a:latin typeface="Arial Unicode MS" pitchFamily="34" charset="-128"/>
              </a:rPr>
              <a:t>#</a:t>
            </a:r>
            <a:r>
              <a:rPr lang="en-US" sz="2400" dirty="0" err="1">
                <a:latin typeface="Arial Unicode MS" pitchFamily="34" charset="-128"/>
              </a:rPr>
              <a:t>sql</a:t>
            </a:r>
            <a:r>
              <a:rPr lang="en-US" sz="2400" dirty="0">
                <a:latin typeface="Arial Unicode MS" pitchFamily="34" charset="-128"/>
              </a:rPr>
              <a:t> </a:t>
            </a:r>
            <a:r>
              <a:rPr lang="en-US" sz="2400" dirty="0" err="1">
                <a:solidFill>
                  <a:schemeClr val="accent6">
                    <a:lumMod val="75000"/>
                  </a:schemeClr>
                </a:solidFill>
                <a:latin typeface="Arial Unicode MS" pitchFamily="34" charset="-128"/>
              </a:rPr>
              <a:t>iterator</a:t>
            </a:r>
            <a:r>
              <a:rPr lang="en-US" sz="2400" dirty="0">
                <a:latin typeface="Arial Unicode MS" pitchFamily="34" charset="-128"/>
              </a:rPr>
              <a:t> </a:t>
            </a:r>
            <a:r>
              <a:rPr lang="en-US" sz="2400" dirty="0" err="1">
                <a:latin typeface="Arial Unicode MS" pitchFamily="34" charset="-128"/>
              </a:rPr>
              <a:t>SailorInfo</a:t>
            </a:r>
            <a:r>
              <a:rPr lang="en-US" sz="2400" dirty="0">
                <a:latin typeface="Arial Unicode MS" pitchFamily="34" charset="-128"/>
              </a:rPr>
              <a:t>(…);</a:t>
            </a:r>
          </a:p>
          <a:p>
            <a:pPr>
              <a:lnSpc>
                <a:spcPts val="3500"/>
              </a:lnSpc>
              <a:buFont typeface="Wingdings" pitchFamily="2" charset="2"/>
              <a:buNone/>
              <a:defRPr/>
            </a:pPr>
            <a:r>
              <a:rPr lang="en-US" sz="2400" dirty="0" err="1">
                <a:latin typeface="Arial Unicode MS" pitchFamily="34" charset="-128"/>
              </a:rPr>
              <a:t>SailorInfo</a:t>
            </a:r>
            <a:r>
              <a:rPr lang="en-US" sz="2400" dirty="0">
                <a:latin typeface="Arial Unicode MS" pitchFamily="34" charset="-128"/>
              </a:rPr>
              <a:t> </a:t>
            </a:r>
            <a:r>
              <a:rPr lang="en-US" sz="2400" dirty="0" err="1">
                <a:latin typeface="Arial Unicode MS" pitchFamily="34" charset="-128"/>
              </a:rPr>
              <a:t>sailorinfo</a:t>
            </a:r>
            <a:r>
              <a:rPr lang="en-US" sz="2400" dirty="0">
                <a:latin typeface="Arial Unicode MS" pitchFamily="34" charset="-128"/>
              </a:rPr>
              <a:t>;</a:t>
            </a:r>
          </a:p>
          <a:p>
            <a:pPr>
              <a:lnSpc>
                <a:spcPts val="3500"/>
              </a:lnSpc>
              <a:buFont typeface="Wingdings" pitchFamily="2" charset="2"/>
              <a:buNone/>
              <a:defRPr/>
            </a:pPr>
            <a:r>
              <a:rPr lang="en-US" sz="2400" dirty="0">
                <a:latin typeface="Arial Unicode MS" pitchFamily="34" charset="-128"/>
              </a:rPr>
              <a:t>#</a:t>
            </a:r>
            <a:r>
              <a:rPr lang="en-US" sz="2400" dirty="0" err="1">
                <a:latin typeface="Arial Unicode MS" pitchFamily="34" charset="-128"/>
              </a:rPr>
              <a:t>sql</a:t>
            </a:r>
            <a:r>
              <a:rPr lang="en-US" sz="2400" dirty="0">
                <a:latin typeface="Arial Unicode MS" pitchFamily="34" charset="-128"/>
              </a:rPr>
              <a:t> </a:t>
            </a:r>
            <a:r>
              <a:rPr lang="en-US" sz="2400" dirty="0" err="1">
                <a:solidFill>
                  <a:srgbClr val="2042EE"/>
                </a:solidFill>
                <a:latin typeface="Arial Unicode MS" pitchFamily="34" charset="-128"/>
              </a:rPr>
              <a:t>sailorinfo</a:t>
            </a:r>
            <a:r>
              <a:rPr lang="en-US" sz="2400" dirty="0">
                <a:solidFill>
                  <a:srgbClr val="2042EE"/>
                </a:solidFill>
                <a:latin typeface="Arial Unicode MS" pitchFamily="34" charset="-128"/>
              </a:rPr>
              <a:t>=</a:t>
            </a:r>
            <a:r>
              <a:rPr lang="en-US" sz="2400" dirty="0">
                <a:latin typeface="Arial Unicode MS" pitchFamily="34" charset="-128"/>
              </a:rPr>
              <a:t>{</a:t>
            </a:r>
            <a:r>
              <a:rPr lang="en-US" sz="2400" b="1" dirty="0">
                <a:latin typeface="Arial Unicode MS" pitchFamily="34" charset="-128"/>
              </a:rPr>
              <a:t>CALL</a:t>
            </a:r>
            <a:r>
              <a:rPr lang="en-US" sz="2400" dirty="0">
                <a:latin typeface="Arial Unicode MS" pitchFamily="34" charset="-128"/>
              </a:rPr>
              <a:t> </a:t>
            </a:r>
            <a:r>
              <a:rPr lang="en-US" sz="2400" dirty="0" err="1">
                <a:solidFill>
                  <a:schemeClr val="accent1">
                    <a:lumMod val="75000"/>
                  </a:schemeClr>
                </a:solidFill>
                <a:latin typeface="Arial Unicode MS" pitchFamily="34" charset="-128"/>
              </a:rPr>
              <a:t>ShowSailors</a:t>
            </a:r>
            <a:r>
              <a:rPr lang="en-US" sz="2400" dirty="0">
                <a:latin typeface="Arial Unicode MS" pitchFamily="34" charset="-128"/>
              </a:rPr>
              <a:t>};</a:t>
            </a:r>
          </a:p>
          <a:p>
            <a:pPr>
              <a:lnSpc>
                <a:spcPts val="3500"/>
              </a:lnSpc>
              <a:buFont typeface="Wingdings" pitchFamily="2" charset="2"/>
              <a:buNone/>
              <a:defRPr/>
            </a:pPr>
            <a:r>
              <a:rPr lang="en-US" sz="2400" dirty="0">
                <a:latin typeface="Arial Unicode MS" pitchFamily="34" charset="-128"/>
              </a:rPr>
              <a:t>while (</a:t>
            </a:r>
            <a:r>
              <a:rPr lang="en-US" sz="2400" dirty="0" err="1">
                <a:latin typeface="Arial Unicode MS" pitchFamily="34" charset="-128"/>
              </a:rPr>
              <a:t>sailorinfo.next</a:t>
            </a:r>
            <a:r>
              <a:rPr lang="en-US" sz="2400" dirty="0">
                <a:latin typeface="Arial Unicode MS" pitchFamily="34" charset="-128"/>
              </a:rPr>
              <a:t>()) {</a:t>
            </a:r>
          </a:p>
          <a:p>
            <a:pPr>
              <a:lnSpc>
                <a:spcPts val="3500"/>
              </a:lnSpc>
              <a:buFont typeface="Wingdings" pitchFamily="2" charset="2"/>
              <a:buNone/>
              <a:defRPr/>
            </a:pPr>
            <a:r>
              <a:rPr lang="en-US" sz="2400" dirty="0">
                <a:latin typeface="Arial Unicode MS" pitchFamily="34" charset="-128"/>
              </a:rPr>
              <a:t>    …</a:t>
            </a:r>
          </a:p>
          <a:p>
            <a:pPr>
              <a:lnSpc>
                <a:spcPts val="3500"/>
              </a:lnSpc>
              <a:buFont typeface="Wingdings" pitchFamily="2" charset="2"/>
              <a:buNone/>
              <a:defRPr/>
            </a:pPr>
            <a:r>
              <a:rPr lang="en-US" sz="2400" dirty="0">
                <a:latin typeface="Arial Unicode MS" pitchFamily="34" charset="-128"/>
              </a:rPr>
              <a:t>}</a:t>
            </a:r>
          </a:p>
        </p:txBody>
      </p:sp>
      <p:sp>
        <p:nvSpPr>
          <p:cNvPr id="3" name="TextBox 2"/>
          <p:cNvSpPr txBox="1"/>
          <p:nvPr/>
        </p:nvSpPr>
        <p:spPr>
          <a:xfrm>
            <a:off x="613117" y="5600700"/>
            <a:ext cx="3429000" cy="461665"/>
          </a:xfrm>
          <a:prstGeom prst="rect">
            <a:avLst/>
          </a:prstGeom>
          <a:solidFill>
            <a:schemeClr val="accent6"/>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400" u="sng" dirty="0">
                <a:solidFill>
                  <a:schemeClr val="bg1"/>
                </a:solidFill>
              </a:rPr>
              <a:t>Note</a:t>
            </a:r>
            <a:r>
              <a:rPr lang="en-US" sz="2400" dirty="0">
                <a:solidFill>
                  <a:schemeClr val="bg1"/>
                </a:solidFill>
              </a:rPr>
              <a:t>:  </a:t>
            </a:r>
            <a:r>
              <a:rPr lang="en-US" sz="2400" b="1" dirty="0">
                <a:solidFill>
                  <a:schemeClr val="bg1"/>
                </a:solidFill>
              </a:rPr>
              <a:t>con</a:t>
            </a:r>
            <a:r>
              <a:rPr lang="en-US" sz="2400" dirty="0">
                <a:solidFill>
                  <a:schemeClr val="bg1"/>
                </a:solidFill>
              </a:rPr>
              <a:t> is the database</a:t>
            </a:r>
          </a:p>
        </p:txBody>
      </p:sp>
      <p:sp>
        <p:nvSpPr>
          <p:cNvPr id="7" name="Oval Callout 6"/>
          <p:cNvSpPr/>
          <p:nvPr/>
        </p:nvSpPr>
        <p:spPr>
          <a:xfrm>
            <a:off x="2606040" y="1600200"/>
            <a:ext cx="1032510" cy="685800"/>
          </a:xfrm>
          <a:prstGeom prst="wedgeEllipseCallout">
            <a:avLst>
              <a:gd name="adj1" fmla="val 17974"/>
              <a:gd name="adj2" fmla="val 74628"/>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A query object</a:t>
            </a:r>
          </a:p>
        </p:txBody>
      </p:sp>
      <p:sp>
        <p:nvSpPr>
          <p:cNvPr id="8" name="Oval Callout 7"/>
          <p:cNvSpPr/>
          <p:nvPr/>
        </p:nvSpPr>
        <p:spPr>
          <a:xfrm>
            <a:off x="7654290" y="3776980"/>
            <a:ext cx="1405890" cy="723900"/>
          </a:xfrm>
          <a:prstGeom prst="wedgeEllipseCallout">
            <a:avLst>
              <a:gd name="adj1" fmla="val -56346"/>
              <a:gd name="adj2" fmla="val -40508"/>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b="1" dirty="0">
                <a:solidFill>
                  <a:schemeClr val="bg1"/>
                </a:solidFill>
              </a:rPr>
              <a:t>Call stored procedure</a:t>
            </a:r>
          </a:p>
        </p:txBody>
      </p:sp>
      <p:sp>
        <p:nvSpPr>
          <p:cNvPr id="9" name="Oval Callout 8"/>
          <p:cNvSpPr/>
          <p:nvPr/>
        </p:nvSpPr>
        <p:spPr>
          <a:xfrm>
            <a:off x="7620000" y="2954983"/>
            <a:ext cx="1108710" cy="704850"/>
          </a:xfrm>
          <a:prstGeom prst="wedgeEllipseCallout">
            <a:avLst>
              <a:gd name="adj1" fmla="val -68253"/>
              <a:gd name="adj2" fmla="val -4832"/>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b="1" dirty="0">
                <a:solidFill>
                  <a:schemeClr val="bg1"/>
                </a:solidFill>
              </a:rPr>
              <a:t>A query object</a:t>
            </a:r>
          </a:p>
        </p:txBody>
      </p:sp>
      <p:sp>
        <p:nvSpPr>
          <p:cNvPr id="10" name="Oval Callout 7">
            <a:extLst>
              <a:ext uri="{FF2B5EF4-FFF2-40B4-BE49-F238E27FC236}">
                <a16:creationId xmlns:a16="http://schemas.microsoft.com/office/drawing/2014/main" id="{852E55F2-37B8-417C-958F-A138EA72A1F6}"/>
              </a:ext>
            </a:extLst>
          </p:cNvPr>
          <p:cNvSpPr/>
          <p:nvPr/>
        </p:nvSpPr>
        <p:spPr>
          <a:xfrm>
            <a:off x="3352800" y="3067050"/>
            <a:ext cx="1261110" cy="704850"/>
          </a:xfrm>
          <a:prstGeom prst="wedgeEllipseCallout">
            <a:avLst>
              <a:gd name="adj1" fmla="val -46678"/>
              <a:gd name="adj2" fmla="val 6423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b="1" dirty="0">
                <a:solidFill>
                  <a:schemeClr val="bg1"/>
                </a:solidFill>
              </a:rPr>
              <a:t>Call stored procedure</a:t>
            </a:r>
          </a:p>
        </p:txBody>
      </p:sp>
      <p:sp>
        <p:nvSpPr>
          <p:cNvPr id="11" name="Oval Callout 8">
            <a:extLst>
              <a:ext uri="{FF2B5EF4-FFF2-40B4-BE49-F238E27FC236}">
                <a16:creationId xmlns:a16="http://schemas.microsoft.com/office/drawing/2014/main" id="{3836EC46-887C-46C6-B1CD-716F27F48182}"/>
              </a:ext>
            </a:extLst>
          </p:cNvPr>
          <p:cNvSpPr/>
          <p:nvPr/>
        </p:nvSpPr>
        <p:spPr>
          <a:xfrm>
            <a:off x="7802880" y="1792933"/>
            <a:ext cx="1108710" cy="704850"/>
          </a:xfrm>
          <a:prstGeom prst="wedgeEllipseCallout">
            <a:avLst>
              <a:gd name="adj1" fmla="val -67013"/>
              <a:gd name="adj2" fmla="val 62471"/>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800"/>
              </a:lnSpc>
            </a:pPr>
            <a:r>
              <a:rPr lang="en-US" sz="1600" b="1" dirty="0">
                <a:solidFill>
                  <a:schemeClr val="bg1"/>
                </a:solidFill>
              </a:rPr>
              <a:t>A query class</a:t>
            </a:r>
          </a:p>
        </p:txBody>
      </p:sp>
      <p:sp>
        <p:nvSpPr>
          <p:cNvPr id="2" name="TextBox 1">
            <a:extLst>
              <a:ext uri="{FF2B5EF4-FFF2-40B4-BE49-F238E27FC236}">
                <a16:creationId xmlns:a16="http://schemas.microsoft.com/office/drawing/2014/main" id="{FE1E0F60-CCF9-4B28-BD1B-004BF82B759B}"/>
              </a:ext>
            </a:extLst>
          </p:cNvPr>
          <p:cNvSpPr txBox="1"/>
          <p:nvPr/>
        </p:nvSpPr>
        <p:spPr>
          <a:xfrm>
            <a:off x="5471160" y="5580647"/>
            <a:ext cx="3028950" cy="830997"/>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55563"/>
            <a:r>
              <a:rPr lang="en-US" sz="2400" dirty="0">
                <a:solidFill>
                  <a:srgbClr val="7030A0"/>
                </a:solidFill>
              </a:rPr>
              <a:t>Call procedure instead of writing SQL</a:t>
            </a:r>
          </a:p>
        </p:txBody>
      </p:sp>
    </p:spTree>
    <p:extLst>
      <p:ext uri="{BB962C8B-B14F-4D97-AF65-F5344CB8AC3E}">
        <p14:creationId xmlns:p14="http://schemas.microsoft.com/office/powerpoint/2010/main" val="2908200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fade">
                                      <p:cBhvr>
                                        <p:cTn id="22" dur="1000"/>
                                        <p:tgtEl>
                                          <p:spTgt spid="59395">
                                            <p:txEl>
                                              <p:pRg st="3" end="3"/>
                                            </p:txEl>
                                          </p:spTgt>
                                        </p:tgtEl>
                                      </p:cBhvr>
                                    </p:animEffect>
                                    <p:anim calcmode="lin" valueType="num">
                                      <p:cBhvr>
                                        <p:cTn id="23"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939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fade">
                                      <p:cBhvr>
                                        <p:cTn id="27" dur="1000"/>
                                        <p:tgtEl>
                                          <p:spTgt spid="59395">
                                            <p:txEl>
                                              <p:pRg st="4" end="4"/>
                                            </p:txEl>
                                          </p:spTgt>
                                        </p:tgtEl>
                                      </p:cBhvr>
                                    </p:animEffect>
                                    <p:anim calcmode="lin" valueType="num">
                                      <p:cBhvr>
                                        <p:cTn id="28"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939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fade">
                                      <p:cBhvr>
                                        <p:cTn id="32" dur="1000"/>
                                        <p:tgtEl>
                                          <p:spTgt spid="59395">
                                            <p:txEl>
                                              <p:pRg st="5" end="5"/>
                                            </p:txEl>
                                          </p:spTgt>
                                        </p:tgtEl>
                                      </p:cBhvr>
                                    </p:animEffect>
                                    <p:anim calcmode="lin" valueType="num">
                                      <p:cBhvr>
                                        <p:cTn id="33"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939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9396">
                                            <p:txEl>
                                              <p:pRg st="0" end="0"/>
                                            </p:txEl>
                                          </p:spTgt>
                                        </p:tgtEl>
                                        <p:attrNameLst>
                                          <p:attrName>style.visibility</p:attrName>
                                        </p:attrNameLst>
                                      </p:cBhvr>
                                      <p:to>
                                        <p:strVal val="visible"/>
                                      </p:to>
                                    </p:set>
                                    <p:animEffect transition="in" filter="fade">
                                      <p:cBhvr>
                                        <p:cTn id="47" dur="1000"/>
                                        <p:tgtEl>
                                          <p:spTgt spid="59396">
                                            <p:txEl>
                                              <p:pRg st="0" end="0"/>
                                            </p:txEl>
                                          </p:spTgt>
                                        </p:tgtEl>
                                      </p:cBhvr>
                                    </p:animEffect>
                                    <p:anim calcmode="lin" valueType="num">
                                      <p:cBhvr>
                                        <p:cTn id="48" dur="1000" fill="hold"/>
                                        <p:tgtEl>
                                          <p:spTgt spid="59396">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59396">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9396">
                                            <p:txEl>
                                              <p:pRg st="1" end="1"/>
                                            </p:txEl>
                                          </p:spTgt>
                                        </p:tgtEl>
                                        <p:attrNameLst>
                                          <p:attrName>style.visibility</p:attrName>
                                        </p:attrNameLst>
                                      </p:cBhvr>
                                      <p:to>
                                        <p:strVal val="visible"/>
                                      </p:to>
                                    </p:set>
                                    <p:animEffect transition="in" filter="fade">
                                      <p:cBhvr>
                                        <p:cTn id="52" dur="1000"/>
                                        <p:tgtEl>
                                          <p:spTgt spid="59396">
                                            <p:txEl>
                                              <p:pRg st="1" end="1"/>
                                            </p:txEl>
                                          </p:spTgt>
                                        </p:tgtEl>
                                      </p:cBhvr>
                                    </p:animEffect>
                                    <p:anim calcmode="lin" valueType="num">
                                      <p:cBhvr>
                                        <p:cTn id="53" dur="1000" fill="hold"/>
                                        <p:tgtEl>
                                          <p:spTgt spid="5939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59396">
                                            <p:txEl>
                                              <p:pRg st="1" end="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9396">
                                            <p:txEl>
                                              <p:pRg st="2" end="2"/>
                                            </p:txEl>
                                          </p:spTgt>
                                        </p:tgtEl>
                                        <p:attrNameLst>
                                          <p:attrName>style.visibility</p:attrName>
                                        </p:attrNameLst>
                                      </p:cBhvr>
                                      <p:to>
                                        <p:strVal val="visible"/>
                                      </p:to>
                                    </p:set>
                                    <p:animEffect transition="in" filter="fade">
                                      <p:cBhvr>
                                        <p:cTn id="57" dur="1000"/>
                                        <p:tgtEl>
                                          <p:spTgt spid="59396">
                                            <p:txEl>
                                              <p:pRg st="2" end="2"/>
                                            </p:txEl>
                                          </p:spTgt>
                                        </p:tgtEl>
                                      </p:cBhvr>
                                    </p:animEffect>
                                    <p:anim calcmode="lin" valueType="num">
                                      <p:cBhvr>
                                        <p:cTn id="58" dur="1000" fill="hold"/>
                                        <p:tgtEl>
                                          <p:spTgt spid="5939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9396">
                                            <p:txEl>
                                              <p:pRg st="2" end="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9396">
                                            <p:txEl>
                                              <p:pRg st="3" end="3"/>
                                            </p:txEl>
                                          </p:spTgt>
                                        </p:tgtEl>
                                        <p:attrNameLst>
                                          <p:attrName>style.visibility</p:attrName>
                                        </p:attrNameLst>
                                      </p:cBhvr>
                                      <p:to>
                                        <p:strVal val="visible"/>
                                      </p:to>
                                    </p:set>
                                    <p:animEffect transition="in" filter="fade">
                                      <p:cBhvr>
                                        <p:cTn id="62" dur="1000"/>
                                        <p:tgtEl>
                                          <p:spTgt spid="59396">
                                            <p:txEl>
                                              <p:pRg st="3" end="3"/>
                                            </p:txEl>
                                          </p:spTgt>
                                        </p:tgtEl>
                                      </p:cBhvr>
                                    </p:animEffect>
                                    <p:anim calcmode="lin" valueType="num">
                                      <p:cBhvr>
                                        <p:cTn id="63" dur="1000" fill="hold"/>
                                        <p:tgtEl>
                                          <p:spTgt spid="59396">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59396">
                                            <p:txEl>
                                              <p:pRg st="3" end="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9396">
                                            <p:txEl>
                                              <p:pRg st="4" end="4"/>
                                            </p:txEl>
                                          </p:spTgt>
                                        </p:tgtEl>
                                        <p:attrNameLst>
                                          <p:attrName>style.visibility</p:attrName>
                                        </p:attrNameLst>
                                      </p:cBhvr>
                                      <p:to>
                                        <p:strVal val="visible"/>
                                      </p:to>
                                    </p:set>
                                    <p:animEffect transition="in" filter="fade">
                                      <p:cBhvr>
                                        <p:cTn id="67" dur="1000"/>
                                        <p:tgtEl>
                                          <p:spTgt spid="59396">
                                            <p:txEl>
                                              <p:pRg st="4" end="4"/>
                                            </p:txEl>
                                          </p:spTgt>
                                        </p:tgtEl>
                                      </p:cBhvr>
                                    </p:animEffect>
                                    <p:anim calcmode="lin" valueType="num">
                                      <p:cBhvr>
                                        <p:cTn id="68" dur="1000" fill="hold"/>
                                        <p:tgtEl>
                                          <p:spTgt spid="59396">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59396">
                                            <p:txEl>
                                              <p:pRg st="4" end="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59396">
                                            <p:txEl>
                                              <p:pRg st="5" end="5"/>
                                            </p:txEl>
                                          </p:spTgt>
                                        </p:tgtEl>
                                        <p:attrNameLst>
                                          <p:attrName>style.visibility</p:attrName>
                                        </p:attrNameLst>
                                      </p:cBhvr>
                                      <p:to>
                                        <p:strVal val="visible"/>
                                      </p:to>
                                    </p:set>
                                    <p:animEffect transition="in" filter="fade">
                                      <p:cBhvr>
                                        <p:cTn id="72" dur="1000"/>
                                        <p:tgtEl>
                                          <p:spTgt spid="59396">
                                            <p:txEl>
                                              <p:pRg st="5" end="5"/>
                                            </p:txEl>
                                          </p:spTgt>
                                        </p:tgtEl>
                                      </p:cBhvr>
                                    </p:animEffect>
                                    <p:anim calcmode="lin" valueType="num">
                                      <p:cBhvr>
                                        <p:cTn id="73" dur="1000" fill="hold"/>
                                        <p:tgtEl>
                                          <p:spTgt spid="59396">
                                            <p:txEl>
                                              <p:pRg st="5" end="5"/>
                                            </p:txEl>
                                          </p:spTgt>
                                        </p:tgtEl>
                                        <p:attrNameLst>
                                          <p:attrName>ppt_x</p:attrName>
                                        </p:attrNameLst>
                                      </p:cBhvr>
                                      <p:tavLst>
                                        <p:tav tm="0">
                                          <p:val>
                                            <p:strVal val="#ppt_x"/>
                                          </p:val>
                                        </p:tav>
                                        <p:tav tm="100000">
                                          <p:val>
                                            <p:strVal val="#ppt_x"/>
                                          </p:val>
                                        </p:tav>
                                      </p:tavLst>
                                    </p:anim>
                                    <p:anim calcmode="lin" valueType="num">
                                      <p:cBhvr>
                                        <p:cTn id="74" dur="1000" fill="hold"/>
                                        <p:tgtEl>
                                          <p:spTgt spid="59396">
                                            <p:txEl>
                                              <p:pRg st="5" end="5"/>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9396">
                                            <p:txEl>
                                              <p:pRg st="6" end="6"/>
                                            </p:txEl>
                                          </p:spTgt>
                                        </p:tgtEl>
                                        <p:attrNameLst>
                                          <p:attrName>style.visibility</p:attrName>
                                        </p:attrNameLst>
                                      </p:cBhvr>
                                      <p:to>
                                        <p:strVal val="visible"/>
                                      </p:to>
                                    </p:set>
                                    <p:animEffect transition="in" filter="fade">
                                      <p:cBhvr>
                                        <p:cTn id="77" dur="1000"/>
                                        <p:tgtEl>
                                          <p:spTgt spid="59396">
                                            <p:txEl>
                                              <p:pRg st="6" end="6"/>
                                            </p:txEl>
                                          </p:spTgt>
                                        </p:tgtEl>
                                      </p:cBhvr>
                                    </p:animEffect>
                                    <p:anim calcmode="lin" valueType="num">
                                      <p:cBhvr>
                                        <p:cTn id="78" dur="1000" fill="hold"/>
                                        <p:tgtEl>
                                          <p:spTgt spid="59396">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59396">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500"/>
                            </p:stCondLst>
                            <p:childTnLst>
                              <p:par>
                                <p:cTn id="81" presetID="22" presetClass="entr" presetSubtype="2"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right)">
                                      <p:cBhvr>
                                        <p:cTn id="83" dur="500"/>
                                        <p:tgtEl>
                                          <p:spTgt spid="11"/>
                                        </p:tgtEl>
                                      </p:cBhvr>
                                    </p:animEffect>
                                  </p:childTnLst>
                                </p:cTn>
                              </p:par>
                            </p:childTnLst>
                          </p:cTn>
                        </p:par>
                        <p:par>
                          <p:cTn id="84" fill="hold">
                            <p:stCondLst>
                              <p:cond delay="2000"/>
                            </p:stCondLst>
                            <p:childTnLst>
                              <p:par>
                                <p:cTn id="85" presetID="22" presetClass="entr" presetSubtype="2"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right)">
                                      <p:cBhvr>
                                        <p:cTn id="87" dur="500"/>
                                        <p:tgtEl>
                                          <p:spTgt spid="9"/>
                                        </p:tgtEl>
                                      </p:cBhvr>
                                    </p:animEffect>
                                  </p:childTnLst>
                                </p:cTn>
                              </p:par>
                            </p:childTnLst>
                          </p:cTn>
                        </p:par>
                        <p:par>
                          <p:cTn id="88" fill="hold">
                            <p:stCondLst>
                              <p:cond delay="2500"/>
                            </p:stCondLst>
                            <p:childTnLst>
                              <p:par>
                                <p:cTn id="89" presetID="22" presetClass="entr" presetSubtype="2"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right)">
                                      <p:cBhvr>
                                        <p:cTn id="91" dur="500"/>
                                        <p:tgtEl>
                                          <p:spTgt spid="8"/>
                                        </p:tgtEl>
                                      </p:cBhvr>
                                    </p:animEffect>
                                  </p:childTnLst>
                                </p:cTn>
                              </p:par>
                            </p:childTnLst>
                          </p:cTn>
                        </p:par>
                        <p:par>
                          <p:cTn id="92" fill="hold">
                            <p:stCondLst>
                              <p:cond delay="3000"/>
                            </p:stCondLst>
                            <p:childTnLst>
                              <p:par>
                                <p:cTn id="93" presetID="5" presetClass="entr" presetSubtype="10" fill="hold" nodeType="afterEffect">
                                  <p:stCondLst>
                                    <p:cond delay="0"/>
                                  </p:stCondLst>
                                  <p:childTnLst>
                                    <p:set>
                                      <p:cBhvr>
                                        <p:cTn id="94" dur="1" fill="hold">
                                          <p:stCondLst>
                                            <p:cond delay="0"/>
                                          </p:stCondLst>
                                        </p:cTn>
                                        <p:tgtEl>
                                          <p:spTgt spid="2">
                                            <p:txEl>
                                              <p:pRg st="0" end="0"/>
                                            </p:txEl>
                                          </p:spTgt>
                                        </p:tgtEl>
                                        <p:attrNameLst>
                                          <p:attrName>style.visibility</p:attrName>
                                        </p:attrNameLst>
                                      </p:cBhvr>
                                      <p:to>
                                        <p:strVal val="visible"/>
                                      </p:to>
                                    </p:set>
                                    <p:animEffect transition="in" filter="checkerboard(across)">
                                      <p:cBhvr>
                                        <p:cTn id="9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MySQL System Catalog</a:t>
            </a:r>
          </a:p>
        </p:txBody>
      </p:sp>
      <p:sp>
        <p:nvSpPr>
          <p:cNvPr id="3" name="Content Placeholder 2"/>
          <p:cNvSpPr>
            <a:spLocks noGrp="1"/>
          </p:cNvSpPr>
          <p:nvPr>
            <p:ph idx="1"/>
          </p:nvPr>
        </p:nvSpPr>
        <p:spPr>
          <a:xfrm>
            <a:off x="457200" y="1219200"/>
            <a:ext cx="8229600" cy="5105399"/>
          </a:xfrm>
        </p:spPr>
        <p:txBody>
          <a:bodyPr>
            <a:normAutofit lnSpcReduction="10000"/>
          </a:bodyPr>
          <a:lstStyle/>
          <a:p>
            <a:pPr>
              <a:spcAft>
                <a:spcPts val="1200"/>
              </a:spcAft>
            </a:pPr>
            <a:r>
              <a:rPr lang="en-US" dirty="0"/>
              <a:t>System catalog is a system schema called </a:t>
            </a:r>
            <a:r>
              <a:rPr lang="en-US" dirty="0">
                <a:solidFill>
                  <a:srgbClr val="EF6F0F"/>
                </a:solidFill>
              </a:rPr>
              <a:t>INFORMATION_SCHEMA </a:t>
            </a:r>
          </a:p>
          <a:p>
            <a:pPr>
              <a:spcAft>
                <a:spcPts val="1800"/>
              </a:spcAft>
            </a:pPr>
            <a:r>
              <a:rPr lang="en-US" dirty="0"/>
              <a:t>It contains tables that can be queried for metadata about the tables and other things in any schema (e.g., </a:t>
            </a:r>
            <a:r>
              <a:rPr lang="en-US" i="1" dirty="0" err="1"/>
              <a:t>MyDatabase</a:t>
            </a:r>
            <a:r>
              <a:rPr lang="en-US" dirty="0"/>
              <a:t>) in MySQL</a:t>
            </a:r>
          </a:p>
          <a:p>
            <a:pPr>
              <a:spcAft>
                <a:spcPts val="1800"/>
              </a:spcAft>
            </a:pPr>
            <a:endParaRPr lang="en-US" dirty="0"/>
          </a:p>
          <a:p>
            <a:pPr marL="576263" indent="0">
              <a:lnSpc>
                <a:spcPts val="2900"/>
              </a:lnSpc>
              <a:buNone/>
            </a:pPr>
            <a:r>
              <a:rPr lang="en-US" sz="2800" dirty="0"/>
              <a:t>    SELECT  TABLE_NAME, TABLE_ROWS</a:t>
            </a:r>
          </a:p>
          <a:p>
            <a:pPr marL="576263" indent="0">
              <a:lnSpc>
                <a:spcPts val="2900"/>
              </a:lnSpc>
              <a:buNone/>
            </a:pPr>
            <a:r>
              <a:rPr lang="en-US" sz="2800" dirty="0"/>
              <a:t>    FROM    INFORMATION_SCHEMA.TABLES</a:t>
            </a:r>
          </a:p>
          <a:p>
            <a:pPr marL="576263" indent="0">
              <a:lnSpc>
                <a:spcPts val="2900"/>
              </a:lnSpc>
              <a:spcAft>
                <a:spcPts val="1200"/>
              </a:spcAft>
              <a:buNone/>
            </a:pPr>
            <a:r>
              <a:rPr lang="en-US" sz="2800" dirty="0"/>
              <a:t>    WHERE TABLE_SCHEMA = ‘</a:t>
            </a:r>
            <a:r>
              <a:rPr lang="en-US" sz="2800" b="1" dirty="0" err="1"/>
              <a:t>MyDatabase</a:t>
            </a:r>
            <a:r>
              <a:rPr lang="en-US" sz="2800" dirty="0"/>
              <a:t>’;</a:t>
            </a:r>
          </a:p>
        </p:txBody>
      </p:sp>
      <p:sp>
        <p:nvSpPr>
          <p:cNvPr id="5" name="TextBox 4">
            <a:extLst>
              <a:ext uri="{FF2B5EF4-FFF2-40B4-BE49-F238E27FC236}">
                <a16:creationId xmlns:a16="http://schemas.microsoft.com/office/drawing/2014/main" id="{CB6D6327-8B93-4E94-9589-D3A92DE76EDD}"/>
              </a:ext>
            </a:extLst>
          </p:cNvPr>
          <p:cNvSpPr txBox="1"/>
          <p:nvPr/>
        </p:nvSpPr>
        <p:spPr>
          <a:xfrm>
            <a:off x="990600" y="3805029"/>
            <a:ext cx="6858000" cy="830997"/>
          </a:xfrm>
          <a:prstGeom prst="rect">
            <a:avLst/>
          </a:prstGeom>
          <a:noFill/>
        </p:spPr>
        <p:txBody>
          <a:bodyPr wrap="square" rtlCol="0">
            <a:spAutoFit/>
          </a:bodyPr>
          <a:lstStyle/>
          <a:p>
            <a:r>
              <a:rPr lang="en-US" sz="2400" dirty="0">
                <a:solidFill>
                  <a:srgbClr val="7030A0"/>
                </a:solidFill>
              </a:rPr>
              <a:t>Retrieve name and size of the tables in the </a:t>
            </a:r>
            <a:r>
              <a:rPr lang="en-US" sz="2400" b="1" i="1" dirty="0" err="1">
                <a:solidFill>
                  <a:srgbClr val="7030A0"/>
                </a:solidFill>
              </a:rPr>
              <a:t>MyDatabase</a:t>
            </a:r>
            <a:r>
              <a:rPr lang="en-US" sz="2400" dirty="0">
                <a:solidFill>
                  <a:srgbClr val="7030A0"/>
                </a:solidFill>
              </a:rPr>
              <a:t> database</a:t>
            </a:r>
          </a:p>
        </p:txBody>
      </p:sp>
      <p:sp>
        <p:nvSpPr>
          <p:cNvPr id="6" name="Oval Callout 7">
            <a:extLst>
              <a:ext uri="{FF2B5EF4-FFF2-40B4-BE49-F238E27FC236}">
                <a16:creationId xmlns:a16="http://schemas.microsoft.com/office/drawing/2014/main" id="{852E55F2-37B8-417C-958F-A138EA72A1F6}"/>
              </a:ext>
            </a:extLst>
          </p:cNvPr>
          <p:cNvSpPr/>
          <p:nvPr/>
        </p:nvSpPr>
        <p:spPr>
          <a:xfrm>
            <a:off x="6934200" y="3962400"/>
            <a:ext cx="1828800" cy="1085850"/>
          </a:xfrm>
          <a:prstGeom prst="wedgeEllipseCallout">
            <a:avLst>
              <a:gd name="adj1" fmla="val -46678"/>
              <a:gd name="adj2" fmla="val 64237"/>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137160" rIns="0" bIns="0" rtlCol="0" anchor="ctr" anchorCtr="1"/>
          <a:lstStyle/>
          <a:p>
            <a:pPr algn="ctr">
              <a:lnSpc>
                <a:spcPts val="1800"/>
              </a:lnSpc>
            </a:pPr>
            <a:r>
              <a:rPr lang="en-US" sz="2000" b="1" dirty="0">
                <a:solidFill>
                  <a:schemeClr val="bg1"/>
                </a:solidFill>
              </a:rPr>
              <a:t>Information about tables</a:t>
            </a:r>
          </a:p>
        </p:txBody>
      </p:sp>
    </p:spTree>
    <p:extLst>
      <p:ext uri="{BB962C8B-B14F-4D97-AF65-F5344CB8AC3E}">
        <p14:creationId xmlns:p14="http://schemas.microsoft.com/office/powerpoint/2010/main" val="3843622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n-US" sz="5400" dirty="0"/>
              <a:t>JDBC Metadata</a:t>
            </a:r>
          </a:p>
        </p:txBody>
      </p:sp>
      <p:sp>
        <p:nvSpPr>
          <p:cNvPr id="43011" name="Rectangle 3"/>
          <p:cNvSpPr>
            <a:spLocks noGrp="1" noChangeArrowheads="1"/>
          </p:cNvSpPr>
          <p:nvPr>
            <p:ph idx="1"/>
          </p:nvPr>
        </p:nvSpPr>
        <p:spPr>
          <a:xfrm>
            <a:off x="457200" y="1600200"/>
            <a:ext cx="8229600" cy="4800600"/>
          </a:xfrm>
        </p:spPr>
        <p:txBody>
          <a:bodyPr>
            <a:normAutofit lnSpcReduction="10000"/>
          </a:bodyPr>
          <a:lstStyle/>
          <a:p>
            <a:pPr marL="0" indent="0">
              <a:buFont typeface="Wingdings" pitchFamily="2" charset="2"/>
              <a:buNone/>
              <a:defRPr/>
            </a:pPr>
            <a:r>
              <a:rPr lang="en-US" dirty="0" err="1">
                <a:solidFill>
                  <a:srgbClr val="2042EE"/>
                </a:solidFill>
                <a:latin typeface="Calibri" pitchFamily="34" charset="0"/>
              </a:rPr>
              <a:t>DatabaseMetaData</a:t>
            </a:r>
            <a:r>
              <a:rPr lang="en-US" dirty="0">
                <a:latin typeface="Calibri" pitchFamily="34" charset="0"/>
              </a:rPr>
              <a:t> object gives information about the database system such as table names and table’s columns.</a:t>
            </a:r>
          </a:p>
          <a:p>
            <a:pPr>
              <a:buFont typeface="Wingdings" pitchFamily="2" charset="2"/>
              <a:buNone/>
              <a:defRPr/>
            </a:pPr>
            <a:endParaRPr lang="en-US" dirty="0">
              <a:latin typeface="Calibri" pitchFamily="34" charset="0"/>
            </a:endParaRPr>
          </a:p>
          <a:p>
            <a:pPr>
              <a:buFont typeface="Wingdings" pitchFamily="2" charset="2"/>
              <a:buNone/>
              <a:defRPr/>
            </a:pPr>
            <a:r>
              <a:rPr lang="en-US" dirty="0">
                <a:latin typeface="Calibri" pitchFamily="34" charset="0"/>
              </a:rPr>
              <a:t>	</a:t>
            </a:r>
            <a:r>
              <a:rPr lang="en-US" dirty="0" err="1">
                <a:solidFill>
                  <a:srgbClr val="7030A0"/>
                </a:solidFill>
                <a:latin typeface="Calibri" pitchFamily="34" charset="0"/>
              </a:rPr>
              <a:t>DatabaseMetaData</a:t>
            </a:r>
            <a:r>
              <a:rPr lang="en-US" dirty="0">
                <a:solidFill>
                  <a:srgbClr val="7030A0"/>
                </a:solidFill>
                <a:latin typeface="Calibri" pitchFamily="34" charset="0"/>
              </a:rPr>
              <a:t>  </a:t>
            </a:r>
            <a:r>
              <a:rPr lang="en-US" dirty="0" err="1">
                <a:solidFill>
                  <a:srgbClr val="7030A0"/>
                </a:solidFill>
                <a:latin typeface="Calibri" pitchFamily="34" charset="0"/>
              </a:rPr>
              <a:t>md</a:t>
            </a:r>
            <a:r>
              <a:rPr lang="en-US" dirty="0">
                <a:solidFill>
                  <a:srgbClr val="7030A0"/>
                </a:solidFill>
                <a:latin typeface="Calibri" pitchFamily="34" charset="0"/>
              </a:rPr>
              <a:t> = </a:t>
            </a:r>
            <a:r>
              <a:rPr lang="en-US" dirty="0" err="1">
                <a:solidFill>
                  <a:srgbClr val="7030A0"/>
                </a:solidFill>
                <a:latin typeface="Calibri" pitchFamily="34" charset="0"/>
              </a:rPr>
              <a:t>con.</a:t>
            </a:r>
            <a:r>
              <a:rPr lang="en-US" dirty="0" err="1">
                <a:solidFill>
                  <a:srgbClr val="C00000"/>
                </a:solidFill>
                <a:latin typeface="Calibri" pitchFamily="34" charset="0"/>
              </a:rPr>
              <a:t>getMetaData</a:t>
            </a:r>
            <a:r>
              <a:rPr lang="en-US" dirty="0">
                <a:solidFill>
                  <a:srgbClr val="7030A0"/>
                </a:solidFill>
                <a:latin typeface="Calibri" pitchFamily="34" charset="0"/>
              </a:rPr>
              <a:t>();</a:t>
            </a:r>
          </a:p>
          <a:p>
            <a:pPr>
              <a:buFont typeface="Wingdings" pitchFamily="2" charset="2"/>
              <a:buNone/>
              <a:defRPr/>
            </a:pPr>
            <a:r>
              <a:rPr lang="en-US" dirty="0">
                <a:solidFill>
                  <a:srgbClr val="7030A0"/>
                </a:solidFill>
                <a:latin typeface="Calibri" pitchFamily="34" charset="0"/>
              </a:rPr>
              <a:t>	// print information about the driver:</a:t>
            </a:r>
          </a:p>
          <a:p>
            <a:pPr>
              <a:buFont typeface="Wingdings" pitchFamily="2" charset="2"/>
              <a:buNone/>
              <a:defRPr/>
            </a:pPr>
            <a:r>
              <a:rPr lang="en-US" dirty="0">
                <a:solidFill>
                  <a:srgbClr val="7030A0"/>
                </a:solidFill>
                <a:latin typeface="Calibri" pitchFamily="34" charset="0"/>
              </a:rPr>
              <a:t>	</a:t>
            </a:r>
            <a:r>
              <a:rPr lang="en-US" dirty="0" err="1">
                <a:solidFill>
                  <a:srgbClr val="7030A0"/>
                </a:solidFill>
                <a:latin typeface="Calibri" pitchFamily="34" charset="0"/>
              </a:rPr>
              <a:t>System.out.println</a:t>
            </a:r>
            <a:r>
              <a:rPr lang="en-US" dirty="0">
                <a:solidFill>
                  <a:srgbClr val="7030A0"/>
                </a:solidFill>
                <a:latin typeface="Calibri" pitchFamily="34" charset="0"/>
              </a:rPr>
              <a:t>(</a:t>
            </a:r>
            <a:br>
              <a:rPr lang="en-US" dirty="0">
                <a:solidFill>
                  <a:srgbClr val="7030A0"/>
                </a:solidFill>
                <a:latin typeface="Calibri" pitchFamily="34" charset="0"/>
              </a:rPr>
            </a:br>
            <a:r>
              <a:rPr lang="en-US" dirty="0">
                <a:solidFill>
                  <a:srgbClr val="7030A0"/>
                </a:solidFill>
                <a:latin typeface="Calibri" pitchFamily="34" charset="0"/>
              </a:rPr>
              <a:t>	“Name:” + </a:t>
            </a:r>
            <a:r>
              <a:rPr lang="en-US" dirty="0" err="1">
                <a:solidFill>
                  <a:srgbClr val="7030A0"/>
                </a:solidFill>
                <a:latin typeface="Calibri" pitchFamily="34" charset="0"/>
              </a:rPr>
              <a:t>md.</a:t>
            </a:r>
            <a:r>
              <a:rPr lang="en-US" dirty="0" err="1">
                <a:solidFill>
                  <a:srgbClr val="C00000"/>
                </a:solidFill>
                <a:latin typeface="Calibri" pitchFamily="34" charset="0"/>
              </a:rPr>
              <a:t>getDriverName</a:t>
            </a:r>
            <a:r>
              <a:rPr lang="en-US" dirty="0">
                <a:solidFill>
                  <a:srgbClr val="7030A0"/>
                </a:solidFill>
                <a:latin typeface="Calibri" pitchFamily="34" charset="0"/>
              </a:rPr>
              <a:t>() +</a:t>
            </a:r>
            <a:br>
              <a:rPr lang="en-US" dirty="0">
                <a:solidFill>
                  <a:srgbClr val="7030A0"/>
                </a:solidFill>
                <a:latin typeface="Calibri" pitchFamily="34" charset="0"/>
              </a:rPr>
            </a:br>
            <a:r>
              <a:rPr lang="en-US" dirty="0">
                <a:solidFill>
                  <a:srgbClr val="7030A0"/>
                </a:solidFill>
                <a:latin typeface="Calibri" pitchFamily="34" charset="0"/>
              </a:rPr>
              <a:t>	“version: ” + </a:t>
            </a:r>
            <a:r>
              <a:rPr lang="en-US" dirty="0" err="1">
                <a:solidFill>
                  <a:srgbClr val="7030A0"/>
                </a:solidFill>
                <a:latin typeface="Calibri" pitchFamily="34" charset="0"/>
              </a:rPr>
              <a:t>md.</a:t>
            </a:r>
            <a:r>
              <a:rPr lang="en-US" dirty="0" err="1">
                <a:solidFill>
                  <a:srgbClr val="C00000"/>
                </a:solidFill>
                <a:latin typeface="Calibri" pitchFamily="34" charset="0"/>
              </a:rPr>
              <a:t>getDriverVersion</a:t>
            </a:r>
            <a:r>
              <a:rPr lang="en-US" dirty="0">
                <a:solidFill>
                  <a:srgbClr val="7030A0"/>
                </a:solidFill>
                <a:latin typeface="Calibri" pitchFamily="34" charset="0"/>
              </a:rPr>
              <a:t>());</a:t>
            </a:r>
          </a:p>
        </p:txBody>
      </p:sp>
      <p:sp>
        <p:nvSpPr>
          <p:cNvPr id="2" name="Oval Callout 1"/>
          <p:cNvSpPr/>
          <p:nvPr/>
        </p:nvSpPr>
        <p:spPr>
          <a:xfrm>
            <a:off x="5029200" y="2667000"/>
            <a:ext cx="1600200" cy="914400"/>
          </a:xfrm>
          <a:prstGeom prst="wedgeEllipseCallout">
            <a:avLst/>
          </a:prstGeom>
        </p:spPr>
        <p:style>
          <a:lnRef idx="3">
            <a:schemeClr val="lt1"/>
          </a:lnRef>
          <a:fillRef idx="1">
            <a:schemeClr val="accent4"/>
          </a:fillRef>
          <a:effectRef idx="1">
            <a:schemeClr val="accent4"/>
          </a:effectRef>
          <a:fontRef idx="minor">
            <a:schemeClr val="lt1"/>
          </a:fontRef>
        </p:style>
        <p:txBody>
          <a:bodyPr lIns="0" tIns="27432" rIns="0" rtlCol="0" anchor="ctr" anchorCtr="1"/>
          <a:lstStyle/>
          <a:p>
            <a:pPr algn="ctr">
              <a:lnSpc>
                <a:spcPts val="2200"/>
              </a:lnSpc>
            </a:pPr>
            <a:r>
              <a:rPr lang="en-US" sz="2400" dirty="0"/>
              <a:t>Your database</a:t>
            </a:r>
          </a:p>
        </p:txBody>
      </p:sp>
    </p:spTree>
    <p:extLst>
      <p:ext uri="{BB962C8B-B14F-4D97-AF65-F5344CB8AC3E}">
        <p14:creationId xmlns:p14="http://schemas.microsoft.com/office/powerpoint/2010/main" val="26330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92162"/>
          </a:xfrm>
        </p:spPr>
        <p:txBody>
          <a:bodyPr/>
          <a:lstStyle/>
          <a:p>
            <a:r>
              <a:rPr lang="en-US" dirty="0"/>
              <a:t>JDBC Catalog and Schema</a:t>
            </a:r>
          </a:p>
        </p:txBody>
      </p:sp>
      <p:sp>
        <p:nvSpPr>
          <p:cNvPr id="3" name="Content Placeholder 2"/>
          <p:cNvSpPr>
            <a:spLocks noGrp="1"/>
          </p:cNvSpPr>
          <p:nvPr>
            <p:ph idx="1"/>
          </p:nvPr>
        </p:nvSpPr>
        <p:spPr>
          <a:xfrm>
            <a:off x="762000" y="1066800"/>
            <a:ext cx="8229600" cy="1676400"/>
          </a:xfrm>
        </p:spPr>
        <p:txBody>
          <a:bodyPr>
            <a:normAutofit/>
          </a:bodyPr>
          <a:lstStyle/>
          <a:p>
            <a:pPr marL="0" indent="0">
              <a:lnSpc>
                <a:spcPts val="3000"/>
              </a:lnSpc>
              <a:spcAft>
                <a:spcPts val="1200"/>
              </a:spcAft>
              <a:buNone/>
            </a:pPr>
            <a:r>
              <a:rPr lang="en-US" sz="2800" dirty="0"/>
              <a:t>According to JDBC, a database may have a set of catalog and each catalog may have a set of schemas  (i.e., concepts for grouping tables).</a:t>
            </a:r>
          </a:p>
        </p:txBody>
      </p:sp>
      <p:sp>
        <p:nvSpPr>
          <p:cNvPr id="8" name="TextBox 7"/>
          <p:cNvSpPr txBox="1"/>
          <p:nvPr/>
        </p:nvSpPr>
        <p:spPr>
          <a:xfrm>
            <a:off x="1295400" y="4215076"/>
            <a:ext cx="1595052" cy="461665"/>
          </a:xfrm>
          <a:prstGeom prst="rect">
            <a:avLst/>
          </a:prstGeom>
          <a:noFill/>
          <a:ln>
            <a:solidFill>
              <a:srgbClr val="00B050"/>
            </a:solidFill>
          </a:ln>
        </p:spPr>
        <p:txBody>
          <a:bodyPr wrap="none" rtlCol="0">
            <a:spAutoFit/>
          </a:bodyPr>
          <a:lstStyle/>
          <a:p>
            <a:r>
              <a:rPr lang="en-US" sz="2400" dirty="0"/>
              <a:t>A Database</a:t>
            </a:r>
          </a:p>
        </p:txBody>
      </p:sp>
      <p:sp>
        <p:nvSpPr>
          <p:cNvPr id="9" name="TextBox 8"/>
          <p:cNvSpPr txBox="1"/>
          <p:nvPr/>
        </p:nvSpPr>
        <p:spPr>
          <a:xfrm>
            <a:off x="3376402" y="4752941"/>
            <a:ext cx="1115755" cy="461665"/>
          </a:xfrm>
          <a:prstGeom prst="rect">
            <a:avLst/>
          </a:prstGeom>
          <a:noFill/>
          <a:ln>
            <a:solidFill>
              <a:srgbClr val="00B050"/>
            </a:solidFill>
          </a:ln>
        </p:spPr>
        <p:txBody>
          <a:bodyPr wrap="none" rtlCol="0">
            <a:spAutoFit/>
          </a:bodyPr>
          <a:lstStyle/>
          <a:p>
            <a:r>
              <a:rPr lang="en-US" sz="2400" dirty="0"/>
              <a:t>Catalog</a:t>
            </a:r>
          </a:p>
        </p:txBody>
      </p:sp>
      <p:sp>
        <p:nvSpPr>
          <p:cNvPr id="10" name="TextBox 9"/>
          <p:cNvSpPr txBox="1"/>
          <p:nvPr/>
        </p:nvSpPr>
        <p:spPr>
          <a:xfrm>
            <a:off x="3352800" y="3605476"/>
            <a:ext cx="1115755" cy="461665"/>
          </a:xfrm>
          <a:prstGeom prst="rect">
            <a:avLst/>
          </a:prstGeom>
          <a:noFill/>
          <a:ln>
            <a:solidFill>
              <a:srgbClr val="00B050"/>
            </a:solidFill>
          </a:ln>
        </p:spPr>
        <p:txBody>
          <a:bodyPr wrap="none" rtlCol="0">
            <a:spAutoFit/>
          </a:bodyPr>
          <a:lstStyle/>
          <a:p>
            <a:r>
              <a:rPr lang="en-US" sz="2400" dirty="0"/>
              <a:t>Catalog</a:t>
            </a:r>
          </a:p>
        </p:txBody>
      </p:sp>
      <p:sp>
        <p:nvSpPr>
          <p:cNvPr id="11" name="TextBox 10"/>
          <p:cNvSpPr txBox="1"/>
          <p:nvPr/>
        </p:nvSpPr>
        <p:spPr>
          <a:xfrm>
            <a:off x="5029200" y="2853974"/>
            <a:ext cx="1164101" cy="461665"/>
          </a:xfrm>
          <a:prstGeom prst="rect">
            <a:avLst/>
          </a:prstGeom>
          <a:noFill/>
          <a:ln>
            <a:solidFill>
              <a:srgbClr val="00B050"/>
            </a:solidFill>
          </a:ln>
        </p:spPr>
        <p:txBody>
          <a:bodyPr wrap="none" rtlCol="0">
            <a:spAutoFit/>
          </a:bodyPr>
          <a:lstStyle/>
          <a:p>
            <a:r>
              <a:rPr lang="en-US" sz="2400" dirty="0"/>
              <a:t>Schema</a:t>
            </a:r>
          </a:p>
        </p:txBody>
      </p:sp>
      <p:sp>
        <p:nvSpPr>
          <p:cNvPr id="12" name="TextBox 11"/>
          <p:cNvSpPr txBox="1"/>
          <p:nvPr/>
        </p:nvSpPr>
        <p:spPr>
          <a:xfrm>
            <a:off x="5029200" y="3605476"/>
            <a:ext cx="1164101" cy="461665"/>
          </a:xfrm>
          <a:prstGeom prst="rect">
            <a:avLst/>
          </a:prstGeom>
          <a:noFill/>
          <a:ln>
            <a:solidFill>
              <a:srgbClr val="00B050"/>
            </a:solidFill>
          </a:ln>
        </p:spPr>
        <p:txBody>
          <a:bodyPr wrap="none" rtlCol="0">
            <a:spAutoFit/>
          </a:bodyPr>
          <a:lstStyle/>
          <a:p>
            <a:r>
              <a:rPr lang="en-US" sz="2400" dirty="0"/>
              <a:t>Schema</a:t>
            </a:r>
          </a:p>
        </p:txBody>
      </p:sp>
      <p:sp>
        <p:nvSpPr>
          <p:cNvPr id="13" name="TextBox 12"/>
          <p:cNvSpPr txBox="1"/>
          <p:nvPr/>
        </p:nvSpPr>
        <p:spPr>
          <a:xfrm>
            <a:off x="5029199" y="4356978"/>
            <a:ext cx="1164101" cy="461665"/>
          </a:xfrm>
          <a:prstGeom prst="rect">
            <a:avLst/>
          </a:prstGeom>
          <a:noFill/>
          <a:ln>
            <a:solidFill>
              <a:srgbClr val="00B050"/>
            </a:solidFill>
          </a:ln>
        </p:spPr>
        <p:txBody>
          <a:bodyPr wrap="none" rtlCol="0">
            <a:spAutoFit/>
          </a:bodyPr>
          <a:lstStyle/>
          <a:p>
            <a:r>
              <a:rPr lang="en-US" sz="2400" dirty="0"/>
              <a:t>Schema</a:t>
            </a:r>
          </a:p>
        </p:txBody>
      </p:sp>
      <p:sp>
        <p:nvSpPr>
          <p:cNvPr id="14" name="TextBox 13"/>
          <p:cNvSpPr txBox="1"/>
          <p:nvPr/>
        </p:nvSpPr>
        <p:spPr>
          <a:xfrm>
            <a:off x="6781799" y="3031743"/>
            <a:ext cx="845103" cy="461665"/>
          </a:xfrm>
          <a:prstGeom prst="rect">
            <a:avLst/>
          </a:prstGeom>
          <a:noFill/>
          <a:ln>
            <a:solidFill>
              <a:srgbClr val="00B050"/>
            </a:solidFill>
          </a:ln>
        </p:spPr>
        <p:txBody>
          <a:bodyPr wrap="none" rtlCol="0">
            <a:spAutoFit/>
          </a:bodyPr>
          <a:lstStyle/>
          <a:p>
            <a:r>
              <a:rPr lang="en-US" sz="2400" dirty="0"/>
              <a:t>Table</a:t>
            </a:r>
          </a:p>
        </p:txBody>
      </p:sp>
      <p:sp>
        <p:nvSpPr>
          <p:cNvPr id="15" name="TextBox 14"/>
          <p:cNvSpPr txBox="1"/>
          <p:nvPr/>
        </p:nvSpPr>
        <p:spPr>
          <a:xfrm>
            <a:off x="6781800" y="3605475"/>
            <a:ext cx="845103" cy="461665"/>
          </a:xfrm>
          <a:prstGeom prst="rect">
            <a:avLst/>
          </a:prstGeom>
          <a:noFill/>
          <a:ln>
            <a:solidFill>
              <a:srgbClr val="00B050"/>
            </a:solidFill>
          </a:ln>
        </p:spPr>
        <p:txBody>
          <a:bodyPr wrap="none" rtlCol="0">
            <a:spAutoFit/>
          </a:bodyPr>
          <a:lstStyle/>
          <a:p>
            <a:r>
              <a:rPr lang="en-US" sz="2400" dirty="0"/>
              <a:t>Table</a:t>
            </a:r>
          </a:p>
        </p:txBody>
      </p:sp>
      <p:sp>
        <p:nvSpPr>
          <p:cNvPr id="16" name="TextBox 15"/>
          <p:cNvSpPr txBox="1"/>
          <p:nvPr/>
        </p:nvSpPr>
        <p:spPr>
          <a:xfrm>
            <a:off x="6781799" y="4179207"/>
            <a:ext cx="845103" cy="461665"/>
          </a:xfrm>
          <a:prstGeom prst="rect">
            <a:avLst/>
          </a:prstGeom>
          <a:noFill/>
          <a:ln>
            <a:solidFill>
              <a:srgbClr val="00B050"/>
            </a:solidFill>
          </a:ln>
        </p:spPr>
        <p:txBody>
          <a:bodyPr wrap="none" rtlCol="0">
            <a:spAutoFit/>
          </a:bodyPr>
          <a:lstStyle/>
          <a:p>
            <a:r>
              <a:rPr lang="en-US" sz="2400" dirty="0"/>
              <a:t>Table</a:t>
            </a:r>
          </a:p>
        </p:txBody>
      </p:sp>
      <p:cxnSp>
        <p:nvCxnSpPr>
          <p:cNvPr id="18" name="Straight Connector 17"/>
          <p:cNvCxnSpPr>
            <a:stCxn id="8" idx="3"/>
            <a:endCxn id="10" idx="1"/>
          </p:cNvCxnSpPr>
          <p:nvPr/>
        </p:nvCxnSpPr>
        <p:spPr>
          <a:xfrm flipV="1">
            <a:off x="2890452" y="3836309"/>
            <a:ext cx="462348" cy="6096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3"/>
            <a:endCxn id="9" idx="1"/>
          </p:cNvCxnSpPr>
          <p:nvPr/>
        </p:nvCxnSpPr>
        <p:spPr>
          <a:xfrm>
            <a:off x="2890452" y="4445909"/>
            <a:ext cx="485950" cy="5378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 idx="3"/>
            <a:endCxn id="11" idx="1"/>
          </p:cNvCxnSpPr>
          <p:nvPr/>
        </p:nvCxnSpPr>
        <p:spPr>
          <a:xfrm flipV="1">
            <a:off x="4468555" y="3084807"/>
            <a:ext cx="560645" cy="7515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3"/>
            <a:endCxn id="12" idx="1"/>
          </p:cNvCxnSpPr>
          <p:nvPr/>
        </p:nvCxnSpPr>
        <p:spPr>
          <a:xfrm>
            <a:off x="4468555" y="3836309"/>
            <a:ext cx="56064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0" idx="3"/>
            <a:endCxn id="13" idx="1"/>
          </p:cNvCxnSpPr>
          <p:nvPr/>
        </p:nvCxnSpPr>
        <p:spPr>
          <a:xfrm>
            <a:off x="4468555" y="3836309"/>
            <a:ext cx="560644" cy="751502"/>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3"/>
            <a:endCxn id="14" idx="1"/>
          </p:cNvCxnSpPr>
          <p:nvPr/>
        </p:nvCxnSpPr>
        <p:spPr>
          <a:xfrm flipV="1">
            <a:off x="6193301" y="3262576"/>
            <a:ext cx="588498" cy="5737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3"/>
            <a:endCxn id="15" idx="1"/>
          </p:cNvCxnSpPr>
          <p:nvPr/>
        </p:nvCxnSpPr>
        <p:spPr>
          <a:xfrm flipV="1">
            <a:off x="6193301" y="3836308"/>
            <a:ext cx="588499" cy="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2" idx="3"/>
            <a:endCxn id="16" idx="1"/>
          </p:cNvCxnSpPr>
          <p:nvPr/>
        </p:nvCxnSpPr>
        <p:spPr>
          <a:xfrm>
            <a:off x="6193301" y="3836309"/>
            <a:ext cx="588498" cy="57373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632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8425</Words>
  <Application>Microsoft Office PowerPoint</Application>
  <PresentationFormat>On-screen Show (4:3)</PresentationFormat>
  <Paragraphs>1483</Paragraphs>
  <Slides>107</Slides>
  <Notes>104</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107</vt:i4>
      </vt:variant>
    </vt:vector>
  </HeadingPairs>
  <TitlesOfParts>
    <vt:vector size="123" baseType="lpstr">
      <vt:lpstr>新細明體</vt:lpstr>
      <vt:lpstr>Arial</vt:lpstr>
      <vt:lpstr>Arial Unicode MS</vt:lpstr>
      <vt:lpstr>Book Antiqua</vt:lpstr>
      <vt:lpstr>Bradley Hand ITC</vt:lpstr>
      <vt:lpstr>Calibri</vt:lpstr>
      <vt:lpstr>Calibri Light</vt:lpstr>
      <vt:lpstr>Comic Sans MS</vt:lpstr>
      <vt:lpstr>Libre Franklin</vt:lpstr>
      <vt:lpstr>Lucida Handwriting</vt:lpstr>
      <vt:lpstr>Monotype Sorts</vt:lpstr>
      <vt:lpstr>Segoe Script</vt:lpstr>
      <vt:lpstr>Times New Roman</vt:lpstr>
      <vt:lpstr>Wingdings</vt:lpstr>
      <vt:lpstr>Office Theme</vt:lpstr>
      <vt:lpstr>1_Office Theme</vt:lpstr>
      <vt:lpstr>PowerPoint Presentation</vt:lpstr>
      <vt:lpstr>Outline</vt:lpstr>
      <vt:lpstr>Ad Hoc Query</vt:lpstr>
      <vt:lpstr>SQL in Application Code</vt:lpstr>
      <vt:lpstr>SQL Integration Approaches</vt:lpstr>
      <vt:lpstr>Embedded SQL – Language Constructs</vt:lpstr>
      <vt:lpstr>Embedded SQL</vt:lpstr>
      <vt:lpstr>Using Host Variables in SQL</vt:lpstr>
      <vt:lpstr>Embedded SQL: VARIABLES</vt:lpstr>
      <vt:lpstr>Embedded SQL: “Error” Variables</vt:lpstr>
      <vt:lpstr>Impedance Mismatch</vt:lpstr>
      <vt:lpstr>Cursors</vt:lpstr>
      <vt:lpstr>Cursor that gets names of sailors who’ve reserved a red boat, in alphabetical order</vt:lpstr>
      <vt:lpstr>Cursor that gets names of sailors who’ve reserved a red boat, in alphabetical order</vt:lpstr>
      <vt:lpstr>Relations</vt:lpstr>
      <vt:lpstr>PowerPoint Presentation</vt:lpstr>
      <vt:lpstr>Embedding SQL in C</vt:lpstr>
      <vt:lpstr>Update/Delete Commands</vt:lpstr>
      <vt:lpstr>Protecting Against Concurrent Updates</vt:lpstr>
      <vt:lpstr>Scrolling Cursors</vt:lpstr>
      <vt:lpstr>Read-Only Cursor</vt:lpstr>
      <vt:lpstr>Dynamic SQL</vt:lpstr>
      <vt:lpstr>Limitation of Embedded SQL</vt:lpstr>
      <vt:lpstr>Limitation of Embedded SQL</vt:lpstr>
      <vt:lpstr>Another Approach:   Database API</vt:lpstr>
      <vt:lpstr>A Potential Issue</vt:lpstr>
      <vt:lpstr>Using Standard API</vt:lpstr>
      <vt:lpstr>Using Standard API</vt:lpstr>
      <vt:lpstr>Using Standard API</vt:lpstr>
      <vt:lpstr>Using Standard API</vt:lpstr>
      <vt:lpstr>Advantage of API Approach</vt:lpstr>
      <vt:lpstr>Driver Manager</vt:lpstr>
      <vt:lpstr>JDBC: Architecture</vt:lpstr>
      <vt:lpstr>JDBC:  Type 1 Driver</vt:lpstr>
      <vt:lpstr>JDBC:  Type 2 Driver</vt:lpstr>
      <vt:lpstr>JDBC:  Type 2 Driver</vt:lpstr>
      <vt:lpstr>JDBC:  Type 2 Driver</vt:lpstr>
      <vt:lpstr>JDBC:  Type 3 Driver</vt:lpstr>
      <vt:lpstr>JDBC:  Type 3 Driver</vt:lpstr>
      <vt:lpstr>JDBC:  Type 4 Driver</vt:lpstr>
      <vt:lpstr>JDBC Classes and Interfaces</vt:lpstr>
      <vt:lpstr>JDBC Driver Management</vt:lpstr>
      <vt:lpstr>Connections in JDBC</vt:lpstr>
      <vt:lpstr>Connections in JDBC</vt:lpstr>
      <vt:lpstr>True Isolation: ACID Properties</vt:lpstr>
      <vt:lpstr>A Transactions</vt:lpstr>
      <vt:lpstr>Concurrency Problems</vt:lpstr>
      <vt:lpstr>Set Isolation Level</vt:lpstr>
      <vt:lpstr>Connection Class Interface (1)</vt:lpstr>
      <vt:lpstr>Connection Class Interface (2)</vt:lpstr>
      <vt:lpstr>Executing SQL Statements</vt:lpstr>
      <vt:lpstr>PreparedStatement Object</vt:lpstr>
      <vt:lpstr>PreparedStatement Object</vt:lpstr>
      <vt:lpstr>PreparedStatement Object</vt:lpstr>
      <vt:lpstr>PreparedStatement Object</vt:lpstr>
      <vt:lpstr>ResultSet</vt:lpstr>
      <vt:lpstr>ResultSet Example</vt:lpstr>
      <vt:lpstr>Common ResultSet Methods (1)</vt:lpstr>
      <vt:lpstr>Common ResultSet Methods (2)</vt:lpstr>
      <vt:lpstr>Matching Java and SQL Data Types</vt:lpstr>
      <vt:lpstr>Matching Java and SQL Data Types</vt:lpstr>
      <vt:lpstr>SQL Data Types</vt:lpstr>
      <vt:lpstr>Statement  Object – Another Way to                    Execute an SQL Statement</vt:lpstr>
      <vt:lpstr>Statement  Object – Another Way to                    Execute an SQL Statement</vt:lpstr>
      <vt:lpstr>Review:  Throwable Class</vt:lpstr>
      <vt:lpstr>Exception/Warning Class Hierarchy</vt:lpstr>
      <vt:lpstr>SQLException</vt:lpstr>
      <vt:lpstr>JDBC: Exceptions</vt:lpstr>
      <vt:lpstr>Catch the Exception</vt:lpstr>
      <vt:lpstr>JDBC: Warnings</vt:lpstr>
      <vt:lpstr>Warning &amp; Eception Example</vt:lpstr>
      <vt:lpstr>Another Example</vt:lpstr>
      <vt:lpstr>Another Example</vt:lpstr>
      <vt:lpstr>Executing SQL Statements</vt:lpstr>
      <vt:lpstr>Stored Procedures</vt:lpstr>
      <vt:lpstr>Stored Procedures:  Advantages</vt:lpstr>
      <vt:lpstr>SQL/PSM:  Persistent Stored Modules</vt:lpstr>
      <vt:lpstr>Parameters in SQL/PSM</vt:lpstr>
      <vt:lpstr>Main SQL/PSM Constructs</vt:lpstr>
      <vt:lpstr>SQL/PSM – Function Example</vt:lpstr>
      <vt:lpstr>SQL/PSM: Procedure Examples</vt:lpstr>
      <vt:lpstr>SQL/PSM: Returning Result Set</vt:lpstr>
      <vt:lpstr>Preparation for Calling Stored Procedure</vt:lpstr>
      <vt:lpstr>Processing Multiple Result Sets</vt:lpstr>
      <vt:lpstr>Execute() vs. executeQuery()</vt:lpstr>
      <vt:lpstr>Stored Procedures in Java</vt:lpstr>
      <vt:lpstr>Calling Stored Procedures from embedded SQL  </vt:lpstr>
      <vt:lpstr>JDBC Summary:  5 Steps</vt:lpstr>
      <vt:lpstr>Another Option ?</vt:lpstr>
      <vt:lpstr>SQLJ:  Java with Embedded SQL</vt:lpstr>
      <vt:lpstr>SQLJ Precompiler</vt:lpstr>
      <vt:lpstr>Using SQLJ</vt:lpstr>
      <vt:lpstr>SQLJ Variables</vt:lpstr>
      <vt:lpstr>SQLJ Example</vt:lpstr>
      <vt:lpstr>Two Types of SQLJ Iterators</vt:lpstr>
      <vt:lpstr>Calling Stored Procedure from                                         JDBC &amp; SQLJ</vt:lpstr>
      <vt:lpstr>MySQL System Catalog</vt:lpstr>
      <vt:lpstr>JDBC Metadata</vt:lpstr>
      <vt:lpstr>JDBC Catalog and Schema</vt:lpstr>
      <vt:lpstr>JDBC Catalog and Schema</vt:lpstr>
      <vt:lpstr>JDBC Catalog and Schema</vt:lpstr>
      <vt:lpstr>Catalog and Schema</vt:lpstr>
      <vt:lpstr>Some DatabaseMetaData Methods</vt:lpstr>
      <vt:lpstr>Print names of tables and their columns</vt:lpstr>
      <vt:lpstr>SUMARY -  SQL in Application Code</vt:lpstr>
      <vt:lpstr>Summary</vt:lpstr>
      <vt:lpstr>Summary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Application Development</dc:title>
  <dc:creator>Kien</dc:creator>
  <cp:lastModifiedBy>Kien H</cp:lastModifiedBy>
  <cp:revision>349</cp:revision>
  <dcterms:created xsi:type="dcterms:W3CDTF">2006-08-16T00:00:00Z</dcterms:created>
  <dcterms:modified xsi:type="dcterms:W3CDTF">2024-09-30T19:14:35Z</dcterms:modified>
</cp:coreProperties>
</file>