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9" r:id="rId6"/>
    <p:sldId id="260" r:id="rId7"/>
    <p:sldId id="270" r:id="rId8"/>
    <p:sldId id="269" r:id="rId9"/>
    <p:sldId id="271" r:id="rId10"/>
    <p:sldId id="261" r:id="rId11"/>
    <p:sldId id="263" r:id="rId12"/>
    <p:sldId id="266" r:id="rId13"/>
    <p:sldId id="272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CBDEB-0377-470E-BBFD-2FE5CE63400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82415-32A4-4266-93EF-9842B01C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course I don’t really work for United Airlines, but I’m pretending that I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81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SMEs may feel they are being overworked and being put out of work at the same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13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Advocate an incremental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6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… (discussed on the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3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 that customers don’t like RPA very much: feel it’s impersonal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5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agents replace the SMEs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18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customers don’t like dealing with agents with an “accent” but they are accepting that. The expense and improving the customer results is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2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data analytics to understand how RPA goes wrong for customers and learn how to improve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05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reason is that the team doing the analysis will focus on improving customer experience, which can translate to higher profits.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06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Automated reservations means more software, so more possibilities for alienating customers. However, if we can do it right, then we could sell our expertise to other companies!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9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3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5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4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5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6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7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0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BF20-EA23-4AC1-AD1E-B2C997D9A41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7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stressed?utm_source=unsplash&amp;utm_medium=referral&amp;utm_content=creditCopyText" TargetMode="External"/><Relationship Id="rId4" Type="http://schemas.openxmlformats.org/officeDocument/2006/relationships/hyperlink" Target="https://unsplash.com/@alexandramirghes?utm_source=unsplash&amp;utm_medium=referral&amp;utm_content=creditCopyTex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team?utm_source=unsplash&amp;utm_medium=referral&amp;utm_content=creditCopyText" TargetMode="External"/><Relationship Id="rId4" Type="http://schemas.openxmlformats.org/officeDocument/2006/relationships/hyperlink" Target="https://unsplash.com/@martenbjork?utm_source=unsplash&amp;utm_medium=referral&amp;utm_content=creditCopyTex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terprisersproject.com/article/2019/6/rpa-robotic-process-automation-find-use-cases" TargetMode="External"/><Relationship Id="rId2" Type="http://schemas.openxmlformats.org/officeDocument/2006/relationships/hyperlink" Target="https://enterprisersproject.com/article/2021/1/automation-4-trends-2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ntex.com/case-study/radixx-reduces-testing-time-and-cos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lalive?utm_source=unsplash&amp;utm_medium=referral&amp;utm_content=creditCopyTex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unsplash.com/s/photos/airport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robot?utm_source=unsplash&amp;utm_medium=referral&amp;utm_content=creditCopyText" TargetMode="External"/><Relationship Id="rId4" Type="http://schemas.openxmlformats.org/officeDocument/2006/relationships/hyperlink" Target="https://unsplash.com/@owenbeard?utm_source=unsplash&amp;utm_medium=referral&amp;utm_content=creditCopyTex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robot?utm_source=unsplash&amp;utm_medium=referral&amp;utm_content=creditCopyText" TargetMode="External"/><Relationship Id="rId4" Type="http://schemas.openxmlformats.org/officeDocument/2006/relationships/hyperlink" Target="https://unsplash.com/@owenbeard?utm_source=unsplash&amp;utm_medium=referral&amp;utm_content=creditCopyTex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asian?utm_source=unsplash&amp;utm_medium=referral&amp;utm_content=creditCopyText" TargetMode="External"/><Relationship Id="rId4" Type="http://schemas.openxmlformats.org/officeDocument/2006/relationships/hyperlink" Target="https://unsplash.com/@juanencalada?utm_source=unsplash&amp;utm_medium=referral&amp;utm_content=creditCopyTe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asian?utm_source=unsplash&amp;utm_medium=referral&amp;utm_content=creditCopyText" TargetMode="External"/><Relationship Id="rId4" Type="http://schemas.openxmlformats.org/officeDocument/2006/relationships/hyperlink" Target="https://unsplash.com/@juanencalada?utm_source=unsplash&amp;utm_medium=referral&amp;utm_content=creditCopyTex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ai?utm_source=unsplash&amp;utm_medium=referral&amp;utm_content=creditCopyText" TargetMode="External"/><Relationship Id="rId4" Type="http://schemas.openxmlformats.org/officeDocument/2006/relationships/hyperlink" Target="https://unsplash.com/@yuyeunglau?utm_source=unsplash&amp;utm_medium=referral&amp;utm_content=creditCopyTex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happy?utm_source=unsplash&amp;utm_medium=referral&amp;utm_content=creditCopyText" TargetMode="External"/><Relationship Id="rId4" Type="http://schemas.openxmlformats.org/officeDocument/2006/relationships/hyperlink" Target="https://unsplash.com/@sincerelymedia?utm_source=unsplash&amp;utm_medium=referral&amp;utm_content=creditCopyTex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travel?utm_source=unsplash&amp;utm_medium=referral&amp;utm_content=creditCopyText" TargetMode="External"/><Relationship Id="rId4" Type="http://schemas.openxmlformats.org/officeDocument/2006/relationships/hyperlink" Target="https://unsplash.com/@overlyawesome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0AF9-2E22-42E8-8EDA-09949A382E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</a:t>
            </a:r>
            <a:r>
              <a:rPr lang="en-US" dirty="0" err="1"/>
              <a:t>Hyperautomation</a:t>
            </a:r>
            <a:r>
              <a:rPr lang="en-US" dirty="0"/>
              <a:t> to Enhance Efficient Customer Engagement for United Airlines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0C9E6-AC08-405D-AD5E-3ABD5D1144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Gary T. Leavens</a:t>
            </a:r>
          </a:p>
        </p:txBody>
      </p:sp>
    </p:spTree>
    <p:extLst>
      <p:ext uri="{BB962C8B-B14F-4D97-AF65-F5344CB8AC3E}">
        <p14:creationId xmlns:p14="http://schemas.microsoft.com/office/powerpoint/2010/main" val="232104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578A-99E7-44B9-8113-5559116E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65C09-1341-45B0-80F5-4CA1A7431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24508" cy="4351338"/>
          </a:xfrm>
        </p:spPr>
        <p:txBody>
          <a:bodyPr/>
          <a:lstStyle/>
          <a:p>
            <a:r>
              <a:rPr lang="en-US" dirty="0"/>
              <a:t>Job losses:</a:t>
            </a:r>
          </a:p>
          <a:p>
            <a:pPr lvl="1"/>
            <a:r>
              <a:rPr lang="en-US" dirty="0"/>
              <a:t>Outsourced agents</a:t>
            </a:r>
          </a:p>
          <a:p>
            <a:pPr lvl="1"/>
            <a:r>
              <a:rPr lang="en-US" dirty="0"/>
              <a:t>SMEs, eventually?</a:t>
            </a:r>
          </a:p>
          <a:p>
            <a:r>
              <a:rPr lang="en-US" dirty="0"/>
              <a:t>Unhappy customers </a:t>
            </a:r>
          </a:p>
          <a:p>
            <a:pPr lvl="1"/>
            <a:r>
              <a:rPr lang="en-US" dirty="0"/>
              <a:t>While we improve service</a:t>
            </a:r>
          </a:p>
          <a:p>
            <a:pPr lvl="1"/>
            <a:r>
              <a:rPr lang="en-US" dirty="0"/>
              <a:t>While SMEs are busy</a:t>
            </a:r>
          </a:p>
          <a:p>
            <a:r>
              <a:rPr lang="en-US" dirty="0"/>
              <a:t>SMEs may be stressed</a:t>
            </a:r>
          </a:p>
          <a:p>
            <a:r>
              <a:rPr lang="en-US" dirty="0"/>
              <a:t>Data analysts are expensive, $150k/year</a:t>
            </a:r>
          </a:p>
        </p:txBody>
      </p:sp>
      <p:pic>
        <p:nvPicPr>
          <p:cNvPr id="8" name="Picture 7" descr="A person drinking from a bottle&#10;&#10;Description automatically generated with low confidence">
            <a:extLst>
              <a:ext uri="{FF2B5EF4-FFF2-40B4-BE49-F238E27FC236}">
                <a16:creationId xmlns:a16="http://schemas.microsoft.com/office/drawing/2014/main" id="{BFCB76AE-4124-4B33-BC8A-FCC4165E3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66" y="0"/>
            <a:ext cx="4285534" cy="64515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207A03-352B-4319-AE8B-E238FBF5562D}"/>
              </a:ext>
            </a:extLst>
          </p:cNvPr>
          <p:cNvSpPr txBox="1"/>
          <p:nvPr/>
        </p:nvSpPr>
        <p:spPr>
          <a:xfrm>
            <a:off x="8379421" y="6451542"/>
            <a:ext cx="33396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Photo by </a:t>
            </a:r>
            <a:r>
              <a:rPr lang="en-US" sz="1400" dirty="0">
                <a:hlinkClick r:id="rId4"/>
              </a:rPr>
              <a:t>Alexandra </a:t>
            </a:r>
            <a:r>
              <a:rPr lang="en-US" sz="1400" dirty="0" err="1">
                <a:hlinkClick r:id="rId4"/>
              </a:rPr>
              <a:t>Mirgheș</a:t>
            </a:r>
            <a:r>
              <a:rPr lang="en-US" sz="1400" dirty="0"/>
              <a:t> on </a:t>
            </a:r>
            <a:r>
              <a:rPr lang="en-US" sz="1400" dirty="0" err="1"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071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DB129-608F-40E8-A81F-0CA38D26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E4F67-DDA7-4B58-A004-B143BC12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20140" cy="4351338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Form team</a:t>
            </a:r>
          </a:p>
          <a:p>
            <a:pPr lvl="1"/>
            <a:r>
              <a:rPr lang="en-US" dirty="0"/>
              <a:t>SMEs, part time</a:t>
            </a:r>
          </a:p>
          <a:p>
            <a:pPr lvl="1"/>
            <a:r>
              <a:rPr lang="en-US" dirty="0"/>
              <a:t>Analysts</a:t>
            </a:r>
          </a:p>
          <a:p>
            <a:r>
              <a:rPr lang="en-US" dirty="0"/>
              <a:t>Tasks: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Interview customers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Define outcome measures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Collect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Analyze to find improvements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Implement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Repeat</a:t>
            </a:r>
          </a:p>
        </p:txBody>
      </p:sp>
      <p:pic>
        <p:nvPicPr>
          <p:cNvPr id="7" name="Picture 6" descr="A picture containing text, computer, indoor, desk&#10;&#10;Description automatically generated">
            <a:extLst>
              <a:ext uri="{FF2B5EF4-FFF2-40B4-BE49-F238E27FC236}">
                <a16:creationId xmlns:a16="http://schemas.microsoft.com/office/drawing/2014/main" id="{A125C2BE-8827-4DF7-9FD5-43FAFBD0F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17" y="0"/>
            <a:ext cx="4244283" cy="63658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0EB7B6-E211-4EE8-BC34-74FBE1796C00}"/>
              </a:ext>
            </a:extLst>
          </p:cNvPr>
          <p:cNvSpPr txBox="1"/>
          <p:nvPr/>
        </p:nvSpPr>
        <p:spPr>
          <a:xfrm>
            <a:off x="8637240" y="6423209"/>
            <a:ext cx="28652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Photo by </a:t>
            </a:r>
            <a:r>
              <a:rPr lang="en-US" sz="1400" dirty="0">
                <a:hlinkClick r:id="rId4"/>
              </a:rPr>
              <a:t>Marten Bjork</a:t>
            </a:r>
            <a:r>
              <a:rPr lang="en-US" sz="1400" dirty="0"/>
              <a:t> on </a:t>
            </a:r>
            <a:r>
              <a:rPr lang="en-US" sz="1400" dirty="0" err="1"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379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9985-4C6B-4EB8-B10A-7C180749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0D861-F02F-4341-BF5C-19601FBDF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711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Mark Runyon. “4 automation issues to watch in 2021,” </a:t>
            </a:r>
            <a:r>
              <a:rPr lang="en-US" i="1" dirty="0"/>
              <a:t>The Enterprisers Project</a:t>
            </a:r>
            <a:r>
              <a:rPr lang="en-US" dirty="0"/>
              <a:t>, January 12, 2021. </a:t>
            </a:r>
            <a:r>
              <a:rPr lang="en-US" dirty="0">
                <a:hlinkClick r:id="rId2"/>
              </a:rPr>
              <a:t>https://enterprisersproject.com/article/2021/1/automation-4-trends-2021</a:t>
            </a:r>
            <a:r>
              <a:rPr lang="en-US" dirty="0"/>
              <a:t> </a:t>
            </a:r>
          </a:p>
          <a:p>
            <a:r>
              <a:rPr lang="en-US" dirty="0"/>
              <a:t>Kevin Casey. “How to identify Robotic Process Automation (RPA) opportunities,” </a:t>
            </a:r>
            <a:r>
              <a:rPr lang="en-US" i="1" dirty="0"/>
              <a:t>The Enterprisers Project</a:t>
            </a:r>
            <a:r>
              <a:rPr lang="en-US" dirty="0"/>
              <a:t>, June 4, 2019. </a:t>
            </a:r>
            <a:r>
              <a:rPr lang="en-US" dirty="0">
                <a:hlinkClick r:id="rId3"/>
              </a:rPr>
              <a:t>https://enterprisersproject.com/article/2019/6/rpa-robotic-process-automation-find-use-cases</a:t>
            </a:r>
            <a:r>
              <a:rPr lang="en-US" dirty="0"/>
              <a:t> </a:t>
            </a:r>
          </a:p>
          <a:p>
            <a:r>
              <a:rPr lang="en-US" dirty="0" err="1"/>
              <a:t>Radixx</a:t>
            </a:r>
            <a:r>
              <a:rPr lang="en-US" dirty="0"/>
              <a:t> International. “</a:t>
            </a:r>
            <a:r>
              <a:rPr lang="en-US" dirty="0" err="1"/>
              <a:t>Radixx</a:t>
            </a:r>
            <a:r>
              <a:rPr lang="en-US" dirty="0"/>
              <a:t> International reduces testing time and saves costs with Nintex RPA,” Online, January 13, 2021. </a:t>
            </a:r>
            <a:r>
              <a:rPr lang="en-US" dirty="0">
                <a:hlinkClick r:id="rId4"/>
              </a:rPr>
              <a:t>https://www.nintex.com/case-study/radixx-reduces-testing-time-and-costs/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70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9074-C864-4B50-9B71-628A55CA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96B6B"/>
                </a:solidFill>
              </a:rPr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DA913-7314-4099-A376-D020449CB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965138" cy="4351338"/>
          </a:xfrm>
        </p:spPr>
        <p:txBody>
          <a:bodyPr/>
          <a:lstStyle/>
          <a:p>
            <a:r>
              <a:rPr lang="en-US" dirty="0"/>
              <a:t>Customers have many different issues</a:t>
            </a:r>
          </a:p>
          <a:p>
            <a:r>
              <a:rPr lang="en-US" dirty="0"/>
              <a:t>Customers expect: </a:t>
            </a:r>
          </a:p>
          <a:p>
            <a:pPr lvl="1"/>
            <a:r>
              <a:rPr lang="en-US" dirty="0"/>
              <a:t>Human attention</a:t>
            </a:r>
          </a:p>
          <a:p>
            <a:pPr lvl="1"/>
            <a:r>
              <a:rPr lang="en-US" dirty="0"/>
              <a:t>Correct solutions</a:t>
            </a:r>
          </a:p>
          <a:p>
            <a:r>
              <a:rPr lang="en-US" dirty="0"/>
              <a:t>Agents are expensive</a:t>
            </a:r>
          </a:p>
          <a:p>
            <a:r>
              <a:rPr lang="en-US" dirty="0"/>
              <a:t>Agents have low tolerance for repetition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4DBB7-EACC-428C-B53B-7BB2D112A0B2}"/>
              </a:ext>
            </a:extLst>
          </p:cNvPr>
          <p:cNvSpPr txBox="1"/>
          <p:nvPr/>
        </p:nvSpPr>
        <p:spPr>
          <a:xfrm>
            <a:off x="8987589" y="6492875"/>
            <a:ext cx="26452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Photo by </a:t>
            </a:r>
            <a:r>
              <a:rPr lang="en-US" sz="1400" dirty="0" err="1">
                <a:hlinkClick r:id="rId3"/>
              </a:rPr>
              <a:t>Jue</a:t>
            </a:r>
            <a:r>
              <a:rPr lang="en-US" sz="1400" dirty="0">
                <a:hlinkClick r:id="rId3"/>
              </a:rPr>
              <a:t> Huang</a:t>
            </a:r>
            <a:r>
              <a:rPr lang="en-US" sz="1400" dirty="0"/>
              <a:t> on </a:t>
            </a:r>
            <a:r>
              <a:rPr lang="en-US" sz="1400" dirty="0" err="1">
                <a:hlinkClick r:id="rId4"/>
              </a:rPr>
              <a:t>Unsplash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84120E-CA5A-4373-AC7A-D5378A3A5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61" y="0"/>
            <a:ext cx="4306839" cy="6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750A9-22A2-4C57-A6EC-8F218779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96B6B"/>
                </a:solidFill>
              </a:rPr>
              <a:t>Old</a:t>
            </a:r>
            <a:r>
              <a:rPr lang="en-US" sz="2000" dirty="0">
                <a:solidFill>
                  <a:srgbClr val="F96B6B"/>
                </a:solidFill>
              </a:rPr>
              <a:t>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3B2FF-8CBB-474C-A579-24C3D179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15123" cy="4351338"/>
          </a:xfrm>
        </p:spPr>
        <p:txBody>
          <a:bodyPr/>
          <a:lstStyle/>
          <a:p>
            <a:r>
              <a:rPr lang="en-US" sz="3200" dirty="0"/>
              <a:t>Robotic Process Automation</a:t>
            </a:r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150A9CAE-E567-4764-A4AD-C27E7797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86" y="0"/>
            <a:ext cx="4801013" cy="6393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0AA257-AF7A-4198-BC88-07AEFE35E158}"/>
              </a:ext>
            </a:extLst>
          </p:cNvPr>
          <p:cNvSpPr txBox="1"/>
          <p:nvPr/>
        </p:nvSpPr>
        <p:spPr>
          <a:xfrm>
            <a:off x="8403563" y="6451273"/>
            <a:ext cx="2775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Photo by </a:t>
            </a:r>
            <a:r>
              <a:rPr lang="en-US" sz="1400" dirty="0">
                <a:hlinkClick r:id="rId4"/>
              </a:rPr>
              <a:t>Owen Beard</a:t>
            </a:r>
            <a:r>
              <a:rPr lang="en-US" sz="1400" dirty="0"/>
              <a:t> on </a:t>
            </a:r>
            <a:r>
              <a:rPr lang="en-US" sz="1400" dirty="0" err="1"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144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750A9-22A2-4C57-A6EC-8F218779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96B6B"/>
                </a:solidFill>
              </a:rPr>
              <a:t>Problems with RPA</a:t>
            </a:r>
            <a:endParaRPr lang="en-US" sz="2000" dirty="0">
              <a:solidFill>
                <a:srgbClr val="F96B6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3B2FF-8CBB-474C-A579-24C3D179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15123" cy="4351338"/>
          </a:xfrm>
        </p:spPr>
        <p:txBody>
          <a:bodyPr/>
          <a:lstStyle/>
          <a:p>
            <a:r>
              <a:rPr lang="en-US" sz="3200" dirty="0"/>
              <a:t>Customers don’t like it</a:t>
            </a:r>
          </a:p>
          <a:p>
            <a:r>
              <a:rPr lang="en-US" sz="3200" dirty="0"/>
              <a:t>Can’t solve complex problems</a:t>
            </a:r>
          </a:p>
          <a:p>
            <a:pPr lvl="1"/>
            <a:r>
              <a:rPr lang="en-US" sz="2800" dirty="0"/>
              <a:t>Some unique</a:t>
            </a:r>
          </a:p>
          <a:p>
            <a:pPr lvl="1"/>
            <a:r>
              <a:rPr lang="en-US" sz="2800" dirty="0"/>
              <a:t>Need human authority</a:t>
            </a:r>
          </a:p>
          <a:p>
            <a:pPr lvl="1"/>
            <a:r>
              <a:rPr lang="en-US" sz="2800" dirty="0"/>
              <a:t>Still need to have human SMEs involved</a:t>
            </a:r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150A9CAE-E567-4764-A4AD-C27E7797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86" y="0"/>
            <a:ext cx="4801013" cy="6393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0AA257-AF7A-4198-BC88-07AEFE35E158}"/>
              </a:ext>
            </a:extLst>
          </p:cNvPr>
          <p:cNvSpPr txBox="1"/>
          <p:nvPr/>
        </p:nvSpPr>
        <p:spPr>
          <a:xfrm>
            <a:off x="8403563" y="6451273"/>
            <a:ext cx="2775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Photo by </a:t>
            </a:r>
            <a:r>
              <a:rPr lang="en-US" sz="1400" dirty="0">
                <a:hlinkClick r:id="rId4"/>
              </a:rPr>
              <a:t>Owen Beard</a:t>
            </a:r>
            <a:r>
              <a:rPr lang="en-US" sz="1400" dirty="0"/>
              <a:t> on </a:t>
            </a:r>
            <a:r>
              <a:rPr lang="en-US" sz="1400" dirty="0" err="1"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790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750A9-22A2-4C57-A6EC-8F218779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96B6B"/>
                </a:solidFill>
              </a:rPr>
              <a:t>Current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3B2FF-8CBB-474C-A579-24C3D179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185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Robotic Process Automation (RPA)</a:t>
            </a:r>
          </a:p>
          <a:p>
            <a:pPr marL="0" indent="0">
              <a:buNone/>
            </a:pPr>
            <a:r>
              <a:rPr lang="en-US" sz="3200" dirty="0"/>
              <a:t>+ Outsourced agents</a:t>
            </a:r>
          </a:p>
        </p:txBody>
      </p:sp>
      <p:pic>
        <p:nvPicPr>
          <p:cNvPr id="5" name="Picture 4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549CC5BB-3B6E-400F-8076-1A04747C2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66" y="0"/>
            <a:ext cx="4285534" cy="641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C6D9EE-390C-4C06-84B5-6D2DF7BDE54C}"/>
              </a:ext>
            </a:extLst>
          </p:cNvPr>
          <p:cNvSpPr txBox="1"/>
          <p:nvPr/>
        </p:nvSpPr>
        <p:spPr>
          <a:xfrm>
            <a:off x="8606303" y="6492875"/>
            <a:ext cx="28858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Photo by </a:t>
            </a:r>
            <a:r>
              <a:rPr lang="en-US" sz="1400" dirty="0">
                <a:hlinkClick r:id="rId4"/>
              </a:rPr>
              <a:t>Juan </a:t>
            </a:r>
            <a:r>
              <a:rPr lang="en-US" sz="1400" dirty="0" err="1">
                <a:hlinkClick r:id="rId4"/>
              </a:rPr>
              <a:t>Encalada</a:t>
            </a:r>
            <a:r>
              <a:rPr lang="en-US" sz="1400" dirty="0"/>
              <a:t> on </a:t>
            </a:r>
            <a:r>
              <a:rPr lang="en-US" sz="1400" dirty="0" err="1"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776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750A9-22A2-4C57-A6EC-8F218779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96B6B"/>
                </a:solidFill>
              </a:rPr>
              <a:t>Problems with Current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3B2FF-8CBB-474C-A579-24C3D179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1855" cy="4351338"/>
          </a:xfrm>
        </p:spPr>
        <p:txBody>
          <a:bodyPr/>
          <a:lstStyle/>
          <a:p>
            <a:r>
              <a:rPr lang="en-US" sz="3200" dirty="0"/>
              <a:t>Still an ongoing expense</a:t>
            </a:r>
          </a:p>
          <a:p>
            <a:r>
              <a:rPr lang="en-US" sz="3200" dirty="0"/>
              <a:t>Still need SMEs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A23791-AB6F-4ADC-9C10-4A5C4568F958}"/>
              </a:ext>
            </a:extLst>
          </p:cNvPr>
          <p:cNvGrpSpPr/>
          <p:nvPr/>
        </p:nvGrpSpPr>
        <p:grpSpPr>
          <a:xfrm>
            <a:off x="7906466" y="0"/>
            <a:ext cx="4285534" cy="6800652"/>
            <a:chOff x="7906466" y="0"/>
            <a:chExt cx="4285534" cy="6800652"/>
          </a:xfrm>
        </p:grpSpPr>
        <p:pic>
          <p:nvPicPr>
            <p:cNvPr id="5" name="Picture 4" descr="A person sitting at a table&#10;&#10;Description automatically generated with medium confidence">
              <a:extLst>
                <a:ext uri="{FF2B5EF4-FFF2-40B4-BE49-F238E27FC236}">
                  <a16:creationId xmlns:a16="http://schemas.microsoft.com/office/drawing/2014/main" id="{549CC5BB-3B6E-400F-8076-1A04747C2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466" y="0"/>
              <a:ext cx="4285534" cy="641619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C6D9EE-390C-4C06-84B5-6D2DF7BDE54C}"/>
                </a:ext>
              </a:extLst>
            </p:cNvPr>
            <p:cNvSpPr txBox="1"/>
            <p:nvPr/>
          </p:nvSpPr>
          <p:spPr>
            <a:xfrm>
              <a:off x="8606303" y="6492875"/>
              <a:ext cx="28858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Photo by </a:t>
              </a:r>
              <a:r>
                <a:rPr lang="en-US" sz="1400" dirty="0">
                  <a:hlinkClick r:id="rId4"/>
                </a:rPr>
                <a:t>Juan </a:t>
              </a:r>
              <a:r>
                <a:rPr lang="en-US" sz="1400" dirty="0" err="1">
                  <a:hlinkClick r:id="rId4"/>
                </a:rPr>
                <a:t>Encalada</a:t>
              </a:r>
              <a:r>
                <a:rPr lang="en-US" sz="1400" dirty="0"/>
                <a:t> on </a:t>
              </a:r>
              <a:r>
                <a:rPr lang="en-US" sz="1400" dirty="0" err="1">
                  <a:hlinkClick r:id="rId5"/>
                </a:rPr>
                <a:t>Unsplash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746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05C1-238F-4849-8AB0-5DCE2F86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Innovative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69B3E-00A6-4DAA-8A52-70D8B5D6E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592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Hyperautomation</a:t>
            </a:r>
            <a:r>
              <a:rPr lang="en-US" dirty="0"/>
              <a:t>:</a:t>
            </a:r>
          </a:p>
          <a:p>
            <a:r>
              <a:rPr lang="en-US" dirty="0"/>
              <a:t>Use RPA</a:t>
            </a:r>
          </a:p>
          <a:p>
            <a:r>
              <a:rPr lang="en-US" dirty="0"/>
              <a:t>Supervise RPA with Machine Learning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Use data analytics to improve RPA with:</a:t>
            </a:r>
          </a:p>
          <a:p>
            <a:r>
              <a:rPr lang="en-US" dirty="0"/>
              <a:t>Business analysts</a:t>
            </a:r>
          </a:p>
          <a:p>
            <a:r>
              <a:rPr lang="en-US" dirty="0"/>
              <a:t>SMEs</a:t>
            </a:r>
          </a:p>
          <a:p>
            <a:r>
              <a:rPr lang="en-US" dirty="0"/>
              <a:t>User focus groups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floor, building, tiled&#10;&#10;Description automatically generated">
            <a:extLst>
              <a:ext uri="{FF2B5EF4-FFF2-40B4-BE49-F238E27FC236}">
                <a16:creationId xmlns:a16="http://schemas.microsoft.com/office/drawing/2014/main" id="{DEBEE96B-2614-439F-9657-559A5481F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25" y="0"/>
            <a:ext cx="5147875" cy="64351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7E572E-0D76-40A1-87AB-A919847BB5B0}"/>
              </a:ext>
            </a:extLst>
          </p:cNvPr>
          <p:cNvSpPr txBox="1"/>
          <p:nvPr/>
        </p:nvSpPr>
        <p:spPr>
          <a:xfrm>
            <a:off x="8206070" y="6435176"/>
            <a:ext cx="28239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Photo by </a:t>
            </a:r>
            <a:r>
              <a:rPr lang="en-US" sz="1400" dirty="0" err="1">
                <a:hlinkClick r:id="rId4"/>
              </a:rPr>
              <a:t>Yuyeung</a:t>
            </a:r>
            <a:r>
              <a:rPr lang="en-US" sz="1400" dirty="0">
                <a:hlinkClick r:id="rId4"/>
              </a:rPr>
              <a:t> Lau</a:t>
            </a:r>
            <a:r>
              <a:rPr lang="en-US" sz="1400" dirty="0"/>
              <a:t> on </a:t>
            </a:r>
            <a:r>
              <a:rPr lang="en-US" sz="1400" dirty="0" err="1"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207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9182-D51D-451C-ABAA-C616C109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Benefits of the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A8541-7C19-4A00-A40F-47406373D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62630" cy="4351338"/>
          </a:xfrm>
        </p:spPr>
        <p:txBody>
          <a:bodyPr/>
          <a:lstStyle/>
          <a:p>
            <a:r>
              <a:rPr lang="en-US" dirty="0"/>
              <a:t>Improved experience for customers</a:t>
            </a:r>
          </a:p>
          <a:p>
            <a:pPr lvl="1"/>
            <a:r>
              <a:rPr lang="en-US" dirty="0"/>
              <a:t>By gathering data + analytics</a:t>
            </a:r>
          </a:p>
          <a:p>
            <a:r>
              <a:rPr lang="en-US" dirty="0"/>
              <a:t>Better customer loyalty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Costs low:</a:t>
            </a:r>
          </a:p>
          <a:p>
            <a:r>
              <a:rPr lang="en-US" dirty="0"/>
              <a:t>Hire small team of analysts</a:t>
            </a:r>
          </a:p>
          <a:p>
            <a:r>
              <a:rPr lang="en-US" dirty="0"/>
              <a:t>Use SMEs we already employ</a:t>
            </a:r>
          </a:p>
        </p:txBody>
      </p:sp>
      <p:pic>
        <p:nvPicPr>
          <p:cNvPr id="5" name="Picture 4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CDE72FD1-1AB0-4219-BB6B-F426E1232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90" y="0"/>
            <a:ext cx="4292409" cy="64386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44D91C-233B-43E0-B067-32B5BBB680AA}"/>
              </a:ext>
            </a:extLst>
          </p:cNvPr>
          <p:cNvSpPr txBox="1"/>
          <p:nvPr/>
        </p:nvSpPr>
        <p:spPr>
          <a:xfrm>
            <a:off x="8521507" y="6495962"/>
            <a:ext cx="3048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Photo by </a:t>
            </a:r>
            <a:r>
              <a:rPr lang="en-US" sz="1400" dirty="0">
                <a:hlinkClick r:id="rId4"/>
              </a:rPr>
              <a:t>Sincerely Media</a:t>
            </a:r>
            <a:r>
              <a:rPr lang="en-US" sz="1400" dirty="0"/>
              <a:t> on </a:t>
            </a:r>
            <a:r>
              <a:rPr lang="en-US" sz="1400" dirty="0" err="1"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551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1640F-F348-41C6-822E-ED94B16D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7FD21-B079-41A8-A142-369EAFE2F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27015" cy="4351338"/>
          </a:xfrm>
        </p:spPr>
        <p:txBody>
          <a:bodyPr/>
          <a:lstStyle/>
          <a:p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Automated reservations advice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New market for enhanced RPA in air travel?</a:t>
            </a:r>
          </a:p>
        </p:txBody>
      </p:sp>
      <p:pic>
        <p:nvPicPr>
          <p:cNvPr id="6" name="Picture 5" descr="A person holding an umbrella&#10;&#10;Description automatically generated with medium confidence">
            <a:extLst>
              <a:ext uri="{FF2B5EF4-FFF2-40B4-BE49-F238E27FC236}">
                <a16:creationId xmlns:a16="http://schemas.microsoft.com/office/drawing/2014/main" id="{53A445CB-9DF4-4E67-B630-F650E08BF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484" y="0"/>
            <a:ext cx="3625516" cy="6443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B1A977-E306-466C-A798-5A48F0237CA9}"/>
              </a:ext>
            </a:extLst>
          </p:cNvPr>
          <p:cNvSpPr txBox="1"/>
          <p:nvPr/>
        </p:nvSpPr>
        <p:spPr>
          <a:xfrm>
            <a:off x="8854955" y="6501123"/>
            <a:ext cx="3048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Photo by </a:t>
            </a:r>
            <a:r>
              <a:rPr lang="en-US" sz="1400" dirty="0">
                <a:hlinkClick r:id="rId4"/>
              </a:rPr>
              <a:t>Daniel Gonzalez</a:t>
            </a:r>
            <a:r>
              <a:rPr lang="en-US" sz="1400" dirty="0"/>
              <a:t> on </a:t>
            </a:r>
            <a:r>
              <a:rPr lang="en-US" sz="1400" dirty="0" err="1"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6242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55918AC00D2C4D9805894ECD694D99" ma:contentTypeVersion="12" ma:contentTypeDescription="Create a new document." ma:contentTypeScope="" ma:versionID="a2136d4ae2452de3cfa29ff0a7887b63">
  <xsd:schema xmlns:xsd="http://www.w3.org/2001/XMLSchema" xmlns:xs="http://www.w3.org/2001/XMLSchema" xmlns:p="http://schemas.microsoft.com/office/2006/metadata/properties" xmlns:ns3="99e538af-54df-483b-baca-4b906b72927e" xmlns:ns4="5334a35e-a0ad-470e-9e77-efa9b92f2efe" targetNamespace="http://schemas.microsoft.com/office/2006/metadata/properties" ma:root="true" ma:fieldsID="336fb26b1ad716a06a3d27e053244e9b" ns3:_="" ns4:_="">
    <xsd:import namespace="99e538af-54df-483b-baca-4b906b72927e"/>
    <xsd:import namespace="5334a35e-a0ad-470e-9e77-efa9b92f2e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538af-54df-483b-baca-4b906b7292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4a35e-a0ad-470e-9e77-efa9b92f2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C13BFA-DB0C-49A0-B5E8-89E814AA4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e538af-54df-483b-baca-4b906b72927e"/>
    <ds:schemaRef ds:uri="5334a35e-a0ad-470e-9e77-efa9b92f2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26BDD1-2738-4193-9416-2963CB3362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7C71C3-0EB3-49CB-B30E-B6616F7FEFA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</TotalTime>
  <Words>555</Words>
  <Application>Microsoft Office PowerPoint</Application>
  <PresentationFormat>Widescreen</PresentationFormat>
  <Paragraphs>98</Paragraphs>
  <Slides>12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Using Hyperautomation to Enhance Efficient Customer Engagement for United Airlines</vt:lpstr>
      <vt:lpstr>The Problem</vt:lpstr>
      <vt:lpstr>Old Approach</vt:lpstr>
      <vt:lpstr>Problems with RPA</vt:lpstr>
      <vt:lpstr>Current Approach</vt:lpstr>
      <vt:lpstr>Problems with Current Approach</vt:lpstr>
      <vt:lpstr>Innovative Solution</vt:lpstr>
      <vt:lpstr>Benefits of the Proposal</vt:lpstr>
      <vt:lpstr>Future Possibilities</vt:lpstr>
      <vt:lpstr>Concerns</vt:lpstr>
      <vt:lpstr>Conclusion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Leavens</dc:creator>
  <cp:lastModifiedBy>Gary Leavens</cp:lastModifiedBy>
  <cp:revision>49</cp:revision>
  <dcterms:created xsi:type="dcterms:W3CDTF">2020-01-06T22:11:42Z</dcterms:created>
  <dcterms:modified xsi:type="dcterms:W3CDTF">2022-08-24T15:29:21Z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0x010100EF55918AC00D2C4D9805894ECD694D99</vt:lpwstr>
  </property>
</Properties>
</file>