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sldIdLst>
    <p:sldId id="257" r:id="rId3"/>
    <p:sldId id="265" r:id="rId4"/>
    <p:sldId id="258" r:id="rId5"/>
    <p:sldId id="259" r:id="rId6"/>
    <p:sldId id="260" r:id="rId7"/>
    <p:sldId id="261" r:id="rId8"/>
    <p:sldId id="262" r:id="rId9"/>
    <p:sldId id="263" r:id="rId10"/>
    <p:sldId id="264" r:id="rId11"/>
    <p:sldId id="266" r:id="rId12"/>
    <p:sldId id="267" r:id="rId13"/>
    <p:sldId id="280" r:id="rId14"/>
    <p:sldId id="282" r:id="rId15"/>
    <p:sldId id="271" r:id="rId16"/>
    <p:sldId id="272" r:id="rId17"/>
    <p:sldId id="273" r:id="rId18"/>
    <p:sldId id="274" r:id="rId19"/>
    <p:sldId id="275" r:id="rId20"/>
    <p:sldId id="276" r:id="rId21"/>
    <p:sldId id="277" r:id="rId22"/>
    <p:sldId id="278" r:id="rId23"/>
    <p:sldId id="270" r:id="rId24"/>
    <p:sldId id="268"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2" d="100"/>
          <a:sy n="122" d="100"/>
        </p:scale>
        <p:origin x="-150"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607A21-155D-4F62-8A11-B3F125E17616}" type="datetimeFigureOut">
              <a:rPr lang="en-US" smtClean="0"/>
              <a:pPr/>
              <a:t>10/6/2013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17BBF7-581C-4FB0-83E4-310F1377AF43}" type="slidenum">
              <a:rPr lang="en-US" smtClean="0"/>
              <a:pPr/>
              <a:t>‹#›</a:t>
            </a:fld>
            <a:endParaRPr lang="en-US" dirty="0"/>
          </a:p>
        </p:txBody>
      </p:sp>
    </p:spTree>
    <p:extLst>
      <p:ext uri="{BB962C8B-B14F-4D97-AF65-F5344CB8AC3E}">
        <p14:creationId xmlns:p14="http://schemas.microsoft.com/office/powerpoint/2010/main" xmlns="" val="75412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607A21-155D-4F62-8A11-B3F125E17616}" type="datetimeFigureOut">
              <a:rPr lang="en-US" smtClean="0"/>
              <a:pPr/>
              <a:t>10/6/2013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17BBF7-581C-4FB0-83E4-310F1377AF43}" type="slidenum">
              <a:rPr lang="en-US" smtClean="0"/>
              <a:pPr/>
              <a:t>‹#›</a:t>
            </a:fld>
            <a:endParaRPr lang="en-US" dirty="0"/>
          </a:p>
        </p:txBody>
      </p:sp>
    </p:spTree>
    <p:extLst>
      <p:ext uri="{BB962C8B-B14F-4D97-AF65-F5344CB8AC3E}">
        <p14:creationId xmlns:p14="http://schemas.microsoft.com/office/powerpoint/2010/main" xmlns="" val="3203882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607A21-155D-4F62-8A11-B3F125E17616}" type="datetimeFigureOut">
              <a:rPr lang="en-US" smtClean="0"/>
              <a:pPr/>
              <a:t>10/6/2013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17BBF7-581C-4FB0-83E4-310F1377AF43}" type="slidenum">
              <a:rPr lang="en-US" smtClean="0"/>
              <a:pPr/>
              <a:t>‹#›</a:t>
            </a:fld>
            <a:endParaRPr lang="en-US" dirty="0"/>
          </a:p>
        </p:txBody>
      </p:sp>
    </p:spTree>
    <p:extLst>
      <p:ext uri="{BB962C8B-B14F-4D97-AF65-F5344CB8AC3E}">
        <p14:creationId xmlns:p14="http://schemas.microsoft.com/office/powerpoint/2010/main" xmlns="" val="232113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607A21-155D-4F62-8A11-B3F125E17616}" type="datetimeFigureOut">
              <a:rPr lang="en-US" smtClean="0"/>
              <a:pPr/>
              <a:t>10/6/2013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17BBF7-581C-4FB0-83E4-310F1377AF43}" type="slidenum">
              <a:rPr lang="en-US" smtClean="0"/>
              <a:pPr/>
              <a:t>‹#›</a:t>
            </a:fld>
            <a:endParaRPr lang="en-US" dirty="0"/>
          </a:p>
        </p:txBody>
      </p:sp>
    </p:spTree>
    <p:extLst>
      <p:ext uri="{BB962C8B-B14F-4D97-AF65-F5344CB8AC3E}">
        <p14:creationId xmlns:p14="http://schemas.microsoft.com/office/powerpoint/2010/main" xmlns="" val="199779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607A21-155D-4F62-8A11-B3F125E17616}" type="datetimeFigureOut">
              <a:rPr lang="en-US" smtClean="0"/>
              <a:pPr/>
              <a:t>10/6/2013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17BBF7-581C-4FB0-83E4-310F1377AF43}" type="slidenum">
              <a:rPr lang="en-US" smtClean="0"/>
              <a:pPr/>
              <a:t>‹#›</a:t>
            </a:fld>
            <a:endParaRPr lang="en-US" dirty="0"/>
          </a:p>
        </p:txBody>
      </p:sp>
    </p:spTree>
    <p:extLst>
      <p:ext uri="{BB962C8B-B14F-4D97-AF65-F5344CB8AC3E}">
        <p14:creationId xmlns:p14="http://schemas.microsoft.com/office/powerpoint/2010/main" xmlns="" val="347616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607A21-155D-4F62-8A11-B3F125E17616}" type="datetimeFigureOut">
              <a:rPr lang="en-US" smtClean="0"/>
              <a:pPr/>
              <a:t>10/6/2013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17BBF7-581C-4FB0-83E4-310F1377AF43}" type="slidenum">
              <a:rPr lang="en-US" smtClean="0"/>
              <a:pPr/>
              <a:t>‹#›</a:t>
            </a:fld>
            <a:endParaRPr lang="en-US" dirty="0"/>
          </a:p>
        </p:txBody>
      </p:sp>
    </p:spTree>
    <p:extLst>
      <p:ext uri="{BB962C8B-B14F-4D97-AF65-F5344CB8AC3E}">
        <p14:creationId xmlns:p14="http://schemas.microsoft.com/office/powerpoint/2010/main" xmlns="" val="335457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607A21-155D-4F62-8A11-B3F125E17616}" type="datetimeFigureOut">
              <a:rPr lang="en-US" smtClean="0"/>
              <a:pPr/>
              <a:t>10/6/2013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17BBF7-581C-4FB0-83E4-310F1377AF43}" type="slidenum">
              <a:rPr lang="en-US" smtClean="0"/>
              <a:pPr/>
              <a:t>‹#›</a:t>
            </a:fld>
            <a:endParaRPr lang="en-US" dirty="0"/>
          </a:p>
        </p:txBody>
      </p:sp>
    </p:spTree>
    <p:extLst>
      <p:ext uri="{BB962C8B-B14F-4D97-AF65-F5344CB8AC3E}">
        <p14:creationId xmlns:p14="http://schemas.microsoft.com/office/powerpoint/2010/main" xmlns="" val="2867225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607A21-155D-4F62-8A11-B3F125E17616}" type="datetimeFigureOut">
              <a:rPr lang="en-US" smtClean="0"/>
              <a:pPr/>
              <a:t>10/6/2013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17BBF7-581C-4FB0-83E4-310F1377AF43}" type="slidenum">
              <a:rPr lang="en-US" smtClean="0"/>
              <a:pPr/>
              <a:t>‹#›</a:t>
            </a:fld>
            <a:endParaRPr lang="en-US" dirty="0"/>
          </a:p>
        </p:txBody>
      </p:sp>
    </p:spTree>
    <p:extLst>
      <p:ext uri="{BB962C8B-B14F-4D97-AF65-F5344CB8AC3E}">
        <p14:creationId xmlns:p14="http://schemas.microsoft.com/office/powerpoint/2010/main" xmlns="" val="88440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607A21-155D-4F62-8A11-B3F125E17616}" type="datetimeFigureOut">
              <a:rPr lang="en-US" smtClean="0"/>
              <a:pPr/>
              <a:t>10/6/2013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17BBF7-581C-4FB0-83E4-310F1377AF43}" type="slidenum">
              <a:rPr lang="en-US" smtClean="0"/>
              <a:pPr/>
              <a:t>‹#›</a:t>
            </a:fld>
            <a:endParaRPr lang="en-US" dirty="0"/>
          </a:p>
        </p:txBody>
      </p:sp>
      <p:sp>
        <p:nvSpPr>
          <p:cNvPr id="5" name="Rectangle 4"/>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smtClean="0">
                <a:solidFill>
                  <a:prstClr val="white">
                    <a:lumMod val="50000"/>
                  </a:prstClr>
                </a:solidFill>
                <a:latin typeface="Calibri Light" panose="020F0302020204030204" pitchFamily="34" charset="0"/>
                <a:cs typeface="Calibri" panose="020F0502020204030204" pitchFamily="34" charset="0"/>
              </a:rPr>
              <a:t>Edit the text with your own short phrase. </a:t>
            </a:r>
          </a:p>
          <a:p>
            <a:pPr>
              <a:spcBef>
                <a:spcPts val="600"/>
              </a:spcBef>
            </a:pPr>
            <a:r>
              <a:rPr lang="en-US" sz="16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Tree>
    <p:extLst>
      <p:ext uri="{BB962C8B-B14F-4D97-AF65-F5344CB8AC3E}">
        <p14:creationId xmlns:p14="http://schemas.microsoft.com/office/powerpoint/2010/main" xmlns="" val="387004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607A21-155D-4F62-8A11-B3F125E17616}" type="datetimeFigureOut">
              <a:rPr lang="en-US" smtClean="0"/>
              <a:pPr/>
              <a:t>10/6/2013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17BBF7-581C-4FB0-83E4-310F1377AF43}" type="slidenum">
              <a:rPr lang="en-US" smtClean="0"/>
              <a:pPr/>
              <a:t>‹#›</a:t>
            </a:fld>
            <a:endParaRPr lang="en-US" dirty="0"/>
          </a:p>
        </p:txBody>
      </p:sp>
    </p:spTree>
    <p:extLst>
      <p:ext uri="{BB962C8B-B14F-4D97-AF65-F5344CB8AC3E}">
        <p14:creationId xmlns:p14="http://schemas.microsoft.com/office/powerpoint/2010/main" xmlns="" val="157549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607A21-155D-4F62-8A11-B3F125E17616}" type="datetimeFigureOut">
              <a:rPr lang="en-US" smtClean="0"/>
              <a:pPr/>
              <a:t>10/6/2013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17BBF7-581C-4FB0-83E4-310F1377AF43}" type="slidenum">
              <a:rPr lang="en-US" smtClean="0"/>
              <a:pPr/>
              <a:t>‹#›</a:t>
            </a:fld>
            <a:endParaRPr lang="en-US" dirty="0"/>
          </a:p>
        </p:txBody>
      </p:sp>
    </p:spTree>
    <p:extLst>
      <p:ext uri="{BB962C8B-B14F-4D97-AF65-F5344CB8AC3E}">
        <p14:creationId xmlns:p14="http://schemas.microsoft.com/office/powerpoint/2010/main" xmlns="" val="128720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07A21-155D-4F62-8A11-B3F125E17616}" type="datetimeFigureOut">
              <a:rPr lang="en-US" smtClean="0"/>
              <a:pPr/>
              <a:t>10/6/2013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7BBF7-581C-4FB0-83E4-310F1377AF43}" type="slidenum">
              <a:rPr lang="en-US" smtClean="0"/>
              <a:pPr/>
              <a:t>‹#›</a:t>
            </a:fld>
            <a:endParaRPr lang="en-US" dirty="0"/>
          </a:p>
        </p:txBody>
      </p:sp>
    </p:spTree>
    <p:extLst>
      <p:ext uri="{BB962C8B-B14F-4D97-AF65-F5344CB8AC3E}">
        <p14:creationId xmlns:p14="http://schemas.microsoft.com/office/powerpoint/2010/main" xmlns="" val="1753974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34765"/>
            <a:ext cx="2391508" cy="3017250"/>
          </a:xfrm>
          <a:prstGeom prst="rect">
            <a:avLst/>
          </a:prstGeom>
        </p:spPr>
      </p:pic>
      <p:sp>
        <p:nvSpPr>
          <p:cNvPr id="3" name="Spotlight"/>
          <p:cNvSpPr/>
          <p:nvPr/>
        </p:nvSpPr>
        <p:spPr>
          <a:xfrm>
            <a:off x="2209799" y="2438400"/>
            <a:ext cx="2116282" cy="1007918"/>
          </a:xfrm>
          <a:prstGeom prst="ellipse">
            <a:avLst/>
          </a:prstGeom>
          <a:gradFill flip="none" rotWithShape="1">
            <a:gsLst>
              <a:gs pos="0">
                <a:srgbClr val="FFFFFF"/>
              </a:gs>
              <a:gs pos="78000">
                <a:srgbClr val="FFFFFF">
                  <a:alpha val="25000"/>
                </a:srgbClr>
              </a:gs>
              <a:gs pos="100000">
                <a:srgbClr val="FFFFFF">
                  <a:alpha val="0"/>
                </a:srgbClr>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txBox="1">
            <a:spLocks/>
          </p:cNvSpPr>
          <p:nvPr/>
        </p:nvSpPr>
        <p:spPr>
          <a:xfrm>
            <a:off x="1974761" y="1381276"/>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latin typeface="Arial Black" panose="020B0A04020102020204" pitchFamily="34" charset="0"/>
              </a:rPr>
              <a:t>iPhone Camera Application Usability Analysis</a:t>
            </a:r>
          </a:p>
          <a:p>
            <a:pPr algn="ctr"/>
            <a:endParaRPr lang="en-US" b="1" dirty="0">
              <a:latin typeface="Arial Black" panose="020B0A04020102020204" pitchFamily="34" charset="0"/>
            </a:endParaRPr>
          </a:p>
          <a:p>
            <a:pPr algn="ctr"/>
            <a:endParaRPr lang="en-US" b="1" dirty="0" smtClean="0">
              <a:latin typeface="Arial Black" panose="020B0A04020102020204" pitchFamily="34" charset="0"/>
            </a:endParaRPr>
          </a:p>
          <a:p>
            <a:pPr algn="ctr"/>
            <a:endParaRPr lang="en-US" b="1" dirty="0">
              <a:latin typeface="Arial Black" panose="020B0A04020102020204" pitchFamily="34" charset="0"/>
            </a:endParaRPr>
          </a:p>
          <a:p>
            <a:pPr algn="ctr"/>
            <a:endParaRPr lang="en-US" b="1" dirty="0">
              <a:latin typeface="Arial Black" panose="020B0A04020102020204" pitchFamily="34" charset="0"/>
            </a:endParaRPr>
          </a:p>
        </p:txBody>
      </p:sp>
      <p:sp>
        <p:nvSpPr>
          <p:cNvPr id="6" name="Subtitle 2"/>
          <p:cNvSpPr txBox="1">
            <a:spLocks/>
          </p:cNvSpPr>
          <p:nvPr/>
        </p:nvSpPr>
        <p:spPr>
          <a:xfrm>
            <a:off x="1524000" y="3602038"/>
            <a:ext cx="9144000" cy="25669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Performed By:</a:t>
            </a:r>
          </a:p>
          <a:p>
            <a:pPr marL="0" indent="0" algn="ctr">
              <a:buNone/>
            </a:pPr>
            <a:r>
              <a:rPr lang="en-US" dirty="0" smtClean="0">
                <a:latin typeface="Arial" panose="020B0604020202020204" pitchFamily="34" charset="0"/>
                <a:cs typeface="Arial" panose="020B0604020202020204" pitchFamily="34" charset="0"/>
              </a:rPr>
              <a:t>Jason Bowman</a:t>
            </a:r>
          </a:p>
          <a:p>
            <a:pPr marL="0" indent="0" algn="ctr">
              <a:buNone/>
            </a:pPr>
            <a:r>
              <a:rPr lang="en-US" dirty="0" smtClean="0">
                <a:latin typeface="Arial" panose="020B0604020202020204" pitchFamily="34" charset="0"/>
                <a:cs typeface="Arial" panose="020B0604020202020204" pitchFamily="34" charset="0"/>
              </a:rPr>
              <a:t>Benjamin </a:t>
            </a:r>
            <a:r>
              <a:rPr lang="en-US" dirty="0" err="1" smtClean="0">
                <a:latin typeface="Arial" panose="020B0604020202020204" pitchFamily="34" charset="0"/>
                <a:cs typeface="Arial" panose="020B0604020202020204" pitchFamily="34" charset="0"/>
              </a:rPr>
              <a:t>VanLuven</a:t>
            </a:r>
            <a:endParaRPr lang="en-US" dirty="0" smtClean="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rPr>
              <a:t>Ciara Rodriguez</a:t>
            </a:r>
          </a:p>
          <a:p>
            <a:pPr marL="0" indent="0" algn="ctr">
              <a:buNone/>
            </a:pPr>
            <a:r>
              <a:rPr lang="en-US" dirty="0" smtClean="0">
                <a:latin typeface="Arial" panose="020B0604020202020204" pitchFamily="34" charset="0"/>
                <a:cs typeface="Arial" panose="020B0604020202020204" pitchFamily="34" charset="0"/>
              </a:rPr>
              <a:t>Daniel </a:t>
            </a:r>
            <a:r>
              <a:rPr lang="en-US" dirty="0" err="1" smtClean="0">
                <a:latin typeface="Arial" panose="020B0604020202020204" pitchFamily="34" charset="0"/>
                <a:cs typeface="Arial" panose="020B0604020202020204" pitchFamily="34" charset="0"/>
              </a:rPr>
              <a:t>Ablanedo</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232799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xit" presetSubtype="0" fill="hold" grpId="2" nodeType="withEffect">
                                  <p:stCondLst>
                                    <p:cond delay="400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10" presetClass="entr" presetSubtype="0" fill="hold" grpId="3" nodeType="withEffect">
                                  <p:stCondLst>
                                    <p:cond delay="5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xit" presetSubtype="0" fill="hold" grpId="4" nodeType="withEffect">
                                  <p:stCondLst>
                                    <p:cond delay="7000"/>
                                  </p:stCondLst>
                                  <p:childTnLst>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par>
                                <p:cTn id="17" presetID="63" presetClass="path" presetSubtype="0" repeatCount="2000" accel="50000" decel="50000" autoRev="1" fill="hold" grpId="1" nodeType="withEffect">
                                  <p:stCondLst>
                                    <p:cond delay="0"/>
                                  </p:stCondLst>
                                  <p:childTnLst>
                                    <p:animMotion origin="layout" path="M 1.25E-6 4.81481E-6 L 0.50937 4.81481E-6 " pathEditMode="relative" rAng="0" ptsTypes="AA">
                                      <p:cBhvr>
                                        <p:cTn id="18" dur="2000" fill="hold"/>
                                        <p:tgtEl>
                                          <p:spTgt spid="3"/>
                                        </p:tgtEl>
                                        <p:attrNameLst>
                                          <p:attrName>ppt_x</p:attrName>
                                          <p:attrName>ppt_y</p:attrName>
                                        </p:attrNameLst>
                                      </p:cBhvr>
                                      <p:rCtr x="25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Related Research</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dirty="0" smtClean="0"/>
              <a:t>Although there has been extensive research on mobile device usability, the vast majority of the research focuses on the characteristics of the interface, and the tasks performed and not the user characteristics.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60023" y="3105583"/>
            <a:ext cx="2849270" cy="26062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58410" y="4136664"/>
            <a:ext cx="2275179" cy="264405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78349" y="3425825"/>
            <a:ext cx="3318596" cy="2286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395472" y="408523"/>
            <a:ext cx="1094704" cy="1009823"/>
          </a:xfrm>
          <a:prstGeom prst="rect">
            <a:avLst/>
          </a:prstGeom>
        </p:spPr>
      </p:pic>
    </p:spTree>
    <p:extLst>
      <p:ext uri="{BB962C8B-B14F-4D97-AF65-F5344CB8AC3E}">
        <p14:creationId xmlns:p14="http://schemas.microsoft.com/office/powerpoint/2010/main" xmlns="" val="426222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Goals of This Research</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10600" y="485343"/>
            <a:ext cx="2583873" cy="2410690"/>
          </a:xfrm>
          <a:prstGeom prst="rect">
            <a:avLst/>
          </a:prstGeom>
        </p:spPr>
      </p:pic>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The purpose of this project is to select a diverse group of users and to determine what, if any user characteristics show either a positive or negative correlation with their ability to manipulate the iPhone camera interface.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81925" y="4364037"/>
            <a:ext cx="1962150" cy="23336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56464" y="4749800"/>
            <a:ext cx="2933700" cy="15621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63563" y="4191431"/>
            <a:ext cx="2539710" cy="240982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893195" y="485343"/>
            <a:ext cx="1094704" cy="1009823"/>
          </a:xfrm>
          <a:prstGeom prst="rect">
            <a:avLst/>
          </a:prstGeom>
        </p:spPr>
      </p:pic>
    </p:spTree>
    <p:extLst>
      <p:ext uri="{BB962C8B-B14F-4D97-AF65-F5344CB8AC3E}">
        <p14:creationId xmlns:p14="http://schemas.microsoft.com/office/powerpoint/2010/main" xmlns="" val="3922779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Experiment</a:t>
            </a:r>
            <a:endParaRPr lang="en-US" b="1" dirty="0"/>
          </a:p>
        </p:txBody>
      </p:sp>
      <p:sp>
        <p:nvSpPr>
          <p:cNvPr id="3" name="Content Placeholder 2"/>
          <p:cNvSpPr>
            <a:spLocks noGrp="1"/>
          </p:cNvSpPr>
          <p:nvPr>
            <p:ph idx="1"/>
          </p:nvPr>
        </p:nvSpPr>
        <p:spPr/>
        <p:txBody>
          <a:bodyPr/>
          <a:lstStyle/>
          <a:p>
            <a:pPr marL="0" indent="0"/>
            <a:r>
              <a:rPr lang="en-US" dirty="0" smtClean="0"/>
              <a:t>Determine the basic functionality </a:t>
            </a:r>
            <a:r>
              <a:rPr lang="en-US" dirty="0" smtClean="0"/>
              <a:t>of </a:t>
            </a:r>
            <a:r>
              <a:rPr lang="en-US" dirty="0" smtClean="0"/>
              <a:t>the iPhone camera app</a:t>
            </a:r>
          </a:p>
          <a:p>
            <a:pPr marL="0" indent="0"/>
            <a:r>
              <a:rPr lang="en-US" dirty="0" smtClean="0"/>
              <a:t>Select a varied population to test hypotheses</a:t>
            </a:r>
          </a:p>
          <a:p>
            <a:pPr marL="457200" lvl="1" indent="0"/>
            <a:r>
              <a:rPr lang="en-US" dirty="0" smtClean="0"/>
              <a:t>Age groups</a:t>
            </a:r>
          </a:p>
          <a:p>
            <a:pPr marL="457200" lvl="1" indent="0"/>
            <a:r>
              <a:rPr lang="en-US" dirty="0" smtClean="0"/>
              <a:t>Experience with smartphone technology</a:t>
            </a:r>
          </a:p>
          <a:p>
            <a:pPr marL="457200" lvl="1" indent="0"/>
            <a:r>
              <a:rPr lang="en-US" dirty="0" smtClean="0"/>
              <a:t>Education level</a:t>
            </a:r>
          </a:p>
          <a:p>
            <a:pPr marL="457200" lvl="1" indent="0"/>
            <a:r>
              <a:rPr lang="en-US" dirty="0" smtClean="0"/>
              <a:t>iPhone, smartphone, and feature phone users</a:t>
            </a:r>
            <a:endParaRPr lang="en-US"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93195" y="485343"/>
            <a:ext cx="1094704" cy="1009823"/>
          </a:xfrm>
          <a:prstGeom prst="rect">
            <a:avLst/>
          </a:prstGeom>
        </p:spPr>
      </p:pic>
    </p:spTree>
    <p:extLst>
      <p:ext uri="{BB962C8B-B14F-4D97-AF65-F5344CB8AC3E}">
        <p14:creationId xmlns:p14="http://schemas.microsoft.com/office/powerpoint/2010/main" xmlns="" val="392277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Experiment cont.</a:t>
            </a:r>
            <a:endParaRPr lang="en-US" b="1" dirty="0"/>
          </a:p>
        </p:txBody>
      </p:sp>
      <p:sp>
        <p:nvSpPr>
          <p:cNvPr id="3" name="Content Placeholder 2"/>
          <p:cNvSpPr>
            <a:spLocks noGrp="1"/>
          </p:cNvSpPr>
          <p:nvPr>
            <p:ph idx="1"/>
          </p:nvPr>
        </p:nvSpPr>
        <p:spPr/>
        <p:txBody>
          <a:bodyPr/>
          <a:lstStyle/>
          <a:p>
            <a:pPr marL="0" indent="0"/>
            <a:r>
              <a:rPr lang="en-US" dirty="0" smtClean="0"/>
              <a:t>Posttest questions to gauge participants opinions of the iPhone camera </a:t>
            </a:r>
            <a:r>
              <a:rPr lang="en-US" dirty="0" smtClean="0"/>
              <a:t>app</a:t>
            </a:r>
          </a:p>
          <a:p>
            <a:pPr marL="457200" lvl="1" indent="0"/>
            <a:r>
              <a:rPr lang="en-US" dirty="0" smtClean="0"/>
              <a:t>Ease of app use</a:t>
            </a:r>
          </a:p>
          <a:p>
            <a:pPr marL="457200" lvl="1" indent="0"/>
            <a:r>
              <a:rPr lang="en-US" dirty="0" smtClean="0"/>
              <a:t>Would participants recommend the iPhone camera</a:t>
            </a:r>
          </a:p>
          <a:p>
            <a:pPr marL="457200" lvl="1" indent="0"/>
            <a:r>
              <a:rPr lang="en-US" dirty="0" smtClean="0"/>
              <a:t>Comfort level with the camera app</a:t>
            </a:r>
          </a:p>
          <a:p>
            <a:pPr marL="457200" lvl="1" indent="0"/>
            <a:r>
              <a:rPr lang="en-US" dirty="0" smtClean="0"/>
              <a:t>Suggestions for improvement</a:t>
            </a:r>
          </a:p>
          <a:p>
            <a:pPr marL="457200" lvl="1" indent="0"/>
            <a:r>
              <a:rPr lang="en-US" dirty="0" smtClean="0"/>
              <a:t>Button sizes compared to functionality</a:t>
            </a:r>
            <a:endParaRPr lang="en-US" dirty="0" smtClean="0"/>
          </a:p>
          <a:p>
            <a:pPr marL="0" indent="0">
              <a:buNone/>
            </a:pPr>
            <a:endParaRPr lang="en-US"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93195" y="485343"/>
            <a:ext cx="1094704" cy="1009823"/>
          </a:xfrm>
          <a:prstGeom prst="rect">
            <a:avLst/>
          </a:prstGeom>
        </p:spPr>
      </p:pic>
    </p:spTree>
    <p:extLst>
      <p:ext uri="{BB962C8B-B14F-4D97-AF65-F5344CB8AC3E}">
        <p14:creationId xmlns:p14="http://schemas.microsoft.com/office/powerpoint/2010/main" xmlns="" val="392277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Sort the pre and post-test survey results</a:t>
            </a:r>
          </a:p>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Analyze statistically and visually</a:t>
            </a:r>
          </a:p>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Look for trends</a:t>
            </a:r>
          </a:p>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Compare to our hypotheses</a:t>
            </a:r>
          </a:p>
          <a:p>
            <a:endParaRPr lang="en-US" dirty="0"/>
          </a:p>
        </p:txBody>
      </p:sp>
      <p:sp>
        <p:nvSpPr>
          <p:cNvPr id="5" name="Rectangle 1"/>
          <p:cNvSpPr>
            <a:spLocks noGrp="1" noChangeArrowheads="1"/>
          </p:cNvSpPr>
          <p:nvPr>
            <p:ph type="title"/>
          </p:nvPr>
        </p:nvSpPr>
        <p:spPr>
          <a:ln/>
        </p:spPr>
        <p:txBody>
          <a:bodyPr anchor="t"/>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b="1" dirty="0"/>
              <a:t>Results – The Approach</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7584" y="230188"/>
            <a:ext cx="1094704" cy="1009823"/>
          </a:xfrm>
          <a:prstGeom prst="rect">
            <a:avLst/>
          </a:prstGeom>
        </p:spPr>
      </p:pic>
    </p:spTree>
    <p:extLst>
      <p:ext uri="{BB962C8B-B14F-4D97-AF65-F5344CB8AC3E}">
        <p14:creationId xmlns:p14="http://schemas.microsoft.com/office/powerpoint/2010/main" xmlns="" val="4033221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Data was relatively easy to process due to the small sample size.</a:t>
            </a:r>
          </a:p>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Data entered into spreadsheet and textual answers such as agree/disagree converted into numerical values.</a:t>
            </a:r>
          </a:p>
          <a:p>
            <a:endParaRPr lang="en-US" dirty="0" smtClean="0"/>
          </a:p>
          <a:p>
            <a:endParaRPr lang="en-US" dirty="0"/>
          </a:p>
          <a:p>
            <a:endParaRPr lang="en-US" dirty="0"/>
          </a:p>
        </p:txBody>
      </p:sp>
      <p:sp>
        <p:nvSpPr>
          <p:cNvPr id="5" name="Rectangle 1"/>
          <p:cNvSpPr>
            <a:spLocks noGrp="1" noChangeArrowheads="1"/>
          </p:cNvSpPr>
          <p:nvPr>
            <p:ph type="title"/>
          </p:nvPr>
        </p:nvSpPr>
        <p:spPr>
          <a:ln/>
        </p:spPr>
        <p:txBody>
          <a:bodyPr anchor="t">
            <a:normAutofit fontScale="90000"/>
          </a:body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latin typeface="Calibri" panose="020F0502020204030204" pitchFamily="34" charset="0"/>
              </a:rPr>
              <a:t>Results – Processing Data</a:t>
            </a:r>
            <a:br>
              <a:rPr lang="en-US" dirty="0">
                <a:latin typeface="Calibri" panose="020F0502020204030204" pitchFamily="34" charset="0"/>
              </a:rPr>
            </a:br>
            <a:endParaRPr lang="en-US" sz="4400" b="1" dirty="0"/>
          </a:p>
        </p:txBody>
      </p:sp>
      <p:sp>
        <p:nvSpPr>
          <p:cNvPr id="7" name="Text Box 2"/>
          <p:cNvSpPr txBox="1">
            <a:spLocks noChangeArrowheads="1"/>
          </p:cNvSpPr>
          <p:nvPr/>
        </p:nvSpPr>
        <p:spPr bwMode="auto">
          <a:xfrm>
            <a:off x="2161728" y="4813613"/>
            <a:ext cx="6994525" cy="1363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572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sz="1400"/>
              <a:t>strongly disagree     disagree     neither disagree nor agree     agree     strongly agree</a:t>
            </a:r>
          </a:p>
          <a:p>
            <a:pPr>
              <a:buClrTx/>
              <a:buFontTx/>
              <a:buNone/>
            </a:pPr>
            <a:endParaRPr lang="en-US" sz="1400"/>
          </a:p>
          <a:p>
            <a:pPr>
              <a:buClrTx/>
              <a:buFontTx/>
              <a:buNone/>
            </a:pPr>
            <a:endParaRPr lang="en-US" sz="1400"/>
          </a:p>
          <a:p>
            <a:pPr>
              <a:buClrTx/>
              <a:buFontTx/>
              <a:buNone/>
            </a:pPr>
            <a:endParaRPr lang="en-US" sz="1400"/>
          </a:p>
          <a:p>
            <a:pPr>
              <a:buClrTx/>
              <a:buFontTx/>
              <a:buNone/>
            </a:pPr>
            <a:r>
              <a:rPr lang="en-US" sz="1400"/>
              <a:t>            1                        2                             3                              4                    5</a:t>
            </a:r>
          </a:p>
        </p:txBody>
      </p:sp>
      <p:sp>
        <p:nvSpPr>
          <p:cNvPr id="8" name="AutoShape 3"/>
          <p:cNvSpPr>
            <a:spLocks noChangeArrowheads="1"/>
          </p:cNvSpPr>
          <p:nvPr/>
        </p:nvSpPr>
        <p:spPr bwMode="auto">
          <a:xfrm>
            <a:off x="5339108" y="5271450"/>
            <a:ext cx="639763" cy="447675"/>
          </a:xfrm>
          <a:prstGeom prst="downArrow">
            <a:avLst>
              <a:gd name="adj1" fmla="val 45009"/>
              <a:gd name="adj2" fmla="val 40417"/>
            </a:avLst>
          </a:prstGeom>
          <a:solidFill>
            <a:srgbClr val="CFE7F5">
              <a:alpha val="0"/>
            </a:srgbClr>
          </a:solidFill>
          <a:ln w="9360" cap="flat">
            <a:solidFill>
              <a:srgbClr val="333333"/>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0159" y="230188"/>
            <a:ext cx="1094704" cy="1009823"/>
          </a:xfrm>
          <a:prstGeom prst="rect">
            <a:avLst/>
          </a:prstGeom>
        </p:spPr>
      </p:pic>
    </p:spTree>
    <p:extLst>
      <p:ext uri="{BB962C8B-B14F-4D97-AF65-F5344CB8AC3E}">
        <p14:creationId xmlns:p14="http://schemas.microsoft.com/office/powerpoint/2010/main" xmlns="" val="2802036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One hypotheses was that older smartphone users find phone interfaces hard to use than younger users, even with equal experience.</a:t>
            </a:r>
          </a:p>
          <a:p>
            <a:pPr marL="0" indent="0">
              <a:buNone/>
            </a:pPr>
            <a:endParaRPr lang="en-US" dirty="0"/>
          </a:p>
        </p:txBody>
      </p:sp>
      <p:sp>
        <p:nvSpPr>
          <p:cNvPr id="5" name="Rectangle 1"/>
          <p:cNvSpPr>
            <a:spLocks noGrp="1" noChangeArrowheads="1"/>
          </p:cNvSpPr>
          <p:nvPr>
            <p:ph type="title"/>
          </p:nvPr>
        </p:nvSpPr>
        <p:spPr>
          <a:ln/>
        </p:spPr>
        <p:txBody>
          <a:bodyPr anchor="t"/>
          <a:lstStyle/>
          <a:p>
            <a:pPr algn="ctr">
              <a:lnSpc>
                <a:spcPct val="100000"/>
              </a:lnSpc>
            </a:pPr>
            <a:r>
              <a:rPr lang="en-US" dirty="0">
                <a:latin typeface="Calibri" panose="020F0502020204030204" pitchFamily="34" charset="0"/>
              </a:rPr>
              <a:t>Results - Analysis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15021" y="3224213"/>
            <a:ext cx="4857750" cy="2952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92440" y="230188"/>
            <a:ext cx="1094704" cy="1009823"/>
          </a:xfrm>
          <a:prstGeom prst="rect">
            <a:avLst/>
          </a:prstGeom>
        </p:spPr>
      </p:pic>
    </p:spTree>
    <p:extLst>
      <p:ext uri="{BB962C8B-B14F-4D97-AF65-F5344CB8AC3E}">
        <p14:creationId xmlns:p14="http://schemas.microsoft.com/office/powerpoint/2010/main" xmlns="" val="4250623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Small sample size makes it hard to be sure of correlations. </a:t>
            </a:r>
          </a:p>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Some users do not fit trends, unmeasured factors may be affecting the analysis.</a:t>
            </a:r>
          </a:p>
          <a:p>
            <a:pPr marL="0" indent="0">
              <a:buNone/>
            </a:pPr>
            <a:endParaRPr lang="en-US" dirty="0"/>
          </a:p>
        </p:txBody>
      </p:sp>
      <p:sp>
        <p:nvSpPr>
          <p:cNvPr id="5" name="Rectangle 1"/>
          <p:cNvSpPr>
            <a:spLocks noGrp="1" noChangeArrowheads="1"/>
          </p:cNvSpPr>
          <p:nvPr>
            <p:ph type="title"/>
          </p:nvPr>
        </p:nvSpPr>
        <p:spPr>
          <a:ln/>
        </p:spPr>
        <p:txBody>
          <a:bodyPr anchor="t"/>
          <a:lstStyle/>
          <a:p>
            <a:pPr algn="ctr">
              <a:lnSpc>
                <a:spcPct val="100000"/>
              </a:lnSpc>
            </a:pPr>
            <a:r>
              <a:rPr lang="en-US" dirty="0">
                <a:latin typeface="Calibri" panose="020F0502020204030204" pitchFamily="34" charset="0"/>
              </a:rPr>
              <a:t>Results - Analysis</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99450" y="3625090"/>
            <a:ext cx="5029200" cy="28575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19708" y="230188"/>
            <a:ext cx="1094704" cy="1009823"/>
          </a:xfrm>
          <a:prstGeom prst="rect">
            <a:avLst/>
          </a:prstGeom>
        </p:spPr>
      </p:pic>
    </p:spTree>
    <p:extLst>
      <p:ext uri="{BB962C8B-B14F-4D97-AF65-F5344CB8AC3E}">
        <p14:creationId xmlns:p14="http://schemas.microsoft.com/office/powerpoint/2010/main" xmlns="" val="1390436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Figure 1 and 2 showed a weak relationship between age and time to complete tasks.</a:t>
            </a:r>
          </a:p>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There is a strong correlation between age and number of tasks completed successfully.</a:t>
            </a:r>
          </a:p>
          <a:p>
            <a:pPr marL="0" indent="0">
              <a:buNone/>
            </a:pPr>
            <a:endParaRPr lang="en-US" dirty="0"/>
          </a:p>
        </p:txBody>
      </p:sp>
      <p:sp>
        <p:nvSpPr>
          <p:cNvPr id="5" name="Rectangle 1"/>
          <p:cNvSpPr>
            <a:spLocks noGrp="1" noChangeArrowheads="1"/>
          </p:cNvSpPr>
          <p:nvPr>
            <p:ph type="title"/>
          </p:nvPr>
        </p:nvSpPr>
        <p:spPr>
          <a:ln/>
        </p:spPr>
        <p:txBody>
          <a:bodyPr anchor="t"/>
          <a:lstStyle/>
          <a:p>
            <a:pPr algn="ctr">
              <a:lnSpc>
                <a:spcPct val="100000"/>
              </a:lnSpc>
            </a:pPr>
            <a:r>
              <a:rPr lang="en-US" dirty="0">
                <a:latin typeface="Calibri" panose="020F0502020204030204" pitchFamily="34" charset="0"/>
              </a:rPr>
              <a:t>Results - Tends</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55200" y="3872505"/>
            <a:ext cx="4038600" cy="27622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14412" y="230188"/>
            <a:ext cx="1094704" cy="1009823"/>
          </a:xfrm>
          <a:prstGeom prst="rect">
            <a:avLst/>
          </a:prstGeom>
        </p:spPr>
      </p:pic>
    </p:spTree>
    <p:extLst>
      <p:ext uri="{BB962C8B-B14F-4D97-AF65-F5344CB8AC3E}">
        <p14:creationId xmlns:p14="http://schemas.microsoft.com/office/powerpoint/2010/main" xmlns="" val="192165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Users' ratings of their own comfort with technology did not reflect their ability to complete tasks (linear 0.06). </a:t>
            </a:r>
            <a:endParaRPr lang="en-US" dirty="0" smtClean="0">
              <a:latin typeface="Calibri" panose="020F0502020204030204" pitchFamily="34" charset="0"/>
            </a:endParaRPr>
          </a:p>
          <a:p>
            <a:pPr marL="0" indent="0">
              <a:lnSpc>
                <a:spcPct val="102000"/>
              </a:lnSpc>
              <a:spcAft>
                <a:spcPts val="1425"/>
              </a:spcAft>
              <a:buSzPct val="45000"/>
              <a:buNone/>
            </a:pPr>
            <a:endParaRPr lang="en-US" dirty="0">
              <a:latin typeface="Calibri" panose="020F0502020204030204" pitchFamily="34" charset="0"/>
            </a:endParaRPr>
          </a:p>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Number of tasks completed did not even correlate to phone usage (linear 0.14).</a:t>
            </a:r>
          </a:p>
          <a:p>
            <a:pPr marL="0" indent="0">
              <a:buNone/>
            </a:pPr>
            <a:endParaRPr lang="en-US" dirty="0"/>
          </a:p>
        </p:txBody>
      </p:sp>
      <p:sp>
        <p:nvSpPr>
          <p:cNvPr id="5" name="Rectangle 1"/>
          <p:cNvSpPr>
            <a:spLocks noGrp="1" noChangeArrowheads="1"/>
          </p:cNvSpPr>
          <p:nvPr>
            <p:ph type="title"/>
          </p:nvPr>
        </p:nvSpPr>
        <p:spPr>
          <a:ln/>
        </p:spPr>
        <p:txBody>
          <a:bodyPr anchor="t"/>
          <a:lstStyle/>
          <a:p>
            <a:pPr algn="ctr">
              <a:lnSpc>
                <a:spcPct val="100000"/>
              </a:lnSpc>
            </a:pPr>
            <a:r>
              <a:rPr lang="en-US" dirty="0">
                <a:latin typeface="Calibri" panose="020F0502020204030204" pitchFamily="34" charset="0"/>
              </a:rPr>
              <a:t>Results - Tends</a:t>
            </a: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40170" y="230188"/>
            <a:ext cx="1094704" cy="1009823"/>
          </a:xfrm>
          <a:prstGeom prst="rect">
            <a:avLst/>
          </a:prstGeom>
        </p:spPr>
      </p:pic>
    </p:spTree>
    <p:extLst>
      <p:ext uri="{BB962C8B-B14F-4D97-AF65-F5344CB8AC3E}">
        <p14:creationId xmlns:p14="http://schemas.microsoft.com/office/powerpoint/2010/main" xmlns="" val="215682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18713" y="2408022"/>
            <a:ext cx="4765964" cy="4449978"/>
          </a:xfrm>
          <a:prstGeom prst="rect">
            <a:avLst/>
          </a:prstGeom>
        </p:spPr>
      </p:pic>
      <p:sp>
        <p:nvSpPr>
          <p:cNvPr id="3" name="Spotlight"/>
          <p:cNvSpPr/>
          <p:nvPr/>
        </p:nvSpPr>
        <p:spPr>
          <a:xfrm>
            <a:off x="2209799" y="2438400"/>
            <a:ext cx="2116282" cy="1007918"/>
          </a:xfrm>
          <a:prstGeom prst="ellipse">
            <a:avLst/>
          </a:prstGeom>
          <a:gradFill flip="none" rotWithShape="1">
            <a:gsLst>
              <a:gs pos="0">
                <a:srgbClr val="FFFFFF"/>
              </a:gs>
              <a:gs pos="78000">
                <a:srgbClr val="FFFFFF">
                  <a:alpha val="25000"/>
                </a:srgbClr>
              </a:gs>
              <a:gs pos="100000">
                <a:srgbClr val="FFFFFF">
                  <a:alpha val="0"/>
                </a:srgbClr>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6"/>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Introduction</a:t>
            </a:r>
            <a:endParaRPr lang="en-US" b="1" dirty="0">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p:txBody>
          <a:bodyPr/>
          <a:lstStyle/>
          <a:p>
            <a:pPr marL="0" indent="0" algn="ctr">
              <a:buNone/>
            </a:pPr>
            <a:r>
              <a:rPr lang="en-US" dirty="0" smtClean="0"/>
              <a:t>A poll by </a:t>
            </a:r>
            <a:r>
              <a:rPr lang="en-US" dirty="0"/>
              <a:t>P</a:t>
            </a:r>
            <a:r>
              <a:rPr lang="en-US" dirty="0" smtClean="0"/>
              <a:t>C Magazine determined that 43% of users use </a:t>
            </a:r>
          </a:p>
          <a:p>
            <a:pPr marL="0" indent="0" algn="ctr">
              <a:buNone/>
            </a:pPr>
            <a:r>
              <a:rPr lang="en-US" dirty="0" smtClean="0"/>
              <a:t>a cellphone camera exclusively. Why?</a:t>
            </a:r>
          </a:p>
          <a:p>
            <a:pPr marL="0" indent="0">
              <a:buNone/>
            </a:pPr>
            <a:endParaRPr lang="en-US" dirty="0" smtClean="0"/>
          </a:p>
          <a:p>
            <a:r>
              <a:rPr lang="en-US" dirty="0" smtClean="0"/>
              <a:t>High quality of modern smartphone cameras</a:t>
            </a:r>
          </a:p>
          <a:p>
            <a:endParaRPr lang="en-US" dirty="0"/>
          </a:p>
          <a:p>
            <a:r>
              <a:rPr lang="en-US" dirty="0" smtClean="0"/>
              <a:t>Convenience of only having to carry one device</a:t>
            </a:r>
          </a:p>
          <a:p>
            <a:endParaRPr lang="en-US" dirty="0"/>
          </a:p>
          <a:p>
            <a:r>
              <a:rPr lang="en-US" dirty="0" smtClean="0"/>
              <a:t>Ability to post photos to the internet seamlessly</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36384" y="509414"/>
            <a:ext cx="1094704" cy="1009823"/>
          </a:xfrm>
          <a:prstGeom prst="rect">
            <a:avLst/>
          </a:prstGeom>
        </p:spPr>
      </p:pic>
    </p:spTree>
    <p:extLst>
      <p:ext uri="{BB962C8B-B14F-4D97-AF65-F5344CB8AC3E}">
        <p14:creationId xmlns:p14="http://schemas.microsoft.com/office/powerpoint/2010/main" xmlns="" val="3503651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xit" presetSubtype="0" fill="hold" grpId="2" nodeType="withEffect">
                                  <p:stCondLst>
                                    <p:cond delay="400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10" presetClass="entr" presetSubtype="0" fill="hold" grpId="3" nodeType="withEffect">
                                  <p:stCondLst>
                                    <p:cond delay="5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xit" presetSubtype="0" fill="hold" grpId="4" nodeType="withEffect">
                                  <p:stCondLst>
                                    <p:cond delay="7000"/>
                                  </p:stCondLst>
                                  <p:childTnLst>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par>
                                <p:cTn id="17" presetID="63" presetClass="path" presetSubtype="0" repeatCount="2000" accel="50000" decel="50000" autoRev="1" fill="hold" grpId="1" nodeType="withEffect">
                                  <p:stCondLst>
                                    <p:cond delay="0"/>
                                  </p:stCondLst>
                                  <p:childTnLst>
                                    <p:animMotion origin="layout" path="M 1.25E-6 4.81481E-6 L 0.50937 4.81481E-6 " pathEditMode="relative" rAng="0" ptsTypes="AA">
                                      <p:cBhvr>
                                        <p:cTn id="18" dur="2000" fill="hold"/>
                                        <p:tgtEl>
                                          <p:spTgt spid="3"/>
                                        </p:tgtEl>
                                        <p:attrNameLst>
                                          <p:attrName>ppt_x</p:attrName>
                                          <p:attrName>ppt_y</p:attrName>
                                        </p:attrNameLst>
                                      </p:cBhvr>
                                      <p:rCtr x="25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Smartphone users could be categorized by their phone usage and/or comfort with technology.</a:t>
            </a:r>
          </a:p>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False – non of the survey questions answered by users correlated to test results.  Some other driving </a:t>
            </a:r>
            <a:r>
              <a:rPr lang="en-US" dirty="0" smtClean="0">
                <a:latin typeface="Calibri" panose="020F0502020204030204" pitchFamily="34" charset="0"/>
              </a:rPr>
              <a:t>factor</a:t>
            </a:r>
            <a:r>
              <a:rPr lang="en-US" dirty="0">
                <a:latin typeface="Calibri" panose="020F0502020204030204" pitchFamily="34" charset="0"/>
              </a:rPr>
              <a:t> </a:t>
            </a:r>
            <a:r>
              <a:rPr lang="en-US" dirty="0" smtClean="0">
                <a:latin typeface="Calibri" panose="020F0502020204030204" pitchFamily="34" charset="0"/>
              </a:rPr>
              <a:t>must be at work.</a:t>
            </a:r>
            <a:endParaRPr lang="en-US" dirty="0">
              <a:latin typeface="Calibri" panose="020F0502020204030204" pitchFamily="34" charset="0"/>
            </a:endParaRPr>
          </a:p>
          <a:p>
            <a:pPr marL="0" indent="0">
              <a:buNone/>
            </a:pPr>
            <a:endParaRPr lang="en-US" dirty="0"/>
          </a:p>
        </p:txBody>
      </p:sp>
      <p:sp>
        <p:nvSpPr>
          <p:cNvPr id="5" name="Rectangle 1"/>
          <p:cNvSpPr>
            <a:spLocks noGrp="1" noChangeArrowheads="1"/>
          </p:cNvSpPr>
          <p:nvPr>
            <p:ph type="title"/>
          </p:nvPr>
        </p:nvSpPr>
        <p:spPr>
          <a:ln/>
        </p:spPr>
        <p:txBody>
          <a:bodyPr anchor="t"/>
          <a:lstStyle/>
          <a:p>
            <a:pPr algn="ctr">
              <a:lnSpc>
                <a:spcPct val="100000"/>
              </a:lnSpc>
            </a:pPr>
            <a:r>
              <a:rPr lang="en-US" dirty="0">
                <a:latin typeface="Calibri" panose="020F0502020204030204" pitchFamily="34" charset="0"/>
              </a:rPr>
              <a:t>Results - Hypotheses</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99257" y="230188"/>
            <a:ext cx="1094704" cy="1009823"/>
          </a:xfrm>
          <a:prstGeom prst="rect">
            <a:avLst/>
          </a:prstGeom>
        </p:spPr>
      </p:pic>
    </p:spTree>
    <p:extLst>
      <p:ext uri="{BB962C8B-B14F-4D97-AF65-F5344CB8AC3E}">
        <p14:creationId xmlns:p14="http://schemas.microsoft.com/office/powerpoint/2010/main" xmlns="" val="474108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Smartphone users could be categorized by their phone usage and/or comfort with technology.</a:t>
            </a:r>
          </a:p>
          <a:p>
            <a:pPr>
              <a:lnSpc>
                <a:spcPct val="102000"/>
              </a:lnSpc>
              <a:spcAft>
                <a:spcPts val="1425"/>
              </a:spcAft>
              <a:buSzPct val="45000"/>
              <a:buFont typeface="Wingdings" panose="05000000000000000000" pitchFamily="2" charset="2"/>
              <a:buChar char=""/>
            </a:pPr>
            <a:r>
              <a:rPr lang="en-US" dirty="0">
                <a:latin typeface="Calibri" panose="020F0502020204030204" pitchFamily="34" charset="0"/>
              </a:rPr>
              <a:t>False – non of the survey questions answered by users correlated to test results.  Some other driving </a:t>
            </a:r>
            <a:r>
              <a:rPr lang="en-US" dirty="0" smtClean="0">
                <a:latin typeface="Calibri" panose="020F0502020204030204" pitchFamily="34" charset="0"/>
              </a:rPr>
              <a:t>factor</a:t>
            </a:r>
            <a:r>
              <a:rPr lang="en-US" dirty="0">
                <a:latin typeface="Calibri" panose="020F0502020204030204" pitchFamily="34" charset="0"/>
              </a:rPr>
              <a:t> </a:t>
            </a:r>
            <a:r>
              <a:rPr lang="en-US" dirty="0" smtClean="0">
                <a:latin typeface="Calibri" panose="020F0502020204030204" pitchFamily="34" charset="0"/>
              </a:rPr>
              <a:t>must be at work.</a:t>
            </a:r>
            <a:endParaRPr lang="en-US" dirty="0">
              <a:latin typeface="Calibri" panose="020F0502020204030204" pitchFamily="34" charset="0"/>
            </a:endParaRPr>
          </a:p>
          <a:p>
            <a:pPr marL="0" indent="0">
              <a:buNone/>
            </a:pPr>
            <a:endParaRPr lang="en-US" dirty="0"/>
          </a:p>
        </p:txBody>
      </p:sp>
      <p:sp>
        <p:nvSpPr>
          <p:cNvPr id="5" name="Rectangle 1"/>
          <p:cNvSpPr>
            <a:spLocks noGrp="1" noChangeArrowheads="1"/>
          </p:cNvSpPr>
          <p:nvPr>
            <p:ph type="title"/>
          </p:nvPr>
        </p:nvSpPr>
        <p:spPr>
          <a:ln/>
        </p:spPr>
        <p:txBody>
          <a:bodyPr anchor="t"/>
          <a:lstStyle/>
          <a:p>
            <a:pPr algn="ctr">
              <a:lnSpc>
                <a:spcPct val="100000"/>
              </a:lnSpc>
            </a:pPr>
            <a:r>
              <a:rPr lang="en-US" dirty="0">
                <a:latin typeface="Calibri" panose="020F0502020204030204" pitchFamily="34" charset="0"/>
              </a:rPr>
              <a:t>Results - Hypotheses</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28046" y="230188"/>
            <a:ext cx="1094704" cy="1009823"/>
          </a:xfrm>
          <a:prstGeom prst="rect">
            <a:avLst/>
          </a:prstGeom>
        </p:spPr>
      </p:pic>
    </p:spTree>
    <p:extLst>
      <p:ext uri="{BB962C8B-B14F-4D97-AF65-F5344CB8AC3E}">
        <p14:creationId xmlns:p14="http://schemas.microsoft.com/office/powerpoint/2010/main" xmlns="" val="994750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Conclusion</a:t>
            </a:r>
            <a:r>
              <a:rPr lang="en-US" dirty="0"/>
              <a:t/>
            </a:r>
            <a:br>
              <a:rPr lang="en-US" dirty="0"/>
            </a:br>
            <a:endParaRPr lang="en-US" dirty="0"/>
          </a:p>
        </p:txBody>
      </p:sp>
      <p:sp>
        <p:nvSpPr>
          <p:cNvPr id="3" name="Content Placeholder 2"/>
          <p:cNvSpPr>
            <a:spLocks noGrp="1"/>
          </p:cNvSpPr>
          <p:nvPr>
            <p:ph idx="1"/>
          </p:nvPr>
        </p:nvSpPr>
        <p:spPr>
          <a:xfrm>
            <a:off x="734833" y="1110008"/>
            <a:ext cx="10515600" cy="4351338"/>
          </a:xfrm>
        </p:spPr>
        <p:txBody>
          <a:bodyPr>
            <a:normAutofit fontScale="92500" lnSpcReduction="20000"/>
          </a:bodyPr>
          <a:lstStyle/>
          <a:p>
            <a:r>
              <a:rPr lang="en-US" dirty="0"/>
              <a:t>T</a:t>
            </a:r>
            <a:r>
              <a:rPr lang="en-US" dirty="0" smtClean="0"/>
              <a:t>his </a:t>
            </a:r>
            <a:r>
              <a:rPr lang="en-US" dirty="0"/>
              <a:t>research has revealed several interesting </a:t>
            </a:r>
            <a:r>
              <a:rPr lang="en-US" dirty="0" smtClean="0"/>
              <a:t>trends</a:t>
            </a:r>
          </a:p>
          <a:p>
            <a:pPr marL="0" indent="0">
              <a:buNone/>
            </a:pPr>
            <a:endParaRPr lang="en-US" dirty="0"/>
          </a:p>
          <a:p>
            <a:r>
              <a:rPr lang="en-US" dirty="0" smtClean="0"/>
              <a:t>The data </a:t>
            </a:r>
            <a:r>
              <a:rPr lang="en-US" dirty="0"/>
              <a:t>shows that a user’s comfort with technology </a:t>
            </a:r>
            <a:r>
              <a:rPr lang="en-US" dirty="0" smtClean="0"/>
              <a:t>has no </a:t>
            </a:r>
            <a:r>
              <a:rPr lang="en-US" dirty="0"/>
              <a:t>relationship with their ability to manipulate the iPhone </a:t>
            </a:r>
            <a:r>
              <a:rPr lang="en-US" dirty="0" smtClean="0"/>
              <a:t>interface</a:t>
            </a:r>
          </a:p>
          <a:p>
            <a:pPr marL="0" indent="0">
              <a:buNone/>
            </a:pPr>
            <a:endParaRPr lang="en-US" dirty="0" smtClean="0"/>
          </a:p>
          <a:p>
            <a:pPr lvl="1"/>
            <a:r>
              <a:rPr lang="en-US" dirty="0" smtClean="0"/>
              <a:t>This </a:t>
            </a:r>
            <a:r>
              <a:rPr lang="en-US" dirty="0"/>
              <a:t>was demonstrated </a:t>
            </a:r>
            <a:r>
              <a:rPr lang="en-US" dirty="0" smtClean="0"/>
              <a:t>with both </a:t>
            </a:r>
            <a:r>
              <a:rPr lang="en-US" dirty="0"/>
              <a:t>the time on task and percentage of completed tasks </a:t>
            </a:r>
            <a:r>
              <a:rPr lang="en-US" dirty="0" smtClean="0"/>
              <a:t>metrics</a:t>
            </a:r>
          </a:p>
          <a:p>
            <a:pPr lvl="1"/>
            <a:endParaRPr lang="en-US" dirty="0"/>
          </a:p>
          <a:p>
            <a:r>
              <a:rPr lang="en-US" dirty="0" smtClean="0"/>
              <a:t>Age was a main factor in the experiment results</a:t>
            </a:r>
          </a:p>
          <a:p>
            <a:pPr marL="0" indent="0">
              <a:buNone/>
            </a:pPr>
            <a:endParaRPr lang="en-US" dirty="0"/>
          </a:p>
          <a:p>
            <a:pPr lvl="1"/>
            <a:r>
              <a:rPr lang="en-US" dirty="0" smtClean="0"/>
              <a:t>users </a:t>
            </a:r>
            <a:r>
              <a:rPr lang="en-US" dirty="0"/>
              <a:t>younger than 35 were able to complete 87% of the tasks while those over 35 </a:t>
            </a:r>
            <a:r>
              <a:rPr lang="en-US" dirty="0" smtClean="0"/>
              <a:t>were able </a:t>
            </a:r>
            <a:r>
              <a:rPr lang="en-US" dirty="0"/>
              <a:t>to complete only 37.6% of the </a:t>
            </a:r>
            <a:r>
              <a:rPr lang="en-US" dirty="0" smtClean="0"/>
              <a:t>tasks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70479" y="149718"/>
            <a:ext cx="914400" cy="878188"/>
          </a:xfrm>
          <a:prstGeom prst="rect">
            <a:avLst/>
          </a:prstGeom>
        </p:spPr>
      </p:pic>
    </p:spTree>
    <p:extLst>
      <p:ext uri="{BB962C8B-B14F-4D97-AF65-F5344CB8AC3E}">
        <p14:creationId xmlns:p14="http://schemas.microsoft.com/office/powerpoint/2010/main" xmlns="" val="2970149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Conclusion cont.</a:t>
            </a:r>
            <a:endParaRPr lang="en-US" b="1" dirty="0"/>
          </a:p>
        </p:txBody>
      </p:sp>
      <p:sp>
        <p:nvSpPr>
          <p:cNvPr id="3" name="Content Placeholder 2"/>
          <p:cNvSpPr>
            <a:spLocks noGrp="1"/>
          </p:cNvSpPr>
          <p:nvPr>
            <p:ph idx="1"/>
          </p:nvPr>
        </p:nvSpPr>
        <p:spPr/>
        <p:txBody>
          <a:bodyPr/>
          <a:lstStyle/>
          <a:p>
            <a:r>
              <a:rPr lang="en-US" dirty="0"/>
              <a:t>Older users demonstrated a much higher error rate</a:t>
            </a:r>
          </a:p>
          <a:p>
            <a:r>
              <a:rPr lang="en-US" dirty="0" smtClean="0"/>
              <a:t>Interfaces need to be easy </a:t>
            </a:r>
            <a:r>
              <a:rPr lang="en-US" dirty="0"/>
              <a:t>to use even for those people who are uncomfortable with </a:t>
            </a:r>
            <a:r>
              <a:rPr lang="en-US" dirty="0" smtClean="0"/>
              <a:t>technology</a:t>
            </a:r>
            <a:endParaRPr lang="en-US" dirty="0"/>
          </a:p>
          <a:p>
            <a:r>
              <a:rPr lang="en-US" dirty="0" smtClean="0"/>
              <a:t>This </a:t>
            </a:r>
            <a:r>
              <a:rPr lang="en-US" dirty="0"/>
              <a:t>research suggests that Apple could do a better</a:t>
            </a:r>
          </a:p>
          <a:p>
            <a:pPr marL="0" indent="0">
              <a:buNone/>
            </a:pPr>
            <a:r>
              <a:rPr lang="en-US" dirty="0"/>
              <a:t>job designing their </a:t>
            </a:r>
            <a:r>
              <a:rPr lang="en-US" dirty="0" smtClean="0"/>
              <a:t>camera app interface </a:t>
            </a:r>
            <a:r>
              <a:rPr lang="en-US" dirty="0"/>
              <a:t>to suit the needs of older </a:t>
            </a:r>
            <a:r>
              <a:rPr lang="en-US" dirty="0" smtClean="0"/>
              <a:t>users</a:t>
            </a:r>
            <a:endParaRPr lang="en-US" dirty="0"/>
          </a:p>
          <a:p>
            <a:r>
              <a:rPr lang="en-US" dirty="0" smtClean="0"/>
              <a:t>Group </a:t>
            </a:r>
            <a:r>
              <a:rPr lang="en-US" smtClean="0"/>
              <a:t>goal accomplished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29555" y="365125"/>
            <a:ext cx="1094704" cy="1009823"/>
          </a:xfrm>
          <a:prstGeom prst="rect">
            <a:avLst/>
          </a:prstGeom>
        </p:spPr>
      </p:pic>
    </p:spTree>
    <p:extLst>
      <p:ext uri="{BB962C8B-B14F-4D97-AF65-F5344CB8AC3E}">
        <p14:creationId xmlns:p14="http://schemas.microsoft.com/office/powerpoint/2010/main" xmlns="" val="4128098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1026" name="Picture 2" descr="http://appmodo.com/wp-content/uploads/2010/06/iphone_camera_icon-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33789" y="1825625"/>
            <a:ext cx="4324422" cy="43513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290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13667" y="2438400"/>
            <a:ext cx="3811732" cy="4449978"/>
          </a:xfrm>
          <a:prstGeom prst="rect">
            <a:avLst/>
          </a:prstGeom>
        </p:spPr>
      </p:pic>
      <p:sp>
        <p:nvSpPr>
          <p:cNvPr id="3" name="Spotlight"/>
          <p:cNvSpPr/>
          <p:nvPr/>
        </p:nvSpPr>
        <p:spPr>
          <a:xfrm>
            <a:off x="2209799" y="2438400"/>
            <a:ext cx="2116282" cy="1007918"/>
          </a:xfrm>
          <a:prstGeom prst="ellipse">
            <a:avLst/>
          </a:prstGeom>
          <a:gradFill flip="none" rotWithShape="1">
            <a:gsLst>
              <a:gs pos="0">
                <a:srgbClr val="FFFFFF"/>
              </a:gs>
              <a:gs pos="78000">
                <a:srgbClr val="FFFFFF">
                  <a:alpha val="25000"/>
                </a:srgbClr>
              </a:gs>
              <a:gs pos="100000">
                <a:srgbClr val="FFFFFF">
                  <a:alpha val="0"/>
                </a:srgbClr>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6"/>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Introduction</a:t>
            </a:r>
            <a:endParaRPr lang="en-US" b="1" dirty="0">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p:txBody>
          <a:bodyPr/>
          <a:lstStyle/>
          <a:p>
            <a:pPr marL="0" indent="0" algn="ctr">
              <a:buNone/>
            </a:pPr>
            <a:endParaRPr lang="en-US" dirty="0" smtClean="0"/>
          </a:p>
          <a:p>
            <a:pPr marL="0" indent="0" algn="ctr">
              <a:buNone/>
            </a:pPr>
            <a:r>
              <a:rPr lang="en-US" dirty="0" smtClean="0"/>
              <a:t>This experiment is an examination of the camera </a:t>
            </a:r>
          </a:p>
          <a:p>
            <a:pPr marL="0" indent="0" algn="ctr">
              <a:buNone/>
            </a:pPr>
            <a:r>
              <a:rPr lang="en-US" dirty="0" smtClean="0"/>
              <a:t>interface that comes standard with any iPhone.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36384" y="509414"/>
            <a:ext cx="1094704" cy="1009823"/>
          </a:xfrm>
          <a:prstGeom prst="rect">
            <a:avLst/>
          </a:prstGeom>
        </p:spPr>
      </p:pic>
    </p:spTree>
    <p:extLst>
      <p:ext uri="{BB962C8B-B14F-4D97-AF65-F5344CB8AC3E}">
        <p14:creationId xmlns:p14="http://schemas.microsoft.com/office/powerpoint/2010/main" xmlns="" val="25268427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xit" presetSubtype="0" fill="hold" grpId="2" nodeType="withEffect">
                                  <p:stCondLst>
                                    <p:cond delay="400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10" presetClass="entr" presetSubtype="0" fill="hold" grpId="3" nodeType="withEffect">
                                  <p:stCondLst>
                                    <p:cond delay="5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xit" presetSubtype="0" fill="hold" grpId="4" nodeType="withEffect">
                                  <p:stCondLst>
                                    <p:cond delay="7000"/>
                                  </p:stCondLst>
                                  <p:childTnLst>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par>
                                <p:cTn id="17" presetID="63" presetClass="path" presetSubtype="0" repeatCount="2000" accel="50000" decel="50000" autoRev="1" fill="hold" grpId="1" nodeType="withEffect">
                                  <p:stCondLst>
                                    <p:cond delay="0"/>
                                  </p:stCondLst>
                                  <p:childTnLst>
                                    <p:animMotion origin="layout" path="M 1.25E-6 4.81481E-6 L 0.50937 4.81481E-6 " pathEditMode="relative" rAng="0" ptsTypes="AA">
                                      <p:cBhvr>
                                        <p:cTn id="18" dur="2000" fill="hold"/>
                                        <p:tgtEl>
                                          <p:spTgt spid="3"/>
                                        </p:tgtEl>
                                        <p:attrNameLst>
                                          <p:attrName>ppt_x</p:attrName>
                                          <p:attrName>ppt_y</p:attrName>
                                        </p:attrNameLst>
                                      </p:cBhvr>
                                      <p:rCtr x="25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otlight"/>
          <p:cNvSpPr/>
          <p:nvPr/>
        </p:nvSpPr>
        <p:spPr>
          <a:xfrm>
            <a:off x="2209799" y="2438400"/>
            <a:ext cx="2116282" cy="1007918"/>
          </a:xfrm>
          <a:prstGeom prst="ellipse">
            <a:avLst/>
          </a:prstGeom>
          <a:gradFill flip="none" rotWithShape="1">
            <a:gsLst>
              <a:gs pos="0">
                <a:srgbClr val="FFFFFF"/>
              </a:gs>
              <a:gs pos="78000">
                <a:srgbClr val="FFFFFF">
                  <a:alpha val="25000"/>
                </a:srgbClr>
              </a:gs>
              <a:gs pos="100000">
                <a:srgbClr val="FFFFFF">
                  <a:alpha val="0"/>
                </a:srgbClr>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6"/>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Interface Description</a:t>
            </a:r>
            <a:endParaRPr lang="en-US" b="1" dirty="0">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p:txBody>
          <a:bodyPr>
            <a:normAutofit lnSpcReduction="10000"/>
          </a:bodyPr>
          <a:lstStyle/>
          <a:p>
            <a:pPr marL="0" indent="0" algn="ctr">
              <a:buNone/>
            </a:pPr>
            <a:r>
              <a:rPr lang="en-US" dirty="0"/>
              <a:t>The iPhone camera application is a touch screen interface that offers many of the same functions as a typical point and shoot camera</a:t>
            </a:r>
            <a:r>
              <a:rPr lang="en-US" dirty="0" smtClean="0"/>
              <a:t>.</a:t>
            </a:r>
          </a:p>
          <a:p>
            <a:pPr marL="0" indent="0">
              <a:buNone/>
            </a:pPr>
            <a:endParaRPr lang="en-US" dirty="0" smtClean="0"/>
          </a:p>
          <a:p>
            <a:r>
              <a:rPr lang="en-US" dirty="0" smtClean="0"/>
              <a:t>Flash Control</a:t>
            </a:r>
          </a:p>
          <a:p>
            <a:r>
              <a:rPr lang="en-US" dirty="0" smtClean="0"/>
              <a:t>Lens Selector</a:t>
            </a:r>
          </a:p>
          <a:p>
            <a:r>
              <a:rPr lang="en-US" dirty="0" smtClean="0"/>
              <a:t>Photo Library</a:t>
            </a:r>
          </a:p>
          <a:p>
            <a:r>
              <a:rPr lang="en-US" dirty="0" smtClean="0"/>
              <a:t>Shutter Release/ Record Button</a:t>
            </a:r>
          </a:p>
          <a:p>
            <a:r>
              <a:rPr lang="en-US" dirty="0" smtClean="0"/>
              <a:t>Camera Type Selector</a:t>
            </a:r>
          </a:p>
          <a:p>
            <a:r>
              <a:rPr lang="en-US" dirty="0" smtClean="0"/>
              <a:t>Options Menu (not pictured)</a:t>
            </a:r>
            <a:endParaRPr lang="en-US" dirty="0"/>
          </a:p>
        </p:txBody>
      </p:sp>
      <p:pic>
        <p:nvPicPr>
          <p:cNvPr id="6" name="Picture 5"/>
          <p:cNvPicPr/>
          <p:nvPr/>
        </p:nvPicPr>
        <p:blipFill>
          <a:blip r:embed="rId2" cstate="print">
            <a:extLst>
              <a:ext uri="{28A0092B-C50C-407E-A947-70E740481C1C}">
                <a14:useLocalDpi xmlns:a14="http://schemas.microsoft.com/office/drawing/2010/main" xmlns="" val="0"/>
              </a:ext>
            </a:extLst>
          </a:blip>
          <a:stretch>
            <a:fillRect/>
          </a:stretch>
        </p:blipFill>
        <p:spPr>
          <a:xfrm>
            <a:off x="6200773" y="2942359"/>
            <a:ext cx="2533650" cy="36671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62447" y="522994"/>
            <a:ext cx="1094704" cy="1009823"/>
          </a:xfrm>
          <a:prstGeom prst="rect">
            <a:avLst/>
          </a:prstGeom>
        </p:spPr>
      </p:pic>
    </p:spTree>
    <p:extLst>
      <p:ext uri="{BB962C8B-B14F-4D97-AF65-F5344CB8AC3E}">
        <p14:creationId xmlns:p14="http://schemas.microsoft.com/office/powerpoint/2010/main" xmlns="" val="39099959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xit" presetSubtype="0" fill="hold" grpId="2" nodeType="withEffect">
                                  <p:stCondLst>
                                    <p:cond delay="400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10" presetClass="entr" presetSubtype="0" fill="hold" grpId="3" nodeType="withEffect">
                                  <p:stCondLst>
                                    <p:cond delay="5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xit" presetSubtype="0" fill="hold" grpId="4" nodeType="withEffect">
                                  <p:stCondLst>
                                    <p:cond delay="7000"/>
                                  </p:stCondLst>
                                  <p:childTnLst>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par>
                                <p:cTn id="17" presetID="63" presetClass="path" presetSubtype="0" repeatCount="2000" accel="50000" decel="50000" autoRev="1" fill="hold" grpId="1" nodeType="withEffect">
                                  <p:stCondLst>
                                    <p:cond delay="0"/>
                                  </p:stCondLst>
                                  <p:childTnLst>
                                    <p:animMotion origin="layout" path="M 1.25E-6 4.81481E-6 L 0.50937 4.81481E-6 " pathEditMode="relative" rAng="0" ptsTypes="AA">
                                      <p:cBhvr>
                                        <p:cTn id="18" dur="2000" fill="hold"/>
                                        <p:tgtEl>
                                          <p:spTgt spid="3"/>
                                        </p:tgtEl>
                                        <p:attrNameLst>
                                          <p:attrName>ppt_x</p:attrName>
                                          <p:attrName>ppt_y</p:attrName>
                                        </p:attrNameLst>
                                      </p:cBhvr>
                                      <p:rCtr x="25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otlight"/>
          <p:cNvSpPr/>
          <p:nvPr/>
        </p:nvSpPr>
        <p:spPr>
          <a:xfrm>
            <a:off x="2209799" y="2438400"/>
            <a:ext cx="2116282" cy="1007918"/>
          </a:xfrm>
          <a:prstGeom prst="ellipse">
            <a:avLst/>
          </a:prstGeom>
          <a:gradFill flip="none" rotWithShape="1">
            <a:gsLst>
              <a:gs pos="0">
                <a:srgbClr val="FFFFFF"/>
              </a:gs>
              <a:gs pos="78000">
                <a:srgbClr val="FFFFFF">
                  <a:alpha val="25000"/>
                </a:srgbClr>
              </a:gs>
              <a:gs pos="100000">
                <a:srgbClr val="FFFFFF">
                  <a:alpha val="0"/>
                </a:srgbClr>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6"/>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Communication With User</a:t>
            </a:r>
            <a:endParaRPr lang="en-US" b="1" dirty="0">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a:xfrm>
            <a:off x="838200" y="1825624"/>
            <a:ext cx="10515600" cy="4921539"/>
          </a:xfrm>
        </p:spPr>
        <p:txBody>
          <a:bodyPr>
            <a:normAutofit lnSpcReduction="10000"/>
          </a:bodyPr>
          <a:lstStyle/>
          <a:p>
            <a:pPr marL="0" indent="0">
              <a:buNone/>
            </a:pPr>
            <a:r>
              <a:rPr lang="en-US" dirty="0"/>
              <a:t>The iPhone uses a variety of both visual and audio cues and state changes to help the user manipulate the interface</a:t>
            </a:r>
            <a:r>
              <a:rPr lang="en-US" dirty="0" smtClean="0"/>
              <a:t>.</a:t>
            </a:r>
          </a:p>
          <a:p>
            <a:pPr marL="0" indent="0">
              <a:buNone/>
            </a:pPr>
            <a:r>
              <a:rPr lang="en-US" dirty="0" smtClean="0"/>
              <a:t> </a:t>
            </a:r>
            <a:r>
              <a:rPr lang="en-US" dirty="0"/>
              <a:t>These include</a:t>
            </a:r>
            <a:r>
              <a:rPr lang="en-US" dirty="0" smtClean="0"/>
              <a:t>:</a:t>
            </a:r>
          </a:p>
          <a:p>
            <a:pPr lvl="0"/>
            <a:r>
              <a:rPr lang="en-US" dirty="0"/>
              <a:t>A clicking sound (similar to the sound of a 35mm SLR camera) to indicate that a picture has been taken. </a:t>
            </a:r>
          </a:p>
          <a:p>
            <a:pPr lvl="0"/>
            <a:r>
              <a:rPr lang="en-US" dirty="0"/>
              <a:t>A beep to let the user know when the video camera is turned on or off</a:t>
            </a:r>
          </a:p>
          <a:p>
            <a:pPr lvl="0"/>
            <a:r>
              <a:rPr lang="en-US" dirty="0"/>
              <a:t>A closed shutter to indicate mode change or to indicate that a still photo was taken.</a:t>
            </a:r>
          </a:p>
          <a:p>
            <a:r>
              <a:rPr lang="en-US" dirty="0"/>
              <a:t>A photo icon that shrinks and moves to become the library icon, indicating that the picture or video was stored</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365125"/>
            <a:ext cx="1094704" cy="1009823"/>
          </a:xfrm>
          <a:prstGeom prst="rect">
            <a:avLst/>
          </a:prstGeom>
        </p:spPr>
      </p:pic>
    </p:spTree>
    <p:extLst>
      <p:ext uri="{BB962C8B-B14F-4D97-AF65-F5344CB8AC3E}">
        <p14:creationId xmlns:p14="http://schemas.microsoft.com/office/powerpoint/2010/main" xmlns="" val="23720461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xit" presetSubtype="0" fill="hold" grpId="2" nodeType="withEffect">
                                  <p:stCondLst>
                                    <p:cond delay="400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10" presetClass="entr" presetSubtype="0" fill="hold" grpId="3" nodeType="withEffect">
                                  <p:stCondLst>
                                    <p:cond delay="5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xit" presetSubtype="0" fill="hold" grpId="4" nodeType="withEffect">
                                  <p:stCondLst>
                                    <p:cond delay="7000"/>
                                  </p:stCondLst>
                                  <p:childTnLst>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par>
                                <p:cTn id="17" presetID="63" presetClass="path" presetSubtype="0" repeatCount="2000" accel="50000" decel="50000" autoRev="1" fill="hold" grpId="1" nodeType="withEffect">
                                  <p:stCondLst>
                                    <p:cond delay="0"/>
                                  </p:stCondLst>
                                  <p:childTnLst>
                                    <p:animMotion origin="layout" path="M 1.25E-6 4.81481E-6 L 0.50937 4.81481E-6 " pathEditMode="relative" rAng="0" ptsTypes="AA">
                                      <p:cBhvr>
                                        <p:cTn id="18" dur="2000" fill="hold"/>
                                        <p:tgtEl>
                                          <p:spTgt spid="3"/>
                                        </p:tgtEl>
                                        <p:attrNameLst>
                                          <p:attrName>ppt_x</p:attrName>
                                          <p:attrName>ppt_y</p:attrName>
                                        </p:attrNameLst>
                                      </p:cBhvr>
                                      <p:rCtr x="25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7581" y="1690688"/>
            <a:ext cx="2570019" cy="3927763"/>
          </a:xfrm>
          <a:prstGeom prst="rect">
            <a:avLst/>
          </a:prstGeom>
        </p:spPr>
      </p:pic>
      <p:sp>
        <p:nvSpPr>
          <p:cNvPr id="7" name="Title 6"/>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Visual Cues</a:t>
            </a:r>
            <a:br>
              <a:rPr lang="en-US"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135090" y="2535382"/>
            <a:ext cx="2376055" cy="3934691"/>
          </a:xfr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65928" y="110169"/>
            <a:ext cx="1094704" cy="1009823"/>
          </a:xfrm>
          <a:prstGeom prst="rect">
            <a:avLst/>
          </a:prstGeom>
        </p:spPr>
      </p:pic>
    </p:spTree>
    <p:extLst>
      <p:ext uri="{BB962C8B-B14F-4D97-AF65-F5344CB8AC3E}">
        <p14:creationId xmlns:p14="http://schemas.microsoft.com/office/powerpoint/2010/main" xmlns="" val="4198381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97607" y="4282139"/>
            <a:ext cx="3062720" cy="2392506"/>
          </a:xfrm>
          <a:prstGeom prst="rect">
            <a:avLst/>
          </a:prstGeom>
        </p:spPr>
      </p:pic>
      <p:sp>
        <p:nvSpPr>
          <p:cNvPr id="7" name="Title 6"/>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Important Design Considerations</a:t>
            </a:r>
            <a:br>
              <a:rPr lang="en-US"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buNone/>
            </a:pPr>
            <a:r>
              <a:rPr lang="en-US" dirty="0" smtClean="0"/>
              <a:t>Mobile devices have some unique usability issues:</a:t>
            </a:r>
          </a:p>
          <a:p>
            <a:pPr marL="0" indent="0" algn="ctr">
              <a:buNone/>
            </a:pPr>
            <a:endParaRPr lang="en-US" dirty="0" smtClean="0"/>
          </a:p>
          <a:p>
            <a:r>
              <a:rPr lang="en-US" dirty="0" smtClean="0"/>
              <a:t>Distracted or multitasking users</a:t>
            </a:r>
          </a:p>
          <a:p>
            <a:r>
              <a:rPr lang="en-US" dirty="0" smtClean="0"/>
              <a:t>Control placement and priority</a:t>
            </a:r>
          </a:p>
          <a:p>
            <a:r>
              <a:rPr lang="en-US" dirty="0" smtClean="0"/>
              <a:t>Button size and spacing</a:t>
            </a:r>
          </a:p>
          <a:p>
            <a:r>
              <a:rPr lang="en-US" dirty="0" smtClean="0"/>
              <a:t>Error rate/recovery </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52510" y="2441862"/>
            <a:ext cx="3657600" cy="273973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0848" y="123048"/>
            <a:ext cx="1094704" cy="1009823"/>
          </a:xfrm>
          <a:prstGeom prst="rect">
            <a:avLst/>
          </a:prstGeom>
        </p:spPr>
      </p:pic>
    </p:spTree>
    <p:extLst>
      <p:ext uri="{BB962C8B-B14F-4D97-AF65-F5344CB8AC3E}">
        <p14:creationId xmlns:p14="http://schemas.microsoft.com/office/powerpoint/2010/main" xmlns="" val="42688170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otlight"/>
          <p:cNvSpPr/>
          <p:nvPr/>
        </p:nvSpPr>
        <p:spPr>
          <a:xfrm>
            <a:off x="2209799" y="2438400"/>
            <a:ext cx="2116282" cy="1007918"/>
          </a:xfrm>
          <a:prstGeom prst="ellipse">
            <a:avLst/>
          </a:prstGeom>
          <a:gradFill flip="none" rotWithShape="1">
            <a:gsLst>
              <a:gs pos="0">
                <a:srgbClr val="FFFFFF"/>
              </a:gs>
              <a:gs pos="78000">
                <a:srgbClr val="FFFFFF">
                  <a:alpha val="25000"/>
                </a:srgbClr>
              </a:gs>
              <a:gs pos="100000">
                <a:srgbClr val="FFFFFF">
                  <a:alpha val="0"/>
                </a:srgbClr>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6"/>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Usability Analysis</a:t>
            </a:r>
            <a:endParaRPr lang="en-US" b="1" dirty="0">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p:txBody>
          <a:bodyPr/>
          <a:lstStyle/>
          <a:p>
            <a:pPr marL="0" indent="0">
              <a:buNone/>
            </a:pPr>
            <a:r>
              <a:rPr lang="en-US" dirty="0" smtClean="0"/>
              <a:t>The iPhone camera utilizes several good design strategies:</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18763" y="2438400"/>
            <a:ext cx="3075709" cy="4170218"/>
          </a:xfrm>
          <a:prstGeom prst="rect">
            <a:avLst/>
          </a:prstGeom>
        </p:spPr>
      </p:pic>
      <p:cxnSp>
        <p:nvCxnSpPr>
          <p:cNvPr id="10" name="Straight Arrow Connector 9"/>
          <p:cNvCxnSpPr/>
          <p:nvPr/>
        </p:nvCxnSpPr>
        <p:spPr>
          <a:xfrm flipV="1">
            <a:off x="3267940" y="6311900"/>
            <a:ext cx="5986896" cy="13422"/>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913966" y="5288340"/>
            <a:ext cx="2591665" cy="1569660"/>
          </a:xfrm>
          <a:prstGeom prst="rect">
            <a:avLst/>
          </a:prstGeom>
          <a:noFill/>
        </p:spPr>
        <p:txBody>
          <a:bodyPr wrap="square" rtlCol="0">
            <a:spAutoFit/>
          </a:bodyPr>
          <a:lstStyle/>
          <a:p>
            <a:r>
              <a:rPr lang="en-US" sz="1600" dirty="0" smtClean="0"/>
              <a:t>Shutter release/Record button is larger and more pronounced. It is also located so a one handed user can activate it with a thumb.</a:t>
            </a:r>
            <a:endParaRPr lang="en-US" sz="1600" dirty="0"/>
          </a:p>
        </p:txBody>
      </p:sp>
      <p:cxnSp>
        <p:nvCxnSpPr>
          <p:cNvPr id="13" name="Straight Arrow Connector 12"/>
          <p:cNvCxnSpPr/>
          <p:nvPr/>
        </p:nvCxnSpPr>
        <p:spPr>
          <a:xfrm>
            <a:off x="3865418" y="2604988"/>
            <a:ext cx="4415270"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
        <p:nvSpPr>
          <p:cNvPr id="15" name="TextBox 14"/>
          <p:cNvSpPr txBox="1"/>
          <p:nvPr/>
        </p:nvSpPr>
        <p:spPr>
          <a:xfrm>
            <a:off x="498764" y="2258291"/>
            <a:ext cx="3311236" cy="830997"/>
          </a:xfrm>
          <a:prstGeom prst="rect">
            <a:avLst/>
          </a:prstGeom>
          <a:noFill/>
        </p:spPr>
        <p:txBody>
          <a:bodyPr wrap="square" rtlCol="0">
            <a:spAutoFit/>
          </a:bodyPr>
          <a:lstStyle/>
          <a:p>
            <a:r>
              <a:rPr lang="en-US" sz="1600" dirty="0" smtClean="0"/>
              <a:t>So as to be less distracting to the user, the less frequently used controls are smaller and semi transparent.</a:t>
            </a:r>
            <a:endParaRPr lang="en-US" sz="16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54382" y="384147"/>
            <a:ext cx="1094704" cy="1009823"/>
          </a:xfrm>
          <a:prstGeom prst="rect">
            <a:avLst/>
          </a:prstGeom>
        </p:spPr>
      </p:pic>
    </p:spTree>
    <p:extLst>
      <p:ext uri="{BB962C8B-B14F-4D97-AF65-F5344CB8AC3E}">
        <p14:creationId xmlns:p14="http://schemas.microsoft.com/office/powerpoint/2010/main" xmlns="" val="6432339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xit" presetSubtype="0" fill="hold" grpId="2" nodeType="withEffect">
                                  <p:stCondLst>
                                    <p:cond delay="400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10" presetClass="entr" presetSubtype="0" fill="hold" grpId="3" nodeType="withEffect">
                                  <p:stCondLst>
                                    <p:cond delay="5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xit" presetSubtype="0" fill="hold" grpId="4" nodeType="withEffect">
                                  <p:stCondLst>
                                    <p:cond delay="7000"/>
                                  </p:stCondLst>
                                  <p:childTnLst>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par>
                                <p:cTn id="17" presetID="63" presetClass="path" presetSubtype="0" repeatCount="2000" accel="50000" decel="50000" autoRev="1" fill="hold" grpId="1" nodeType="withEffect">
                                  <p:stCondLst>
                                    <p:cond delay="0"/>
                                  </p:stCondLst>
                                  <p:childTnLst>
                                    <p:animMotion origin="layout" path="M 1.25E-6 4.81481E-6 L 0.50937 4.81481E-6 " pathEditMode="relative" rAng="0" ptsTypes="AA">
                                      <p:cBhvr>
                                        <p:cTn id="18" dur="2000" fill="hold"/>
                                        <p:tgtEl>
                                          <p:spTgt spid="3"/>
                                        </p:tgtEl>
                                        <p:attrNameLst>
                                          <p:attrName>ppt_x</p:attrName>
                                          <p:attrName>ppt_y</p:attrName>
                                        </p:attrNameLst>
                                      </p:cBhvr>
                                      <p:rCtr x="25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otlight"/>
          <p:cNvSpPr/>
          <p:nvPr/>
        </p:nvSpPr>
        <p:spPr>
          <a:xfrm>
            <a:off x="2209799" y="2438400"/>
            <a:ext cx="2116282" cy="1007918"/>
          </a:xfrm>
          <a:prstGeom prst="ellipse">
            <a:avLst/>
          </a:prstGeom>
          <a:gradFill flip="none" rotWithShape="1">
            <a:gsLst>
              <a:gs pos="0">
                <a:srgbClr val="FFFFFF"/>
              </a:gs>
              <a:gs pos="78000">
                <a:srgbClr val="FFFFFF">
                  <a:alpha val="25000"/>
                </a:srgbClr>
              </a:gs>
              <a:gs pos="100000">
                <a:srgbClr val="FFFFFF">
                  <a:alpha val="0"/>
                </a:srgbClr>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6"/>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Usability Analysis</a:t>
            </a:r>
            <a:endParaRPr lang="en-US" b="1" dirty="0">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p:txBody>
          <a:bodyPr/>
          <a:lstStyle/>
          <a:p>
            <a:pPr marL="0" indent="0" algn="ctr">
              <a:buNone/>
            </a:pPr>
            <a:r>
              <a:rPr lang="en-US" dirty="0" smtClean="0"/>
              <a:t>Inconsistencies of design sometimes fooled users: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18763" y="2438400"/>
            <a:ext cx="3075709" cy="4170218"/>
          </a:xfrm>
          <a:prstGeom prst="rect">
            <a:avLst/>
          </a:prstGeom>
        </p:spPr>
      </p:pic>
      <p:cxnSp>
        <p:nvCxnSpPr>
          <p:cNvPr id="10" name="Straight Arrow Connector 9"/>
          <p:cNvCxnSpPr/>
          <p:nvPr/>
        </p:nvCxnSpPr>
        <p:spPr>
          <a:xfrm>
            <a:off x="3955473" y="6300932"/>
            <a:ext cx="4281054" cy="21936"/>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1620982" y="4930598"/>
            <a:ext cx="2591665" cy="1815882"/>
          </a:xfrm>
          <a:prstGeom prst="rect">
            <a:avLst/>
          </a:prstGeom>
          <a:noFill/>
        </p:spPr>
        <p:txBody>
          <a:bodyPr wrap="square" rtlCol="0">
            <a:spAutoFit/>
          </a:bodyPr>
          <a:lstStyle/>
          <a:p>
            <a:r>
              <a:rPr lang="en-US" sz="1600" dirty="0" smtClean="0"/>
              <a:t>Unlike the other controls, the photo library is not an icon, it is a miniature version of the last picture taken. It can be difficult to locate if the last picture taken was very dark.</a:t>
            </a:r>
            <a:endParaRPr lang="en-US" sz="1600" dirty="0"/>
          </a:p>
        </p:txBody>
      </p:sp>
      <p:cxnSp>
        <p:nvCxnSpPr>
          <p:cNvPr id="13" name="Straight Arrow Connector 12"/>
          <p:cNvCxnSpPr/>
          <p:nvPr/>
        </p:nvCxnSpPr>
        <p:spPr>
          <a:xfrm>
            <a:off x="3505631" y="2942359"/>
            <a:ext cx="7065387" cy="3358573"/>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
        <p:nvSpPr>
          <p:cNvPr id="15" name="TextBox 14"/>
          <p:cNvSpPr txBox="1"/>
          <p:nvPr/>
        </p:nvSpPr>
        <p:spPr>
          <a:xfrm>
            <a:off x="498764" y="2258291"/>
            <a:ext cx="3311236" cy="1323439"/>
          </a:xfrm>
          <a:prstGeom prst="rect">
            <a:avLst/>
          </a:prstGeom>
          <a:noFill/>
        </p:spPr>
        <p:txBody>
          <a:bodyPr wrap="square" rtlCol="0">
            <a:spAutoFit/>
          </a:bodyPr>
          <a:lstStyle/>
          <a:p>
            <a:r>
              <a:rPr lang="en-US" sz="1600" dirty="0" smtClean="0"/>
              <a:t>Although the appearance of the camera </a:t>
            </a:r>
            <a:r>
              <a:rPr lang="en-US" sz="1600" dirty="0"/>
              <a:t>t</a:t>
            </a:r>
            <a:r>
              <a:rPr lang="en-US" sz="1600" dirty="0" smtClean="0"/>
              <a:t>ype selector suggests that it is a slide bar, many users tried to continually tap it, because all other controls were tap activated.</a:t>
            </a:r>
            <a:endParaRPr lang="en-US" sz="16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89082" y="365125"/>
            <a:ext cx="1094704" cy="1009823"/>
          </a:xfrm>
          <a:prstGeom prst="rect">
            <a:avLst/>
          </a:prstGeom>
        </p:spPr>
      </p:pic>
    </p:spTree>
    <p:extLst>
      <p:ext uri="{BB962C8B-B14F-4D97-AF65-F5344CB8AC3E}">
        <p14:creationId xmlns:p14="http://schemas.microsoft.com/office/powerpoint/2010/main" xmlns="" val="2655629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xit" presetSubtype="0" fill="hold" grpId="2" nodeType="withEffect">
                                  <p:stCondLst>
                                    <p:cond delay="400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10" presetClass="entr" presetSubtype="0" fill="hold" grpId="3" nodeType="withEffect">
                                  <p:stCondLst>
                                    <p:cond delay="5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xit" presetSubtype="0" fill="hold" grpId="4" nodeType="withEffect">
                                  <p:stCondLst>
                                    <p:cond delay="7000"/>
                                  </p:stCondLst>
                                  <p:childTnLst>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par>
                                <p:cTn id="17" presetID="63" presetClass="path" presetSubtype="0" repeatCount="2000" accel="50000" decel="50000" autoRev="1" fill="hold" grpId="1" nodeType="withEffect">
                                  <p:stCondLst>
                                    <p:cond delay="0"/>
                                  </p:stCondLst>
                                  <p:childTnLst>
                                    <p:animMotion origin="layout" path="M 1.25E-6 4.81481E-6 L 0.50937 4.81481E-6 " pathEditMode="relative" rAng="0" ptsTypes="AA">
                                      <p:cBhvr>
                                        <p:cTn id="18" dur="2000" fill="hold"/>
                                        <p:tgtEl>
                                          <p:spTgt spid="3"/>
                                        </p:tgtEl>
                                        <p:attrNameLst>
                                          <p:attrName>ppt_x</p:attrName>
                                          <p:attrName>ppt_y</p:attrName>
                                        </p:attrNameLst>
                                      </p:cBhvr>
                                      <p:rCtr x="25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otlightText_16x9.potx" id="{0E8961C9-79E1-455B-9A3B-91D2FDDE1495}" vid="{E0B8714B-5A70-4978-BD2F-F6B98D031F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E7E256-FFAC-4EF1-A9D5-E41AD1350C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Animation slide Spotlight on text (widescren)</Template>
  <TotalTime>0</TotalTime>
  <Words>956</Words>
  <Application>Microsoft Office PowerPoint</Application>
  <PresentationFormat>Custom</PresentationFormat>
  <Paragraphs>122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Introduction</vt:lpstr>
      <vt:lpstr>Introduction</vt:lpstr>
      <vt:lpstr>Interface Description</vt:lpstr>
      <vt:lpstr>Communication With User</vt:lpstr>
      <vt:lpstr>Visual Cues </vt:lpstr>
      <vt:lpstr>Important Design Considerations </vt:lpstr>
      <vt:lpstr>Usability Analysis</vt:lpstr>
      <vt:lpstr>Usability Analysis</vt:lpstr>
      <vt:lpstr>Related Research</vt:lpstr>
      <vt:lpstr>Goals of This Research</vt:lpstr>
      <vt:lpstr>The Experiment</vt:lpstr>
      <vt:lpstr>The Experiment cont.</vt:lpstr>
      <vt:lpstr>Results – The Approach</vt:lpstr>
      <vt:lpstr>Results – Processing Data </vt:lpstr>
      <vt:lpstr>Results - Analysis</vt:lpstr>
      <vt:lpstr>Results - Analysis</vt:lpstr>
      <vt:lpstr>Results - Tends</vt:lpstr>
      <vt:lpstr>Results - Tends</vt:lpstr>
      <vt:lpstr>Results - Hypotheses</vt:lpstr>
      <vt:lpstr>Results - Hypotheses</vt:lpstr>
      <vt:lpstr>Conclusion </vt:lpstr>
      <vt:lpstr>Conclusion cont.</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2013-10-05T19:11:51Z</dcterms:created>
  <dcterms:modified xsi:type="dcterms:W3CDTF">2013-10-07T01:20:45Z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TC040144319991</vt:lpwstr>
  </property>
</Properties>
</file>