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6" r:id="rId4"/>
    <p:sldId id="269" r:id="rId5"/>
    <p:sldId id="258" r:id="rId6"/>
    <p:sldId id="259" r:id="rId7"/>
    <p:sldId id="260" r:id="rId8"/>
    <p:sldId id="261" r:id="rId9"/>
    <p:sldId id="262" r:id="rId10"/>
    <p:sldId id="263" r:id="rId11"/>
    <p:sldId id="264" r:id="rId12"/>
    <p:sldId id="265" r:id="rId13"/>
    <p:sldId id="267" r:id="rId14"/>
    <p:sldId id="268" r:id="rId15"/>
    <p:sldId id="271" r:id="rId16"/>
    <p:sldId id="272" r:id="rId17"/>
    <p:sldId id="273" r:id="rId18"/>
    <p:sldId id="270"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800" u="sng" dirty="0"/>
              <a:t>Hardest Task</a:t>
            </a:r>
          </a:p>
        </c:rich>
      </c:tx>
      <c:layout>
        <c:manualLayout>
          <c:xMode val="edge"/>
          <c:yMode val="edge"/>
          <c:x val="0.328648014742838"/>
          <c:y val="0"/>
        </c:manualLayout>
      </c:layout>
      <c:overlay val="0"/>
    </c:title>
    <c:autoTitleDeleted val="0"/>
    <c:plotArea>
      <c:layout/>
      <c:pieChart>
        <c:varyColors val="1"/>
        <c:ser>
          <c:idx val="0"/>
          <c:order val="0"/>
          <c:tx>
            <c:strRef>
              <c:f>Sheet1!$B$1</c:f>
              <c:strCache>
                <c:ptCount val="1"/>
                <c:pt idx="0">
                  <c:v>Hardest Task</c:v>
                </c:pt>
              </c:strCache>
            </c:strRef>
          </c:tx>
          <c:cat>
            <c:strRef>
              <c:f>Sheet1!$A$2:$A$9</c:f>
              <c:strCache>
                <c:ptCount val="8"/>
                <c:pt idx="0">
                  <c:v>Task #1</c:v>
                </c:pt>
                <c:pt idx="1">
                  <c:v>Task #2</c:v>
                </c:pt>
                <c:pt idx="2">
                  <c:v>Task #3</c:v>
                </c:pt>
                <c:pt idx="3">
                  <c:v>Task #4</c:v>
                </c:pt>
                <c:pt idx="4">
                  <c:v>Task #5</c:v>
                </c:pt>
                <c:pt idx="5">
                  <c:v>Task #6</c:v>
                </c:pt>
                <c:pt idx="6">
                  <c:v>Task #7</c:v>
                </c:pt>
                <c:pt idx="7">
                  <c:v>None</c:v>
                </c:pt>
              </c:strCache>
            </c:strRef>
          </c:cat>
          <c:val>
            <c:numRef>
              <c:f>Sheet1!$B$2:$B$9</c:f>
              <c:numCache>
                <c:formatCode>General</c:formatCode>
                <c:ptCount val="8"/>
                <c:pt idx="0">
                  <c:v>0</c:v>
                </c:pt>
                <c:pt idx="1">
                  <c:v>0</c:v>
                </c:pt>
                <c:pt idx="2">
                  <c:v>3</c:v>
                </c:pt>
                <c:pt idx="3">
                  <c:v>0</c:v>
                </c:pt>
                <c:pt idx="4">
                  <c:v>0</c:v>
                </c:pt>
                <c:pt idx="5">
                  <c:v>0</c:v>
                </c:pt>
                <c:pt idx="6">
                  <c:v>0</c:v>
                </c:pt>
                <c:pt idx="7">
                  <c:v>2</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baseline="0"/>
            </a:pPr>
            <a:endParaRPr lang="en-US"/>
          </a:p>
        </c:txPr>
      </c:legendEntry>
      <c:legendEntry>
        <c:idx val="1"/>
        <c:txPr>
          <a:bodyPr/>
          <a:lstStyle/>
          <a:p>
            <a:pPr>
              <a:defRPr sz="1400" baseline="0"/>
            </a:pPr>
            <a:endParaRPr lang="en-US"/>
          </a:p>
        </c:txPr>
      </c:legendEntry>
      <c:legendEntry>
        <c:idx val="2"/>
        <c:txPr>
          <a:bodyPr/>
          <a:lstStyle/>
          <a:p>
            <a:pPr>
              <a:defRPr sz="1400" baseline="0"/>
            </a:pPr>
            <a:endParaRPr lang="en-US"/>
          </a:p>
        </c:txPr>
      </c:legendEntry>
      <c:legendEntry>
        <c:idx val="3"/>
        <c:txPr>
          <a:bodyPr/>
          <a:lstStyle/>
          <a:p>
            <a:pPr>
              <a:defRPr sz="1400" baseline="0"/>
            </a:pPr>
            <a:endParaRPr lang="en-US"/>
          </a:p>
        </c:txPr>
      </c:legendEntry>
      <c:legendEntry>
        <c:idx val="4"/>
        <c:txPr>
          <a:bodyPr/>
          <a:lstStyle/>
          <a:p>
            <a:pPr>
              <a:defRPr sz="1400" baseline="0"/>
            </a:pPr>
            <a:endParaRPr lang="en-US"/>
          </a:p>
        </c:txPr>
      </c:legendEntry>
      <c:legendEntry>
        <c:idx val="5"/>
        <c:txPr>
          <a:bodyPr/>
          <a:lstStyle/>
          <a:p>
            <a:pPr>
              <a:defRPr sz="1400" baseline="0"/>
            </a:pPr>
            <a:endParaRPr lang="en-US"/>
          </a:p>
        </c:txPr>
      </c:legendEntry>
      <c:legendEntry>
        <c:idx val="6"/>
        <c:txPr>
          <a:bodyPr/>
          <a:lstStyle/>
          <a:p>
            <a:pPr>
              <a:defRPr sz="1400" baseline="0"/>
            </a:pPr>
            <a:endParaRPr lang="en-US"/>
          </a:p>
        </c:txPr>
      </c:legendEntry>
      <c:legendEntry>
        <c:idx val="7"/>
        <c:txPr>
          <a:bodyPr/>
          <a:lstStyle/>
          <a:p>
            <a:pPr>
              <a:defRPr sz="1400" baseline="0"/>
            </a:pPr>
            <a:endParaRPr lang="en-US"/>
          </a:p>
        </c:txPr>
      </c:legendEntry>
      <c:layout>
        <c:manualLayout>
          <c:xMode val="edge"/>
          <c:yMode val="edge"/>
          <c:x val="0.7971372926788407"/>
          <c:y val="0.20379777723097114"/>
          <c:w val="0.19222440944881891"/>
          <c:h val="0.68662319553805773"/>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0.47222</cdr:x>
      <cdr:y>0.45238</cdr:y>
    </cdr:from>
    <cdr:to>
      <cdr:x>0.63889</cdr:x>
      <cdr:y>0.7381</cdr:y>
    </cdr:to>
    <cdr:sp macro="" textlink="">
      <cdr:nvSpPr>
        <cdr:cNvPr id="2" name="TextBox 1"/>
        <cdr:cNvSpPr txBox="1"/>
      </cdr:nvSpPr>
      <cdr:spPr>
        <a:xfrm xmlns:a="http://schemas.openxmlformats.org/drawingml/2006/main">
          <a:off x="2590800" y="1447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0.48611</cdr:x>
      <cdr:y>0.5</cdr:y>
    </cdr:from>
    <cdr:to>
      <cdr:x>0.65278</cdr:x>
      <cdr:y>0.78571</cdr:y>
    </cdr:to>
    <cdr:sp macro="" textlink="">
      <cdr:nvSpPr>
        <cdr:cNvPr id="3" name="TextBox 2"/>
        <cdr:cNvSpPr txBox="1"/>
      </cdr:nvSpPr>
      <cdr:spPr>
        <a:xfrm xmlns:a="http://schemas.openxmlformats.org/drawingml/2006/main">
          <a:off x="2667000" y="1600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60%</a:t>
          </a:r>
          <a:endParaRPr lang="en-US" sz="1800" dirty="0"/>
        </a:p>
      </cdr:txBody>
    </cdr:sp>
  </cdr:relSizeAnchor>
  <cdr:relSizeAnchor xmlns:cdr="http://schemas.openxmlformats.org/drawingml/2006/chartDrawing">
    <cdr:from>
      <cdr:x>0.30556</cdr:x>
      <cdr:y>0.45238</cdr:y>
    </cdr:from>
    <cdr:to>
      <cdr:x>0.47222</cdr:x>
      <cdr:y>0.7381</cdr:y>
    </cdr:to>
    <cdr:sp macro="" textlink="">
      <cdr:nvSpPr>
        <cdr:cNvPr id="4" name="TextBox 3"/>
        <cdr:cNvSpPr txBox="1"/>
      </cdr:nvSpPr>
      <cdr:spPr>
        <a:xfrm xmlns:a="http://schemas.openxmlformats.org/drawingml/2006/main">
          <a:off x="1676400" y="1447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40%</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A9C70-B5A1-424D-BFC7-C65B7E0C5493}" type="datetimeFigureOut">
              <a:rPr lang="en-US" smtClean="0"/>
              <a:t>10/5/2013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88F75-B6FE-4C47-AFCE-05109BF04016}" type="slidenum">
              <a:rPr lang="en-US" smtClean="0"/>
              <a:t>‹#›</a:t>
            </a:fld>
            <a:endParaRPr lang="en-US"/>
          </a:p>
        </p:txBody>
      </p:sp>
    </p:spTree>
    <p:extLst>
      <p:ext uri="{BB962C8B-B14F-4D97-AF65-F5344CB8AC3E}">
        <p14:creationId xmlns:p14="http://schemas.microsoft.com/office/powerpoint/2010/main" val="265818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92712-5A3E-4552-A4DA-8EDCD99E0A6F}" type="datetimeFigureOut">
              <a:rPr lang="en-US" smtClean="0"/>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2712-5A3E-4552-A4DA-8EDCD99E0A6F}" type="datetimeFigureOut">
              <a:rPr lang="en-US" smtClean="0"/>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2712-5A3E-4552-A4DA-8EDCD99E0A6F}" type="datetimeFigureOut">
              <a:rPr lang="en-US" smtClean="0"/>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2712-5A3E-4552-A4DA-8EDCD99E0A6F}" type="datetimeFigureOut">
              <a:rPr lang="en-US" smtClean="0"/>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2712-5A3E-4552-A4DA-8EDCD99E0A6F}" type="datetimeFigureOut">
              <a:rPr lang="en-US" smtClean="0"/>
              <a:t>10/5/2013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2712-5A3E-4552-A4DA-8EDCD99E0A6F}" type="datetimeFigureOut">
              <a:rPr lang="en-US" smtClean="0"/>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2712-5A3E-4552-A4DA-8EDCD99E0A6F}" type="datetimeFigureOut">
              <a:rPr lang="en-US" smtClean="0"/>
              <a:t>10/5/2013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92712-5A3E-4552-A4DA-8EDCD99E0A6F}" type="datetimeFigureOut">
              <a:rPr lang="en-US" smtClean="0"/>
              <a:t>10/5/2013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2712-5A3E-4552-A4DA-8EDCD99E0A6F}" type="datetimeFigureOut">
              <a:rPr lang="en-US" smtClean="0"/>
              <a:t>10/5/2013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2712-5A3E-4552-A4DA-8EDCD99E0A6F}" type="datetimeFigureOut">
              <a:rPr lang="en-US" smtClean="0"/>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2712-5A3E-4552-A4DA-8EDCD99E0A6F}" type="datetimeFigureOut">
              <a:rPr lang="en-US" smtClean="0"/>
              <a:t>10/5/2013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D1FCB-EEA8-4067-A7A5-5E568C3EAB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2712-5A3E-4552-A4DA-8EDCD99E0A6F}" type="datetimeFigureOut">
              <a:rPr lang="en-US" smtClean="0"/>
              <a:t>10/5/2013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D1FCB-EEA8-4067-A7A5-5E568C3EAB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ubuntu_st_no®-black_orange-hex.png"/>
          <p:cNvPicPr>
            <a:picLocks noChangeAspect="1"/>
          </p:cNvPicPr>
          <p:nvPr/>
        </p:nvPicPr>
        <p:blipFill>
          <a:blip r:embed="rId2" cstate="print"/>
          <a:stretch>
            <a:fillRect/>
          </a:stretch>
        </p:blipFill>
        <p:spPr>
          <a:xfrm>
            <a:off x="1295400" y="0"/>
            <a:ext cx="6553200" cy="4632909"/>
          </a:xfrm>
          <a:prstGeom prst="rect">
            <a:avLst/>
          </a:prstGeom>
        </p:spPr>
      </p:pic>
      <p:sp>
        <p:nvSpPr>
          <p:cNvPr id="6" name="TextBox 5"/>
          <p:cNvSpPr txBox="1"/>
          <p:nvPr/>
        </p:nvSpPr>
        <p:spPr>
          <a:xfrm>
            <a:off x="3053982" y="3886200"/>
            <a:ext cx="2857898" cy="400110"/>
          </a:xfrm>
          <a:prstGeom prst="rect">
            <a:avLst/>
          </a:prstGeom>
          <a:noFill/>
        </p:spPr>
        <p:txBody>
          <a:bodyPr wrap="none" rtlCol="0">
            <a:spAutoFit/>
          </a:bodyPr>
          <a:lstStyle/>
          <a:p>
            <a:pPr algn="ctr"/>
            <a:r>
              <a:rPr lang="en-US" sz="2000" dirty="0" smtClean="0"/>
              <a:t>“Linux for Human </a:t>
            </a:r>
            <a:r>
              <a:rPr lang="en-US" sz="2000" dirty="0"/>
              <a:t>B</a:t>
            </a:r>
            <a:r>
              <a:rPr lang="en-US" sz="2000" dirty="0" smtClean="0"/>
              <a:t>eings”</a:t>
            </a:r>
            <a:endParaRPr lang="en-US" sz="2000" dirty="0"/>
          </a:p>
        </p:txBody>
      </p:sp>
      <p:sp>
        <p:nvSpPr>
          <p:cNvPr id="7" name="TextBox 6"/>
          <p:cNvSpPr txBox="1"/>
          <p:nvPr/>
        </p:nvSpPr>
        <p:spPr>
          <a:xfrm>
            <a:off x="1524000" y="5181600"/>
            <a:ext cx="6775060" cy="584775"/>
          </a:xfrm>
          <a:prstGeom prst="rect">
            <a:avLst/>
          </a:prstGeom>
          <a:noFill/>
        </p:spPr>
        <p:txBody>
          <a:bodyPr wrap="none" rtlCol="0">
            <a:spAutoFit/>
          </a:bodyPr>
          <a:lstStyle/>
          <a:p>
            <a:r>
              <a:rPr lang="en-US" sz="3200" dirty="0" smtClean="0"/>
              <a:t>Ubuntu Operating System </a:t>
            </a:r>
            <a:r>
              <a:rPr lang="en-US" sz="3200" dirty="0" smtClean="0"/>
              <a:t>Usability Test</a:t>
            </a:r>
            <a:endParaRPr lang="en-US" sz="3200" dirty="0"/>
          </a:p>
        </p:txBody>
      </p:sp>
      <p:sp>
        <p:nvSpPr>
          <p:cNvPr id="2" name="TextBox 1"/>
          <p:cNvSpPr txBox="1"/>
          <p:nvPr/>
        </p:nvSpPr>
        <p:spPr>
          <a:xfrm>
            <a:off x="2317169" y="5786289"/>
            <a:ext cx="4876800" cy="307777"/>
          </a:xfrm>
          <a:prstGeom prst="rect">
            <a:avLst/>
          </a:prstGeom>
          <a:noFill/>
        </p:spPr>
        <p:txBody>
          <a:bodyPr wrap="square" rtlCol="0">
            <a:spAutoFit/>
          </a:bodyPr>
          <a:lstStyle/>
          <a:p>
            <a:r>
              <a:rPr lang="en-US" sz="1400" dirty="0" smtClean="0"/>
              <a:t>Arthur </a:t>
            </a:r>
            <a:r>
              <a:rPr lang="en-US" sz="1400" dirty="0" err="1" smtClean="0"/>
              <a:t>Rahmes</a:t>
            </a:r>
            <a:r>
              <a:rPr lang="en-US" sz="1400" dirty="0" smtClean="0"/>
              <a:t>, Cody Richardson, Gabriel Venezuela, Sean Wray</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6830524" cy="523220"/>
          </a:xfrm>
          <a:prstGeom prst="rect">
            <a:avLst/>
          </a:prstGeom>
          <a:noFill/>
        </p:spPr>
        <p:txBody>
          <a:bodyPr wrap="none" rtlCol="0">
            <a:spAutoFit/>
          </a:bodyPr>
          <a:lstStyle/>
          <a:p>
            <a:r>
              <a:rPr lang="en-US" sz="2800" b="1" u="sng" dirty="0" smtClean="0"/>
              <a:t>5. Create a .txt </a:t>
            </a:r>
            <a:r>
              <a:rPr lang="en-US" sz="2800" b="1" u="sng" dirty="0" smtClean="0"/>
              <a:t>File </a:t>
            </a:r>
            <a:r>
              <a:rPr lang="en-US" sz="2800" b="1" u="sng" dirty="0" smtClean="0"/>
              <a:t>and </a:t>
            </a:r>
            <a:r>
              <a:rPr lang="en-US" sz="2800" b="1" u="sng" dirty="0" smtClean="0"/>
              <a:t>Save </a:t>
            </a:r>
            <a:r>
              <a:rPr lang="en-US" sz="2800" b="1" u="sng" dirty="0" smtClean="0"/>
              <a:t>it in </a:t>
            </a:r>
            <a:r>
              <a:rPr lang="en-US" sz="2800" b="1" u="sng" dirty="0" smtClean="0"/>
              <a:t>Documents</a:t>
            </a:r>
            <a:endParaRPr lang="en-US" sz="2800" b="1" u="sng" dirty="0"/>
          </a:p>
        </p:txBody>
      </p:sp>
      <p:sp>
        <p:nvSpPr>
          <p:cNvPr id="4" name="TextBox 3"/>
          <p:cNvSpPr txBox="1"/>
          <p:nvPr/>
        </p:nvSpPr>
        <p:spPr>
          <a:xfrm>
            <a:off x="914400" y="1828800"/>
            <a:ext cx="7239000" cy="1477328"/>
          </a:xfrm>
          <a:prstGeom prst="rect">
            <a:avLst/>
          </a:prstGeom>
          <a:noFill/>
        </p:spPr>
        <p:txBody>
          <a:bodyPr wrap="square" rtlCol="0">
            <a:spAutoFit/>
          </a:bodyPr>
          <a:lstStyle/>
          <a:p>
            <a:r>
              <a:rPr lang="en-US" dirty="0" smtClean="0"/>
              <a:t>Click the ‘Dash Home’ button. In the search bar that appears, type “Text Editor” and hit ‘Enter’. Enter whatever text you would like here, then click ‘Save’. A ‘Save As’ window will appear. In the pane on the left, click ‘Documents’. In the top of the window in the ‘Name Box’, type “test.txt” then click ‘Save’. </a:t>
            </a:r>
            <a:endParaRPr lang="en-US" dirty="0"/>
          </a:p>
        </p:txBody>
      </p:sp>
      <p:pic>
        <p:nvPicPr>
          <p:cNvPr id="4098" name="Picture 2" descr="http://ubuntugenius.files.wordpress.com/2010/10/gedit-convert-windows-format.png"/>
          <p:cNvPicPr>
            <a:picLocks noChangeAspect="1" noChangeArrowheads="1"/>
          </p:cNvPicPr>
          <p:nvPr/>
        </p:nvPicPr>
        <p:blipFill>
          <a:blip r:embed="rId2" cstate="print"/>
          <a:srcRect/>
          <a:stretch>
            <a:fillRect/>
          </a:stretch>
        </p:blipFill>
        <p:spPr bwMode="auto">
          <a:xfrm>
            <a:off x="1752600" y="3657600"/>
            <a:ext cx="5514975" cy="2324101"/>
          </a:xfrm>
          <a:prstGeom prst="rect">
            <a:avLst/>
          </a:prstGeom>
          <a:noFill/>
        </p:spPr>
      </p:pic>
      <p:pic>
        <p:nvPicPr>
          <p:cNvPr id="5" name="Picture 4" descr="ubuntu-logo32.png"/>
          <p:cNvPicPr>
            <a:picLocks noChangeAspect="1"/>
          </p:cNvPicPr>
          <p:nvPr/>
        </p:nvPicPr>
        <p:blipFill>
          <a:blip r:embed="rId3"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2231" y="762000"/>
            <a:ext cx="5116978" cy="523220"/>
          </a:xfrm>
          <a:prstGeom prst="rect">
            <a:avLst/>
          </a:prstGeom>
          <a:noFill/>
        </p:spPr>
        <p:txBody>
          <a:bodyPr wrap="none" rtlCol="0">
            <a:spAutoFit/>
          </a:bodyPr>
          <a:lstStyle/>
          <a:p>
            <a:r>
              <a:rPr lang="en-US" sz="2800" b="1" u="sng" dirty="0" smtClean="0"/>
              <a:t>6. Connect to a </a:t>
            </a:r>
            <a:r>
              <a:rPr lang="en-US" sz="2800" b="1" u="sng" dirty="0" smtClean="0"/>
              <a:t>Wireless Network</a:t>
            </a:r>
            <a:endParaRPr lang="en-US" sz="2800" b="1" u="sng" dirty="0"/>
          </a:p>
        </p:txBody>
      </p:sp>
      <p:sp>
        <p:nvSpPr>
          <p:cNvPr id="4" name="TextBox 3"/>
          <p:cNvSpPr txBox="1"/>
          <p:nvPr/>
        </p:nvSpPr>
        <p:spPr>
          <a:xfrm>
            <a:off x="914400" y="1828800"/>
            <a:ext cx="7239000" cy="923330"/>
          </a:xfrm>
          <a:prstGeom prst="rect">
            <a:avLst/>
          </a:prstGeom>
          <a:noFill/>
        </p:spPr>
        <p:txBody>
          <a:bodyPr wrap="square" rtlCol="0">
            <a:spAutoFit/>
          </a:bodyPr>
          <a:lstStyle/>
          <a:p>
            <a:r>
              <a:rPr lang="en-US" dirty="0" smtClean="0"/>
              <a:t>Click the ‘Wireless’ icon located at the top right of the screen. In the drop-down menu that appears, choose the specified wireless network and enter the provided credentials, if necessary. </a:t>
            </a:r>
            <a:endParaRPr lang="en-US" dirty="0"/>
          </a:p>
        </p:txBody>
      </p:sp>
      <p:pic>
        <p:nvPicPr>
          <p:cNvPr id="3074" name="Picture 2" descr="http://cedarville.edu/~/media/Files/Computer-Help/Images/Ubuntu-Screenshot3"/>
          <p:cNvPicPr>
            <a:picLocks noChangeAspect="1" noChangeArrowheads="1"/>
          </p:cNvPicPr>
          <p:nvPr/>
        </p:nvPicPr>
        <p:blipFill>
          <a:blip r:embed="rId2" cstate="print"/>
          <a:srcRect/>
          <a:stretch>
            <a:fillRect/>
          </a:stretch>
        </p:blipFill>
        <p:spPr bwMode="auto">
          <a:xfrm>
            <a:off x="1524000" y="2895600"/>
            <a:ext cx="5867400" cy="3437930"/>
          </a:xfrm>
          <a:prstGeom prst="rect">
            <a:avLst/>
          </a:prstGeom>
          <a:noFill/>
        </p:spPr>
      </p:pic>
      <p:pic>
        <p:nvPicPr>
          <p:cNvPr id="5" name="Picture 4" descr="ubuntu-logo32.png"/>
          <p:cNvPicPr>
            <a:picLocks noChangeAspect="1"/>
          </p:cNvPicPr>
          <p:nvPr/>
        </p:nvPicPr>
        <p:blipFill>
          <a:blip r:embed="rId3"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8365"/>
            <a:ext cx="4294381" cy="523220"/>
          </a:xfrm>
          <a:prstGeom prst="rect">
            <a:avLst/>
          </a:prstGeom>
          <a:noFill/>
        </p:spPr>
        <p:txBody>
          <a:bodyPr wrap="none" rtlCol="0">
            <a:spAutoFit/>
          </a:bodyPr>
          <a:lstStyle/>
          <a:p>
            <a:r>
              <a:rPr lang="en-US" sz="2800" b="1" u="sng" dirty="0" smtClean="0"/>
              <a:t>7. Shut </a:t>
            </a:r>
            <a:r>
              <a:rPr lang="en-US" sz="2800" b="1" u="sng" dirty="0" smtClean="0"/>
              <a:t>Down </a:t>
            </a:r>
            <a:r>
              <a:rPr lang="en-US" sz="2800" b="1" u="sng" dirty="0" smtClean="0"/>
              <a:t>the </a:t>
            </a:r>
            <a:r>
              <a:rPr lang="en-US" sz="2800" b="1" u="sng" dirty="0"/>
              <a:t>C</a:t>
            </a:r>
            <a:r>
              <a:rPr lang="en-US" sz="2800" b="1" u="sng" dirty="0" smtClean="0"/>
              <a:t>omputer</a:t>
            </a:r>
            <a:endParaRPr lang="en-US" sz="2800" b="1" u="sng" dirty="0"/>
          </a:p>
        </p:txBody>
      </p:sp>
      <p:sp>
        <p:nvSpPr>
          <p:cNvPr id="4" name="TextBox 3"/>
          <p:cNvSpPr txBox="1"/>
          <p:nvPr/>
        </p:nvSpPr>
        <p:spPr>
          <a:xfrm>
            <a:off x="914400" y="1828800"/>
            <a:ext cx="7239000" cy="923330"/>
          </a:xfrm>
          <a:prstGeom prst="rect">
            <a:avLst/>
          </a:prstGeom>
          <a:noFill/>
        </p:spPr>
        <p:txBody>
          <a:bodyPr wrap="square" rtlCol="0">
            <a:spAutoFit/>
          </a:bodyPr>
          <a:lstStyle/>
          <a:p>
            <a:r>
              <a:rPr lang="en-US" dirty="0" smtClean="0"/>
              <a:t>Click the cog-wheel icon located in the top-right corner of the screen. In the drop-down menu that appears, choose ‘Shut Down…’. In the window that appears, confirm the shut down procedure by clicking ‘Shut Down’. </a:t>
            </a:r>
            <a:endParaRPr lang="en-US" dirty="0"/>
          </a:p>
        </p:txBody>
      </p:sp>
      <p:pic>
        <p:nvPicPr>
          <p:cNvPr id="2050" name="Picture 2" descr="http://toastytech.com/guis/ubuntu10shutdown.png"/>
          <p:cNvPicPr>
            <a:picLocks noChangeAspect="1" noChangeArrowheads="1"/>
          </p:cNvPicPr>
          <p:nvPr/>
        </p:nvPicPr>
        <p:blipFill>
          <a:blip r:embed="rId2" cstate="print"/>
          <a:srcRect/>
          <a:stretch>
            <a:fillRect/>
          </a:stretch>
        </p:blipFill>
        <p:spPr bwMode="auto">
          <a:xfrm>
            <a:off x="2133600" y="2819400"/>
            <a:ext cx="4749800" cy="3562350"/>
          </a:xfrm>
          <a:prstGeom prst="rect">
            <a:avLst/>
          </a:prstGeom>
          <a:noFill/>
        </p:spPr>
      </p:pic>
      <p:pic>
        <p:nvPicPr>
          <p:cNvPr id="5" name="Picture 4" descr="ubuntu-logo32.png"/>
          <p:cNvPicPr>
            <a:picLocks noChangeAspect="1"/>
          </p:cNvPicPr>
          <p:nvPr/>
        </p:nvPicPr>
        <p:blipFill>
          <a:blip r:embed="rId3"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782442"/>
            <a:ext cx="5065105" cy="523220"/>
          </a:xfrm>
          <a:prstGeom prst="rect">
            <a:avLst/>
          </a:prstGeom>
          <a:noFill/>
        </p:spPr>
        <p:txBody>
          <a:bodyPr wrap="none" rtlCol="0">
            <a:spAutoFit/>
          </a:bodyPr>
          <a:lstStyle/>
          <a:p>
            <a:r>
              <a:rPr lang="en-US" sz="2800" b="1" u="sng" dirty="0" smtClean="0"/>
              <a:t>Post-Testing Interview Questions</a:t>
            </a:r>
            <a:endParaRPr lang="en-US" sz="2800" b="1" u="sng" dirty="0"/>
          </a:p>
        </p:txBody>
      </p:sp>
      <p:sp>
        <p:nvSpPr>
          <p:cNvPr id="3" name="TextBox 2"/>
          <p:cNvSpPr txBox="1"/>
          <p:nvPr/>
        </p:nvSpPr>
        <p:spPr>
          <a:xfrm>
            <a:off x="1143001" y="2133600"/>
            <a:ext cx="7010399" cy="3046988"/>
          </a:xfrm>
          <a:prstGeom prst="rect">
            <a:avLst/>
          </a:prstGeom>
          <a:noFill/>
        </p:spPr>
        <p:txBody>
          <a:bodyPr wrap="square" rtlCol="0">
            <a:spAutoFit/>
          </a:bodyPr>
          <a:lstStyle/>
          <a:p>
            <a:pPr marL="342900" indent="-342900"/>
            <a:r>
              <a:rPr lang="en-US" sz="2400" dirty="0" smtClean="0"/>
              <a:t>1. Do you feel that the written descriptions </a:t>
            </a:r>
            <a:r>
              <a:rPr lang="en-US" sz="2400" dirty="0" smtClean="0"/>
              <a:t>were </a:t>
            </a:r>
            <a:r>
              <a:rPr lang="en-US" sz="2400" dirty="0" smtClean="0"/>
              <a:t>helpful in accomplishing the tasks?</a:t>
            </a:r>
          </a:p>
          <a:p>
            <a:pPr marL="342900" indent="-342900"/>
            <a:r>
              <a:rPr lang="en-US" sz="2400" dirty="0" smtClean="0"/>
              <a:t>2. How did you feel about the order and level of difficulty in reference to the tasks?</a:t>
            </a:r>
          </a:p>
          <a:p>
            <a:pPr marL="342900" indent="-342900"/>
            <a:r>
              <a:rPr lang="en-US" sz="2400" dirty="0" smtClean="0"/>
              <a:t>3. Do you feel that the ‘Open Calculator’ task was a sensible starting point?</a:t>
            </a:r>
            <a:r>
              <a:rPr lang="en-US" sz="2400" dirty="0"/>
              <a:t> </a:t>
            </a:r>
            <a:r>
              <a:rPr lang="en-US" sz="2400" dirty="0" smtClean="0"/>
              <a:t>Why?</a:t>
            </a:r>
          </a:p>
          <a:p>
            <a:pPr marL="342900" indent="-342900"/>
            <a:r>
              <a:rPr lang="en-US" sz="2400" dirty="0" smtClean="0"/>
              <a:t>4. What was your biggest obstacle when following the instruction </a:t>
            </a:r>
            <a:r>
              <a:rPr lang="en-US" sz="2400" dirty="0"/>
              <a:t>(</a:t>
            </a:r>
            <a:r>
              <a:rPr lang="en-US" sz="2400" dirty="0" smtClean="0"/>
              <a:t>usability) manual?</a:t>
            </a:r>
          </a:p>
        </p:txBody>
      </p:sp>
      <p:pic>
        <p:nvPicPr>
          <p:cNvPr id="4" name="Picture 3" descr="ubuntu-logo32.png"/>
          <p:cNvPicPr>
            <a:picLocks noChangeAspect="1"/>
          </p:cNvPicPr>
          <p:nvPr/>
        </p:nvPicPr>
        <p:blipFill>
          <a:blip r:embed="rId2"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6945299" cy="523220"/>
          </a:xfrm>
          <a:prstGeom prst="rect">
            <a:avLst/>
          </a:prstGeom>
          <a:noFill/>
        </p:spPr>
        <p:txBody>
          <a:bodyPr wrap="none" rtlCol="0">
            <a:spAutoFit/>
          </a:bodyPr>
          <a:lstStyle/>
          <a:p>
            <a:r>
              <a:rPr lang="en-US" sz="2800" b="1" u="sng" dirty="0" smtClean="0"/>
              <a:t>Post-Testing Interview Questions Continued…</a:t>
            </a:r>
            <a:endParaRPr lang="en-US" sz="2800" b="1" u="sng" dirty="0"/>
          </a:p>
        </p:txBody>
      </p:sp>
      <p:sp>
        <p:nvSpPr>
          <p:cNvPr id="3" name="TextBox 2"/>
          <p:cNvSpPr txBox="1"/>
          <p:nvPr/>
        </p:nvSpPr>
        <p:spPr>
          <a:xfrm>
            <a:off x="1143001" y="2133600"/>
            <a:ext cx="7010399" cy="2677656"/>
          </a:xfrm>
          <a:prstGeom prst="rect">
            <a:avLst/>
          </a:prstGeom>
          <a:noFill/>
        </p:spPr>
        <p:txBody>
          <a:bodyPr wrap="square" rtlCol="0">
            <a:spAutoFit/>
          </a:bodyPr>
          <a:lstStyle/>
          <a:p>
            <a:pPr marL="342900" indent="-342900"/>
            <a:r>
              <a:rPr lang="en-US" sz="2400" dirty="0" smtClean="0"/>
              <a:t>5. Did </a:t>
            </a:r>
            <a:r>
              <a:rPr lang="en-US" sz="2400" dirty="0" err="1" smtClean="0"/>
              <a:t>Ubuntu</a:t>
            </a:r>
            <a:r>
              <a:rPr lang="en-US" sz="2400" dirty="0" smtClean="0"/>
              <a:t> function as an efficient operating system?</a:t>
            </a:r>
          </a:p>
          <a:p>
            <a:pPr marL="342900" indent="-342900"/>
            <a:r>
              <a:rPr lang="en-US" sz="2400" dirty="0"/>
              <a:t>6</a:t>
            </a:r>
            <a:r>
              <a:rPr lang="en-US" sz="2400" dirty="0" smtClean="0"/>
              <a:t>. How does </a:t>
            </a:r>
            <a:r>
              <a:rPr lang="en-US" sz="2400" dirty="0" err="1" smtClean="0"/>
              <a:t>Ubuntu</a:t>
            </a:r>
            <a:r>
              <a:rPr lang="en-US" sz="2400" dirty="0" smtClean="0"/>
              <a:t> compare to other operating systems you use in term of aesthetics? </a:t>
            </a:r>
          </a:p>
          <a:p>
            <a:pPr marL="342900" indent="-342900"/>
            <a:r>
              <a:rPr lang="en-US" sz="2400" dirty="0" smtClean="0"/>
              <a:t>7. Which task(s) do you feel were the most difficult?</a:t>
            </a:r>
          </a:p>
          <a:p>
            <a:pPr marL="342900" indent="-342900"/>
            <a:r>
              <a:rPr lang="en-US" sz="2400" dirty="0" smtClean="0"/>
              <a:t>8. How likely would you be to recommend </a:t>
            </a:r>
            <a:r>
              <a:rPr lang="en-US" sz="2400" dirty="0" err="1" smtClean="0"/>
              <a:t>Ubuntu</a:t>
            </a:r>
            <a:r>
              <a:rPr lang="en-US" sz="2400" dirty="0" smtClean="0"/>
              <a:t> to a friend or colleague? </a:t>
            </a:r>
          </a:p>
        </p:txBody>
      </p:sp>
      <p:pic>
        <p:nvPicPr>
          <p:cNvPr id="4" name="Picture 3" descr="ubuntu-logo32.png"/>
          <p:cNvPicPr>
            <a:picLocks noChangeAspect="1"/>
          </p:cNvPicPr>
          <p:nvPr/>
        </p:nvPicPr>
        <p:blipFill>
          <a:blip r:embed="rId2"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buntu-logo32.png"/>
          <p:cNvPicPr>
            <a:picLocks noChangeAspect="1"/>
          </p:cNvPicPr>
          <p:nvPr/>
        </p:nvPicPr>
        <p:blipFill>
          <a:blip r:embed="rId2" cstate="print"/>
          <a:stretch>
            <a:fillRect/>
          </a:stretch>
        </p:blipFill>
        <p:spPr>
          <a:xfrm>
            <a:off x="7391400" y="152400"/>
            <a:ext cx="1600200" cy="16002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76615087"/>
              </p:ext>
            </p:extLst>
          </p:nvPr>
        </p:nvGraphicFramePr>
        <p:xfrm>
          <a:off x="1447800" y="1600200"/>
          <a:ext cx="6096000" cy="4119880"/>
        </p:xfrm>
        <a:graphic>
          <a:graphicData uri="http://schemas.openxmlformats.org/drawingml/2006/table">
            <a:tbl>
              <a:tblPr firstRow="1" bandRow="1">
                <a:tableStyleId>{D7AC3CCA-C797-4891-BE02-D94E43425B78}</a:tableStyleId>
              </a:tblPr>
              <a:tblGrid>
                <a:gridCol w="3048000"/>
                <a:gridCol w="3048000"/>
              </a:tblGrid>
              <a:tr h="370840">
                <a:tc>
                  <a:txBody>
                    <a:bodyPr/>
                    <a:lstStyle/>
                    <a:p>
                      <a:pPr algn="ctr"/>
                      <a:r>
                        <a:rPr lang="en-US" dirty="0" smtClean="0"/>
                        <a:t>Name</a:t>
                      </a:r>
                      <a:endParaRPr lang="en-US" dirty="0"/>
                    </a:p>
                  </a:txBody>
                  <a:tcPr/>
                </a:tc>
                <a:tc>
                  <a:txBody>
                    <a:bodyPr/>
                    <a:lstStyle/>
                    <a:p>
                      <a:pPr algn="ctr"/>
                      <a:r>
                        <a:rPr lang="en-US" dirty="0" smtClean="0"/>
                        <a:t>Interface Usability Results</a:t>
                      </a:r>
                      <a:endParaRPr lang="en-US" dirty="0"/>
                    </a:p>
                  </a:txBody>
                  <a:tcPr/>
                </a:tc>
              </a:tr>
              <a:tr h="370840">
                <a:tc>
                  <a:txBody>
                    <a:bodyPr/>
                    <a:lstStyle/>
                    <a:p>
                      <a:pPr algn="ctr"/>
                      <a:r>
                        <a:rPr lang="en-US" dirty="0" smtClean="0"/>
                        <a:t>Emily</a:t>
                      </a:r>
                      <a:r>
                        <a:rPr lang="en-US" baseline="0" dirty="0" smtClean="0"/>
                        <a:t> Adams</a:t>
                      </a:r>
                      <a:endParaRPr lang="en-US" dirty="0"/>
                    </a:p>
                  </a:txBody>
                  <a:tcPr/>
                </a:tc>
                <a:tc>
                  <a:txBody>
                    <a:bodyPr/>
                    <a:lstStyle/>
                    <a:p>
                      <a:r>
                        <a:rPr lang="en-US" sz="1800" kern="1200" dirty="0" smtClean="0">
                          <a:solidFill>
                            <a:schemeClr val="dk1"/>
                          </a:solidFill>
                          <a:effectLst/>
                          <a:latin typeface="+mn-lt"/>
                          <a:ea typeface="+mn-ea"/>
                          <a:cs typeface="+mn-cs"/>
                        </a:rPr>
                        <a:t>The evaluator observed that Emily had a very easy time navigating around the Ubuntu interface and performing all of the required tasks. </a:t>
                      </a:r>
                      <a:endParaRPr lang="en-US" dirty="0"/>
                    </a:p>
                  </a:txBody>
                  <a:tcPr/>
                </a:tc>
              </a:tr>
              <a:tr h="370840">
                <a:tc>
                  <a:txBody>
                    <a:bodyPr/>
                    <a:lstStyle/>
                    <a:p>
                      <a:pPr algn="ctr"/>
                      <a:r>
                        <a:rPr lang="en-US" dirty="0" smtClean="0"/>
                        <a:t>Matthew Kidd</a:t>
                      </a:r>
                      <a:endParaRPr lang="en-US" dirty="0"/>
                    </a:p>
                  </a:txBody>
                  <a:tcPr/>
                </a:tc>
                <a:tc>
                  <a:txBody>
                    <a:bodyPr/>
                    <a:lstStyle/>
                    <a:p>
                      <a:r>
                        <a:rPr lang="en-US" sz="1800" kern="1200" dirty="0" smtClean="0">
                          <a:solidFill>
                            <a:schemeClr val="dk1"/>
                          </a:solidFill>
                          <a:effectLst/>
                          <a:latin typeface="+mn-lt"/>
                          <a:ea typeface="+mn-ea"/>
                          <a:cs typeface="+mn-cs"/>
                        </a:rPr>
                        <a:t>The evaluator observed that Matt had an extremely easy time navigating around the Ubuntu interface as well as performing all of the required tasks, which was to be expected, given his high level of computer literacy.</a:t>
                      </a:r>
                      <a:endParaRPr lang="en-US" dirty="0"/>
                    </a:p>
                  </a:txBody>
                  <a:tcPr/>
                </a:tc>
              </a:tr>
            </a:tbl>
          </a:graphicData>
        </a:graphic>
      </p:graphicFrame>
      <p:sp>
        <p:nvSpPr>
          <p:cNvPr id="3" name="TextBox 2"/>
          <p:cNvSpPr txBox="1"/>
          <p:nvPr/>
        </p:nvSpPr>
        <p:spPr>
          <a:xfrm>
            <a:off x="2514600" y="722120"/>
            <a:ext cx="4495800" cy="523220"/>
          </a:xfrm>
          <a:prstGeom prst="rect">
            <a:avLst/>
          </a:prstGeom>
          <a:noFill/>
        </p:spPr>
        <p:txBody>
          <a:bodyPr wrap="square" rtlCol="0">
            <a:spAutoFit/>
          </a:bodyPr>
          <a:lstStyle/>
          <a:p>
            <a:r>
              <a:rPr lang="en-US" sz="2800" b="1" u="sng" dirty="0" smtClean="0"/>
              <a:t>Interface Usability Results</a:t>
            </a:r>
            <a:endParaRPr lang="en-US" sz="2800" b="1" u="sng" dirty="0"/>
          </a:p>
        </p:txBody>
      </p:sp>
    </p:spTree>
    <p:extLst>
      <p:ext uri="{BB962C8B-B14F-4D97-AF65-F5344CB8AC3E}">
        <p14:creationId xmlns:p14="http://schemas.microsoft.com/office/powerpoint/2010/main" val="43352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buntu-logo32.png"/>
          <p:cNvPicPr>
            <a:picLocks noChangeAspect="1"/>
          </p:cNvPicPr>
          <p:nvPr/>
        </p:nvPicPr>
        <p:blipFill>
          <a:blip r:embed="rId2" cstate="print"/>
          <a:stretch>
            <a:fillRect/>
          </a:stretch>
        </p:blipFill>
        <p:spPr>
          <a:xfrm>
            <a:off x="7391400" y="152400"/>
            <a:ext cx="1600200" cy="1600200"/>
          </a:xfrm>
          <a:prstGeom prst="rect">
            <a:avLst/>
          </a:prstGeom>
        </p:spPr>
      </p:pic>
      <p:sp>
        <p:nvSpPr>
          <p:cNvPr id="2" name="TextBox 1"/>
          <p:cNvSpPr txBox="1"/>
          <p:nvPr/>
        </p:nvSpPr>
        <p:spPr>
          <a:xfrm>
            <a:off x="2514600" y="722120"/>
            <a:ext cx="4495800" cy="523220"/>
          </a:xfrm>
          <a:prstGeom prst="rect">
            <a:avLst/>
          </a:prstGeom>
          <a:noFill/>
        </p:spPr>
        <p:txBody>
          <a:bodyPr wrap="square" rtlCol="0">
            <a:spAutoFit/>
          </a:bodyPr>
          <a:lstStyle/>
          <a:p>
            <a:r>
              <a:rPr lang="en-US" sz="2800" b="1" u="sng" dirty="0" smtClean="0"/>
              <a:t>Interface Usability Results</a:t>
            </a:r>
            <a:endParaRPr lang="en-US" sz="2800" b="1" u="sng" dirty="0"/>
          </a:p>
        </p:txBody>
      </p:sp>
      <p:graphicFrame>
        <p:nvGraphicFramePr>
          <p:cNvPr id="3" name="Table 2"/>
          <p:cNvGraphicFramePr>
            <a:graphicFrameLocks noGrp="1"/>
          </p:cNvGraphicFramePr>
          <p:nvPr>
            <p:extLst>
              <p:ext uri="{D42A27DB-BD31-4B8C-83A1-F6EECF244321}">
                <p14:modId xmlns:p14="http://schemas.microsoft.com/office/powerpoint/2010/main" val="4051193354"/>
              </p:ext>
            </p:extLst>
          </p:nvPr>
        </p:nvGraphicFramePr>
        <p:xfrm>
          <a:off x="1447800" y="1245340"/>
          <a:ext cx="6096000" cy="5491480"/>
        </p:xfrm>
        <a:graphic>
          <a:graphicData uri="http://schemas.openxmlformats.org/drawingml/2006/table">
            <a:tbl>
              <a:tblPr firstRow="1" bandRow="1">
                <a:tableStyleId>{D7AC3CCA-C797-4891-BE02-D94E43425B78}</a:tableStyleId>
              </a:tblPr>
              <a:tblGrid>
                <a:gridCol w="3048000"/>
                <a:gridCol w="3048000"/>
              </a:tblGrid>
              <a:tr h="370840">
                <a:tc>
                  <a:txBody>
                    <a:bodyPr/>
                    <a:lstStyle/>
                    <a:p>
                      <a:pPr algn="ctr"/>
                      <a:r>
                        <a:rPr lang="en-US" dirty="0" smtClean="0"/>
                        <a:t>Name</a:t>
                      </a:r>
                      <a:endParaRPr lang="en-US" dirty="0"/>
                    </a:p>
                  </a:txBody>
                  <a:tcPr/>
                </a:tc>
                <a:tc>
                  <a:txBody>
                    <a:bodyPr/>
                    <a:lstStyle/>
                    <a:p>
                      <a:pPr algn="ctr"/>
                      <a:r>
                        <a:rPr lang="en-US" dirty="0" smtClean="0"/>
                        <a:t>Interface Usability Results</a:t>
                      </a:r>
                      <a:endParaRPr lang="en-US" dirty="0"/>
                    </a:p>
                  </a:txBody>
                  <a:tcPr/>
                </a:tc>
              </a:tr>
              <a:tr h="370840">
                <a:tc>
                  <a:txBody>
                    <a:bodyPr/>
                    <a:lstStyle/>
                    <a:p>
                      <a:pPr algn="ctr"/>
                      <a:r>
                        <a:rPr lang="en-US" dirty="0" smtClean="0"/>
                        <a:t>Landon </a:t>
                      </a:r>
                      <a:r>
                        <a:rPr lang="en-US" dirty="0" err="1" smtClean="0"/>
                        <a:t>Canida</a:t>
                      </a:r>
                      <a:endParaRPr lang="en-US" dirty="0"/>
                    </a:p>
                  </a:txBody>
                  <a:tcPr/>
                </a:tc>
                <a:tc>
                  <a:txBody>
                    <a:bodyPr/>
                    <a:lstStyle/>
                    <a:p>
                      <a:r>
                        <a:rPr lang="en-US" sz="1800" kern="1200" dirty="0" smtClean="0">
                          <a:solidFill>
                            <a:schemeClr val="dk1"/>
                          </a:solidFill>
                          <a:effectLst/>
                          <a:latin typeface="+mn-lt"/>
                          <a:ea typeface="+mn-ea"/>
                          <a:cs typeface="+mn-cs"/>
                        </a:rPr>
                        <a:t>The evaluator observed that Landon performed every single task quickly and without any problems or confusion. Not surprising because, like Matthew, Landon has a high computer literacy level.</a:t>
                      </a:r>
                      <a:endParaRPr lang="en-US" dirty="0"/>
                    </a:p>
                  </a:txBody>
                  <a:tcPr/>
                </a:tc>
              </a:tr>
              <a:tr h="370840">
                <a:tc>
                  <a:txBody>
                    <a:bodyPr/>
                    <a:lstStyle/>
                    <a:p>
                      <a:pPr algn="ctr"/>
                      <a:r>
                        <a:rPr lang="en-US" dirty="0" smtClean="0"/>
                        <a:t>Jr.</a:t>
                      </a:r>
                      <a:r>
                        <a:rPr lang="en-US" baseline="0" dirty="0" smtClean="0"/>
                        <a:t> Paul</a:t>
                      </a:r>
                      <a:endParaRPr lang="en-US" dirty="0"/>
                    </a:p>
                  </a:txBody>
                  <a:tcPr/>
                </a:tc>
                <a:tc>
                  <a:txBody>
                    <a:bodyPr/>
                    <a:lstStyle/>
                    <a:p>
                      <a:pPr lvl="0"/>
                      <a:r>
                        <a:rPr lang="en-US" sz="1800" kern="1200" dirty="0" smtClean="0">
                          <a:solidFill>
                            <a:schemeClr val="dk1"/>
                          </a:solidFill>
                          <a:effectLst/>
                          <a:latin typeface="+mn-lt"/>
                          <a:ea typeface="+mn-ea"/>
                          <a:cs typeface="+mn-cs"/>
                        </a:rPr>
                        <a:t>The evaluator observed that out of all of the participants, Jr. Paul was the one that had the most problems performing the specified tasks successfully. When taken in context, however, he still performed very well on the usability test, but just had more trouble doing it compared to everybody else.</a:t>
                      </a:r>
                      <a:endParaRPr lang="en-US" sz="18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31329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buntu-logo32.png"/>
          <p:cNvPicPr>
            <a:picLocks noChangeAspect="1"/>
          </p:cNvPicPr>
          <p:nvPr/>
        </p:nvPicPr>
        <p:blipFill>
          <a:blip r:embed="rId2" cstate="print"/>
          <a:stretch>
            <a:fillRect/>
          </a:stretch>
        </p:blipFill>
        <p:spPr>
          <a:xfrm>
            <a:off x="7391400" y="152400"/>
            <a:ext cx="1600200" cy="1600200"/>
          </a:xfrm>
          <a:prstGeom prst="rect">
            <a:avLst/>
          </a:prstGeom>
        </p:spPr>
      </p:pic>
      <p:sp>
        <p:nvSpPr>
          <p:cNvPr id="4" name="Rectangle 3"/>
          <p:cNvSpPr/>
          <p:nvPr/>
        </p:nvSpPr>
        <p:spPr>
          <a:xfrm>
            <a:off x="2514600" y="685800"/>
            <a:ext cx="4056431" cy="523220"/>
          </a:xfrm>
          <a:prstGeom prst="rect">
            <a:avLst/>
          </a:prstGeom>
        </p:spPr>
        <p:txBody>
          <a:bodyPr wrap="none">
            <a:spAutoFit/>
          </a:bodyPr>
          <a:lstStyle/>
          <a:p>
            <a:r>
              <a:rPr lang="en-US" sz="2800" b="1" u="sng" dirty="0"/>
              <a:t>Interface Usability Results</a:t>
            </a:r>
            <a:endParaRPr lang="en-US" sz="2800" b="1" u="sng" dirty="0"/>
          </a:p>
        </p:txBody>
      </p:sp>
      <p:graphicFrame>
        <p:nvGraphicFramePr>
          <p:cNvPr id="5" name="Table 4"/>
          <p:cNvGraphicFramePr>
            <a:graphicFrameLocks noGrp="1"/>
          </p:cNvGraphicFramePr>
          <p:nvPr>
            <p:extLst>
              <p:ext uri="{D42A27DB-BD31-4B8C-83A1-F6EECF244321}">
                <p14:modId xmlns:p14="http://schemas.microsoft.com/office/powerpoint/2010/main" val="2461595792"/>
              </p:ext>
            </p:extLst>
          </p:nvPr>
        </p:nvGraphicFramePr>
        <p:xfrm>
          <a:off x="1494815" y="1524000"/>
          <a:ext cx="6096000" cy="2382520"/>
        </p:xfrm>
        <a:graphic>
          <a:graphicData uri="http://schemas.openxmlformats.org/drawingml/2006/table">
            <a:tbl>
              <a:tblPr firstRow="1" bandRow="1">
                <a:tableStyleId>{D7AC3CCA-C797-4891-BE02-D94E43425B78}</a:tableStyleId>
              </a:tblPr>
              <a:tblGrid>
                <a:gridCol w="3048000"/>
                <a:gridCol w="3048000"/>
              </a:tblGrid>
              <a:tr h="370840">
                <a:tc>
                  <a:txBody>
                    <a:bodyPr/>
                    <a:lstStyle/>
                    <a:p>
                      <a:pPr algn="ctr"/>
                      <a:r>
                        <a:rPr lang="en-US" dirty="0" smtClean="0"/>
                        <a:t>Name</a:t>
                      </a:r>
                      <a:endParaRPr lang="en-US" dirty="0"/>
                    </a:p>
                  </a:txBody>
                  <a:tcPr/>
                </a:tc>
                <a:tc>
                  <a:txBody>
                    <a:bodyPr/>
                    <a:lstStyle/>
                    <a:p>
                      <a:pPr algn="ctr"/>
                      <a:r>
                        <a:rPr lang="en-US" dirty="0" smtClean="0"/>
                        <a:t>Interface</a:t>
                      </a:r>
                      <a:r>
                        <a:rPr lang="en-US" baseline="0" dirty="0" smtClean="0"/>
                        <a:t> Usability Results</a:t>
                      </a:r>
                      <a:endParaRPr lang="en-US" dirty="0"/>
                    </a:p>
                  </a:txBody>
                  <a:tcPr/>
                </a:tc>
              </a:tr>
              <a:tr h="370840">
                <a:tc>
                  <a:txBody>
                    <a:bodyPr/>
                    <a:lstStyle/>
                    <a:p>
                      <a:pPr algn="ctr"/>
                      <a:r>
                        <a:rPr lang="en-US" dirty="0" smtClean="0"/>
                        <a:t>Jeff Cadet</a:t>
                      </a:r>
                      <a:endParaRPr lang="en-US" dirty="0"/>
                    </a:p>
                  </a:txBody>
                  <a:tcPr/>
                </a:tc>
                <a:tc>
                  <a:txBody>
                    <a:bodyPr/>
                    <a:lstStyle/>
                    <a:p>
                      <a:r>
                        <a:rPr lang="en-US" sz="1800" kern="1200" dirty="0" smtClean="0">
                          <a:solidFill>
                            <a:schemeClr val="dk1"/>
                          </a:solidFill>
                          <a:effectLst/>
                          <a:latin typeface="+mn-lt"/>
                          <a:ea typeface="+mn-ea"/>
                          <a:cs typeface="+mn-cs"/>
                        </a:rPr>
                        <a:t>The evaluator observed that overall Jeff did a good job in performing all of the specified tasks. He wasn’t the quickest at doing them, but he also wasn’t the slowest; he was average.</a:t>
                      </a:r>
                      <a:endParaRPr lang="en-US" dirty="0"/>
                    </a:p>
                  </a:txBody>
                  <a:tcPr/>
                </a:tc>
              </a:tr>
            </a:tbl>
          </a:graphicData>
        </a:graphic>
      </p:graphicFrame>
    </p:spTree>
    <p:extLst>
      <p:ext uri="{BB962C8B-B14F-4D97-AF65-F5344CB8AC3E}">
        <p14:creationId xmlns:p14="http://schemas.microsoft.com/office/powerpoint/2010/main" val="75423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08178350"/>
              </p:ext>
            </p:extLst>
          </p:nvPr>
        </p:nvGraphicFramePr>
        <p:xfrm>
          <a:off x="914400" y="952500"/>
          <a:ext cx="7162800" cy="48768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ubuntu-logo32.png"/>
          <p:cNvPicPr>
            <a:picLocks noChangeAspect="1"/>
          </p:cNvPicPr>
          <p:nvPr/>
        </p:nvPicPr>
        <p:blipFill>
          <a:blip r:embed="rId3" cstate="print"/>
          <a:stretch>
            <a:fillRect/>
          </a:stretch>
        </p:blipFill>
        <p:spPr>
          <a:xfrm>
            <a:off x="7391400" y="152400"/>
            <a:ext cx="1600200" cy="1600200"/>
          </a:xfrm>
          <a:prstGeom prst="rect">
            <a:avLst/>
          </a:prstGeom>
        </p:spPr>
      </p:pic>
    </p:spTree>
    <p:extLst>
      <p:ext uri="{BB962C8B-B14F-4D97-AF65-F5344CB8AC3E}">
        <p14:creationId xmlns:p14="http://schemas.microsoft.com/office/powerpoint/2010/main" val="135451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buntu-logo32.png"/>
          <p:cNvPicPr>
            <a:picLocks noChangeAspect="1"/>
          </p:cNvPicPr>
          <p:nvPr/>
        </p:nvPicPr>
        <p:blipFill>
          <a:blip r:embed="rId2" cstate="print"/>
          <a:stretch>
            <a:fillRect/>
          </a:stretch>
        </p:blipFill>
        <p:spPr>
          <a:xfrm>
            <a:off x="7391400" y="152400"/>
            <a:ext cx="1600200" cy="1600200"/>
          </a:xfrm>
          <a:prstGeom prst="rect">
            <a:avLst/>
          </a:prstGeom>
        </p:spPr>
      </p:pic>
      <p:sp>
        <p:nvSpPr>
          <p:cNvPr id="2" name="TextBox 1"/>
          <p:cNvSpPr txBox="1"/>
          <p:nvPr/>
        </p:nvSpPr>
        <p:spPr>
          <a:xfrm>
            <a:off x="2438400" y="609600"/>
            <a:ext cx="4343400" cy="523220"/>
          </a:xfrm>
          <a:prstGeom prst="rect">
            <a:avLst/>
          </a:prstGeom>
          <a:noFill/>
        </p:spPr>
        <p:txBody>
          <a:bodyPr wrap="square" rtlCol="0">
            <a:spAutoFit/>
          </a:bodyPr>
          <a:lstStyle/>
          <a:p>
            <a:pPr algn="ctr"/>
            <a:r>
              <a:rPr lang="en-US" sz="2800" b="1" u="sng" dirty="0" smtClean="0"/>
              <a:t>Conclusion</a:t>
            </a:r>
            <a:endParaRPr lang="en-US" sz="2800" b="1" u="sng" dirty="0"/>
          </a:p>
        </p:txBody>
      </p:sp>
      <p:sp>
        <p:nvSpPr>
          <p:cNvPr id="3" name="TextBox 2"/>
          <p:cNvSpPr txBox="1"/>
          <p:nvPr/>
        </p:nvSpPr>
        <p:spPr>
          <a:xfrm>
            <a:off x="838200" y="1752600"/>
            <a:ext cx="7239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the context of the parameters of this usability test, the only suggested improvement that can be made is to improve the labels.</a:t>
            </a:r>
          </a:p>
          <a:p>
            <a:pPr marL="285750" indent="-285750">
              <a:buFont typeface="Arial" panose="020B0604020202020204" pitchFamily="34" charset="0"/>
              <a:buChar char="•"/>
            </a:pPr>
            <a:r>
              <a:rPr lang="en-US" dirty="0" smtClean="0"/>
              <a:t>Although some users indicated an average level of computer literacy, they were all able to perform the tasks nearly flawlessly. This fact acts as a testimony to the user-friendliness of the Ubuntu operating system. </a:t>
            </a:r>
          </a:p>
          <a:p>
            <a:pPr marL="285750" indent="-285750">
              <a:buFont typeface="Arial" panose="020B0604020202020204" pitchFamily="34" charset="0"/>
              <a:buChar char="•"/>
            </a:pPr>
            <a:r>
              <a:rPr lang="en-US" dirty="0" smtClean="0"/>
              <a:t>Given the results of the usability test, the usability of the Ubuntu operating system is very good.</a:t>
            </a:r>
          </a:p>
        </p:txBody>
      </p:sp>
    </p:spTree>
    <p:extLst>
      <p:ext uri="{BB962C8B-B14F-4D97-AF65-F5344CB8AC3E}">
        <p14:creationId xmlns:p14="http://schemas.microsoft.com/office/powerpoint/2010/main" val="355540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buntu-logo32.png"/>
          <p:cNvPicPr>
            <a:picLocks noChangeAspect="1"/>
          </p:cNvPicPr>
          <p:nvPr/>
        </p:nvPicPr>
        <p:blipFill>
          <a:blip r:embed="rId2" cstate="print"/>
          <a:stretch>
            <a:fillRect/>
          </a:stretch>
        </p:blipFill>
        <p:spPr>
          <a:xfrm>
            <a:off x="7391400" y="152400"/>
            <a:ext cx="1600200" cy="1600200"/>
          </a:xfrm>
          <a:prstGeom prst="rect">
            <a:avLst/>
          </a:prstGeom>
        </p:spPr>
      </p:pic>
      <p:sp>
        <p:nvSpPr>
          <p:cNvPr id="3" name="TextBox 2"/>
          <p:cNvSpPr txBox="1"/>
          <p:nvPr/>
        </p:nvSpPr>
        <p:spPr>
          <a:xfrm>
            <a:off x="1143000" y="914400"/>
            <a:ext cx="6324600" cy="4893647"/>
          </a:xfrm>
          <a:prstGeom prst="rect">
            <a:avLst/>
          </a:prstGeom>
          <a:noFill/>
        </p:spPr>
        <p:txBody>
          <a:bodyPr wrap="square" rtlCol="0">
            <a:spAutoFit/>
          </a:bodyPr>
          <a:lstStyle/>
          <a:p>
            <a:pPr>
              <a:buFont typeface="Arial" pitchFamily="34" charset="0"/>
              <a:buChar char="•"/>
            </a:pPr>
            <a:r>
              <a:rPr lang="en-US" sz="2400" dirty="0" err="1" smtClean="0"/>
              <a:t>Ubuntu</a:t>
            </a:r>
            <a:r>
              <a:rPr lang="en-US" sz="2400" dirty="0" smtClean="0"/>
              <a:t> is an operating system based on the Linux kernel.</a:t>
            </a:r>
            <a:br>
              <a:rPr lang="en-US" sz="2400" dirty="0" smtClean="0"/>
            </a:br>
            <a:endParaRPr lang="en-US" sz="2400" dirty="0" smtClean="0"/>
          </a:p>
          <a:p>
            <a:pPr>
              <a:buFont typeface="Arial" pitchFamily="34" charset="0"/>
              <a:buChar char="•"/>
            </a:pPr>
            <a:r>
              <a:rPr lang="en-US" sz="2400" dirty="0" smtClean="0"/>
              <a:t>Distributed as free and open source software.</a:t>
            </a:r>
            <a:br>
              <a:rPr lang="en-US" sz="2400" dirty="0" smtClean="0"/>
            </a:br>
            <a:endParaRPr lang="en-US" sz="2400" dirty="0" smtClean="0"/>
          </a:p>
          <a:p>
            <a:pPr>
              <a:buFont typeface="Arial" pitchFamily="34" charset="0"/>
              <a:buChar char="•"/>
            </a:pPr>
            <a:r>
              <a:rPr lang="en-US" sz="2400" dirty="0" smtClean="0"/>
              <a:t>Features a Graphical User Interface (GUI) that allows users to interact with their computer through graphical icons.</a:t>
            </a:r>
            <a:br>
              <a:rPr lang="en-US" sz="2400" dirty="0" smtClean="0"/>
            </a:br>
            <a:endParaRPr lang="en-US" sz="2400" dirty="0" smtClean="0"/>
          </a:p>
          <a:p>
            <a:pPr>
              <a:buFont typeface="Arial" pitchFamily="34" charset="0"/>
              <a:buChar char="•"/>
            </a:pPr>
            <a:r>
              <a:rPr lang="en-US" sz="2400" dirty="0" smtClean="0"/>
              <a:t>Most commonly used for personal desktop and laptop computers.</a:t>
            </a:r>
            <a:br>
              <a:rPr lang="en-US" sz="2400" dirty="0" smtClean="0"/>
            </a:br>
            <a:endParaRPr lang="en-US" sz="2400" dirty="0" smtClean="0"/>
          </a:p>
          <a:p>
            <a:pPr>
              <a:buFont typeface="Arial" pitchFamily="34" charset="0"/>
              <a:buChar char="•"/>
            </a:pPr>
            <a:r>
              <a:rPr lang="en-US" sz="2400" dirty="0" smtClean="0"/>
              <a:t>Also used on servers and for cloud computing.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80599"/>
            <a:ext cx="4920193" cy="523220"/>
          </a:xfrm>
          <a:prstGeom prst="rect">
            <a:avLst/>
          </a:prstGeom>
          <a:noFill/>
        </p:spPr>
        <p:txBody>
          <a:bodyPr wrap="none" rtlCol="0">
            <a:spAutoFit/>
          </a:bodyPr>
          <a:lstStyle/>
          <a:p>
            <a:r>
              <a:rPr lang="en-US" sz="2800" b="1" u="sng" dirty="0" smtClean="0"/>
              <a:t>Pre-Testing Interview Questions</a:t>
            </a:r>
            <a:endParaRPr lang="en-US" sz="2800" b="1" u="sng" dirty="0"/>
          </a:p>
        </p:txBody>
      </p:sp>
      <p:sp>
        <p:nvSpPr>
          <p:cNvPr id="3" name="TextBox 2"/>
          <p:cNvSpPr txBox="1"/>
          <p:nvPr/>
        </p:nvSpPr>
        <p:spPr>
          <a:xfrm>
            <a:off x="1143001" y="2133600"/>
            <a:ext cx="7010399" cy="3046988"/>
          </a:xfrm>
          <a:prstGeom prst="rect">
            <a:avLst/>
          </a:prstGeom>
          <a:noFill/>
        </p:spPr>
        <p:txBody>
          <a:bodyPr wrap="square" rtlCol="0">
            <a:spAutoFit/>
          </a:bodyPr>
          <a:lstStyle/>
          <a:p>
            <a:pPr marL="342900" indent="-342900">
              <a:buFont typeface="+mj-lt"/>
              <a:buAutoNum type="arabicPeriod"/>
            </a:pPr>
            <a:r>
              <a:rPr lang="en-US" sz="2400" dirty="0" smtClean="0"/>
              <a:t>How do you rate your level of computer literacy?</a:t>
            </a:r>
          </a:p>
          <a:p>
            <a:pPr marL="342900" indent="-342900">
              <a:buFont typeface="+mj-lt"/>
              <a:buAutoNum type="arabicPeriod"/>
            </a:pPr>
            <a:r>
              <a:rPr lang="en-US" sz="2400" dirty="0" smtClean="0"/>
              <a:t>What is your biggest concern in an operating system?</a:t>
            </a:r>
          </a:p>
          <a:p>
            <a:pPr marL="342900" indent="-342900">
              <a:buFont typeface="+mj-lt"/>
              <a:buAutoNum type="arabicPeriod"/>
            </a:pPr>
            <a:r>
              <a:rPr lang="en-US" sz="2400" dirty="0" smtClean="0"/>
              <a:t>Do you have any experience with any non-Microsoft-based desktop operating system? If so, please explain.</a:t>
            </a:r>
          </a:p>
          <a:p>
            <a:pPr marL="342900" indent="-342900">
              <a:buFont typeface="+mj-lt"/>
              <a:buAutoNum type="arabicPeriod"/>
            </a:pPr>
            <a:r>
              <a:rPr lang="en-US" sz="2400" dirty="0" smtClean="0"/>
              <a:t>How would you rate your ability to learn new things?</a:t>
            </a:r>
          </a:p>
        </p:txBody>
      </p:sp>
      <p:pic>
        <p:nvPicPr>
          <p:cNvPr id="4" name="Picture 3" descr="ubuntu-logo32.png"/>
          <p:cNvPicPr>
            <a:picLocks noChangeAspect="1"/>
          </p:cNvPicPr>
          <p:nvPr/>
        </p:nvPicPr>
        <p:blipFill>
          <a:blip r:embed="rId2"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9077"/>
            <a:ext cx="6019800" cy="523220"/>
          </a:xfrm>
          <a:prstGeom prst="rect">
            <a:avLst/>
          </a:prstGeom>
          <a:noFill/>
        </p:spPr>
        <p:txBody>
          <a:bodyPr wrap="square" rtlCol="0">
            <a:spAutoFit/>
          </a:bodyPr>
          <a:lstStyle/>
          <a:p>
            <a:r>
              <a:rPr lang="en-US" sz="2800" b="1" u="sng" dirty="0" smtClean="0"/>
              <a:t>Usability Test Volunteer Information</a:t>
            </a:r>
            <a:endParaRPr lang="en-US" sz="2800" b="1" u="sng" dirty="0"/>
          </a:p>
        </p:txBody>
      </p:sp>
      <p:pic>
        <p:nvPicPr>
          <p:cNvPr id="3" name="Picture 2" descr="ubuntu-logo32.png"/>
          <p:cNvPicPr>
            <a:picLocks noChangeAspect="1"/>
          </p:cNvPicPr>
          <p:nvPr/>
        </p:nvPicPr>
        <p:blipFill>
          <a:blip r:embed="rId2" cstate="print"/>
          <a:stretch>
            <a:fillRect/>
          </a:stretch>
        </p:blipFill>
        <p:spPr>
          <a:xfrm>
            <a:off x="7391400" y="152400"/>
            <a:ext cx="1600200" cy="1600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20231259"/>
              </p:ext>
            </p:extLst>
          </p:nvPr>
        </p:nvGraphicFramePr>
        <p:xfrm>
          <a:off x="1293264" y="2209800"/>
          <a:ext cx="6096000" cy="2219960"/>
        </p:xfrm>
        <a:graphic>
          <a:graphicData uri="http://schemas.openxmlformats.org/drawingml/2006/table">
            <a:tbl>
              <a:tblPr firstRow="1" bandRow="1">
                <a:tableStyleId>{D7AC3CCA-C797-4891-BE02-D94E43425B78}</a:tableStyleId>
              </a:tblPr>
              <a:tblGrid>
                <a:gridCol w="2032000"/>
                <a:gridCol w="2032000"/>
                <a:gridCol w="2032000"/>
              </a:tblGrid>
              <a:tr h="226986">
                <a:tc>
                  <a:txBody>
                    <a:bodyPr/>
                    <a:lstStyle/>
                    <a:p>
                      <a:pPr algn="ctr"/>
                      <a:r>
                        <a:rPr lang="en-US" dirty="0" smtClean="0"/>
                        <a:t>Name</a:t>
                      </a:r>
                      <a:endParaRPr lang="en-US" dirty="0"/>
                    </a:p>
                  </a:txBody>
                  <a:tcPr/>
                </a:tc>
                <a:tc>
                  <a:txBody>
                    <a:bodyPr/>
                    <a:lstStyle/>
                    <a:p>
                      <a:pPr algn="ctr"/>
                      <a:r>
                        <a:rPr lang="en-US" dirty="0" smtClean="0"/>
                        <a:t>Major</a:t>
                      </a:r>
                      <a:endParaRPr lang="en-US" dirty="0"/>
                    </a:p>
                  </a:txBody>
                  <a:tcPr/>
                </a:tc>
                <a:tc>
                  <a:txBody>
                    <a:bodyPr/>
                    <a:lstStyle/>
                    <a:p>
                      <a:pPr algn="ctr"/>
                      <a:r>
                        <a:rPr lang="en-US" dirty="0" smtClean="0"/>
                        <a:t>Age</a:t>
                      </a:r>
                      <a:endParaRPr lang="en-US" dirty="0"/>
                    </a:p>
                  </a:txBody>
                  <a:tcPr/>
                </a:tc>
              </a:tr>
              <a:tr h="370840">
                <a:tc>
                  <a:txBody>
                    <a:bodyPr/>
                    <a:lstStyle/>
                    <a:p>
                      <a:pPr algn="ctr"/>
                      <a:r>
                        <a:rPr lang="en-US" dirty="0" smtClean="0"/>
                        <a:t>Emily Adams</a:t>
                      </a:r>
                      <a:endParaRPr lang="en-US" dirty="0"/>
                    </a:p>
                  </a:txBody>
                  <a:tcPr/>
                </a:tc>
                <a:tc>
                  <a:txBody>
                    <a:bodyPr/>
                    <a:lstStyle/>
                    <a:p>
                      <a:pPr algn="ctr"/>
                      <a:r>
                        <a:rPr lang="en-US" dirty="0" smtClean="0"/>
                        <a:t>English Education</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Matthew Kidd</a:t>
                      </a:r>
                      <a:endParaRPr lang="en-US" dirty="0"/>
                    </a:p>
                  </a:txBody>
                  <a:tcPr/>
                </a:tc>
                <a:tc>
                  <a:txBody>
                    <a:bodyPr/>
                    <a:lstStyle/>
                    <a:p>
                      <a:pPr algn="ctr"/>
                      <a:r>
                        <a:rPr lang="en-US" dirty="0" smtClean="0"/>
                        <a:t>Civil Engineering</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Landon</a:t>
                      </a:r>
                      <a:r>
                        <a:rPr lang="en-US" baseline="0" dirty="0" smtClean="0"/>
                        <a:t> </a:t>
                      </a:r>
                      <a:r>
                        <a:rPr lang="en-US" baseline="0" dirty="0" err="1" smtClean="0"/>
                        <a:t>Canida</a:t>
                      </a:r>
                      <a:endParaRPr lang="en-US" dirty="0"/>
                    </a:p>
                  </a:txBody>
                  <a:tcPr/>
                </a:tc>
                <a:tc>
                  <a:txBody>
                    <a:bodyPr/>
                    <a:lstStyle/>
                    <a:p>
                      <a:pPr algn="ctr"/>
                      <a:r>
                        <a:rPr lang="en-US" dirty="0" smtClean="0"/>
                        <a:t>Biology</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Jr. Paul</a:t>
                      </a:r>
                      <a:endParaRPr lang="en-US" dirty="0"/>
                    </a:p>
                  </a:txBody>
                  <a:tcPr/>
                </a:tc>
                <a:tc>
                  <a:txBody>
                    <a:bodyPr/>
                    <a:lstStyle/>
                    <a:p>
                      <a:pPr algn="ctr"/>
                      <a:r>
                        <a:rPr lang="en-US" dirty="0" smtClean="0"/>
                        <a:t>Business</a:t>
                      </a:r>
                      <a:endParaRPr lang="en-US" dirty="0"/>
                    </a:p>
                  </a:txBody>
                  <a:tcPr/>
                </a:tc>
                <a:tc>
                  <a:txBody>
                    <a:bodyPr/>
                    <a:lstStyle/>
                    <a:p>
                      <a:pPr algn="ctr"/>
                      <a:r>
                        <a:rPr lang="en-US" dirty="0" smtClean="0"/>
                        <a:t>19</a:t>
                      </a:r>
                      <a:endParaRPr lang="en-US" dirty="0"/>
                    </a:p>
                  </a:txBody>
                  <a:tcPr/>
                </a:tc>
              </a:tr>
              <a:tr h="370840">
                <a:tc>
                  <a:txBody>
                    <a:bodyPr/>
                    <a:lstStyle/>
                    <a:p>
                      <a:pPr algn="ctr"/>
                      <a:r>
                        <a:rPr lang="en-US" dirty="0" smtClean="0"/>
                        <a:t>Jeff Cadet</a:t>
                      </a:r>
                      <a:endParaRPr lang="en-US" dirty="0"/>
                    </a:p>
                  </a:txBody>
                  <a:tcPr/>
                </a:tc>
                <a:tc>
                  <a:txBody>
                    <a:bodyPr/>
                    <a:lstStyle/>
                    <a:p>
                      <a:pPr algn="ctr"/>
                      <a:r>
                        <a:rPr lang="en-US" dirty="0" smtClean="0"/>
                        <a:t>Civil Engineering</a:t>
                      </a:r>
                      <a:endParaRPr lang="en-US" dirty="0"/>
                    </a:p>
                  </a:txBody>
                  <a:tcPr/>
                </a:tc>
                <a:tc>
                  <a:txBody>
                    <a:bodyPr/>
                    <a:lstStyle/>
                    <a:p>
                      <a:pPr algn="ctr"/>
                      <a:r>
                        <a:rPr lang="en-US" dirty="0" smtClean="0"/>
                        <a:t>21</a:t>
                      </a:r>
                      <a:endParaRPr lang="en-US" dirty="0"/>
                    </a:p>
                  </a:txBody>
                  <a:tcPr/>
                </a:tc>
              </a:tr>
            </a:tbl>
          </a:graphicData>
        </a:graphic>
      </p:graphicFrame>
    </p:spTree>
    <p:extLst>
      <p:ext uri="{BB962C8B-B14F-4D97-AF65-F5344CB8AC3E}">
        <p14:creationId xmlns:p14="http://schemas.microsoft.com/office/powerpoint/2010/main" val="114757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buntu-logo32.png"/>
          <p:cNvPicPr>
            <a:picLocks noChangeAspect="1"/>
          </p:cNvPicPr>
          <p:nvPr/>
        </p:nvPicPr>
        <p:blipFill>
          <a:blip r:embed="rId2" cstate="print"/>
          <a:stretch>
            <a:fillRect/>
          </a:stretch>
        </p:blipFill>
        <p:spPr>
          <a:xfrm>
            <a:off x="7391400" y="152400"/>
            <a:ext cx="1600200" cy="1600200"/>
          </a:xfrm>
          <a:prstGeom prst="rect">
            <a:avLst/>
          </a:prstGeom>
        </p:spPr>
      </p:pic>
      <p:sp>
        <p:nvSpPr>
          <p:cNvPr id="4" name="TextBox 3"/>
          <p:cNvSpPr txBox="1"/>
          <p:nvPr/>
        </p:nvSpPr>
        <p:spPr>
          <a:xfrm>
            <a:off x="2057400" y="762000"/>
            <a:ext cx="4499309" cy="523220"/>
          </a:xfrm>
          <a:prstGeom prst="rect">
            <a:avLst/>
          </a:prstGeom>
          <a:noFill/>
        </p:spPr>
        <p:txBody>
          <a:bodyPr wrap="none" rtlCol="0">
            <a:spAutoFit/>
          </a:bodyPr>
          <a:lstStyle/>
          <a:p>
            <a:r>
              <a:rPr lang="en-US" sz="2800" b="1" u="sng" dirty="0" smtClean="0"/>
              <a:t>List of Tasks to </a:t>
            </a:r>
            <a:r>
              <a:rPr lang="en-US" sz="2800" b="1" u="sng" dirty="0" smtClean="0"/>
              <a:t>Test </a:t>
            </a:r>
            <a:r>
              <a:rPr lang="en-US" sz="2800" b="1" u="sng" dirty="0"/>
              <a:t>U</a:t>
            </a:r>
            <a:r>
              <a:rPr lang="en-US" sz="2800" b="1" u="sng" dirty="0" smtClean="0"/>
              <a:t>sability</a:t>
            </a:r>
            <a:r>
              <a:rPr lang="en-US" sz="2800" b="1" u="sng" dirty="0" smtClean="0"/>
              <a:t>:</a:t>
            </a:r>
            <a:endParaRPr lang="en-US" sz="2800" b="1" u="sng" dirty="0"/>
          </a:p>
        </p:txBody>
      </p:sp>
      <p:sp>
        <p:nvSpPr>
          <p:cNvPr id="5" name="TextBox 4"/>
          <p:cNvSpPr txBox="1"/>
          <p:nvPr/>
        </p:nvSpPr>
        <p:spPr>
          <a:xfrm>
            <a:off x="1143000" y="2133600"/>
            <a:ext cx="6582443" cy="2677656"/>
          </a:xfrm>
          <a:prstGeom prst="rect">
            <a:avLst/>
          </a:prstGeom>
          <a:noFill/>
        </p:spPr>
        <p:txBody>
          <a:bodyPr wrap="none" rtlCol="0">
            <a:spAutoFit/>
          </a:bodyPr>
          <a:lstStyle/>
          <a:p>
            <a:pPr marL="342900" indent="-342900">
              <a:buFont typeface="+mj-lt"/>
              <a:buAutoNum type="arabicPeriod"/>
            </a:pPr>
            <a:r>
              <a:rPr lang="en-US" sz="2400" dirty="0" smtClean="0"/>
              <a:t>Login to </a:t>
            </a:r>
            <a:r>
              <a:rPr lang="en-US" sz="2400" dirty="0" err="1" smtClean="0"/>
              <a:t>Ubuntu</a:t>
            </a:r>
            <a:r>
              <a:rPr lang="en-US" sz="2400" dirty="0" smtClean="0"/>
              <a:t>.</a:t>
            </a:r>
          </a:p>
          <a:p>
            <a:pPr marL="342900" indent="-342900">
              <a:buFont typeface="+mj-lt"/>
              <a:buAutoNum type="arabicPeriod"/>
            </a:pPr>
            <a:r>
              <a:rPr lang="en-US" sz="2400" dirty="0" smtClean="0"/>
              <a:t>Open the Calculator.</a:t>
            </a:r>
          </a:p>
          <a:p>
            <a:pPr marL="342900" indent="-342900">
              <a:buFont typeface="+mj-lt"/>
              <a:buAutoNum type="arabicPeriod"/>
            </a:pPr>
            <a:r>
              <a:rPr lang="en-US" sz="2400" dirty="0" smtClean="0"/>
              <a:t>Find how much RAM the Operating System uses.</a:t>
            </a:r>
          </a:p>
          <a:p>
            <a:pPr marL="342900" indent="-342900">
              <a:buFont typeface="+mj-lt"/>
              <a:buAutoNum type="arabicPeriod"/>
            </a:pPr>
            <a:r>
              <a:rPr lang="en-US" sz="2400" dirty="0" smtClean="0"/>
              <a:t>Change the desktop background.</a:t>
            </a:r>
          </a:p>
          <a:p>
            <a:pPr marL="342900" indent="-342900">
              <a:buFont typeface="+mj-lt"/>
              <a:buAutoNum type="arabicPeriod"/>
            </a:pPr>
            <a:r>
              <a:rPr lang="en-US" sz="2400" dirty="0" smtClean="0"/>
              <a:t>Create a .txt file and save it in Documents.</a:t>
            </a:r>
          </a:p>
          <a:p>
            <a:pPr marL="342900" indent="-342900">
              <a:buFont typeface="+mj-lt"/>
              <a:buAutoNum type="arabicPeriod"/>
            </a:pPr>
            <a:r>
              <a:rPr lang="en-US" sz="2400" dirty="0" smtClean="0"/>
              <a:t>Connect to a wireless network.</a:t>
            </a:r>
          </a:p>
          <a:p>
            <a:pPr marL="342900" indent="-342900">
              <a:buFont typeface="+mj-lt"/>
              <a:buAutoNum type="arabicPeriod"/>
            </a:pPr>
            <a:r>
              <a:rPr lang="en-US" sz="2400" dirty="0" smtClean="0"/>
              <a:t>Shut down the computer.</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3039165" cy="523220"/>
          </a:xfrm>
          <a:prstGeom prst="rect">
            <a:avLst/>
          </a:prstGeom>
          <a:noFill/>
        </p:spPr>
        <p:txBody>
          <a:bodyPr wrap="none" rtlCol="0">
            <a:spAutoFit/>
          </a:bodyPr>
          <a:lstStyle/>
          <a:p>
            <a:r>
              <a:rPr lang="en-US" sz="2800" b="1" u="sng" dirty="0" smtClean="0"/>
              <a:t>1. Login to </a:t>
            </a:r>
            <a:r>
              <a:rPr lang="en-US" sz="2800" b="1" u="sng" dirty="0" smtClean="0"/>
              <a:t>Ubuntu</a:t>
            </a:r>
            <a:endParaRPr lang="en-US" sz="2800" b="1" u="sng" dirty="0"/>
          </a:p>
        </p:txBody>
      </p:sp>
      <p:sp>
        <p:nvSpPr>
          <p:cNvPr id="3" name="TextBox 2"/>
          <p:cNvSpPr txBox="1"/>
          <p:nvPr/>
        </p:nvSpPr>
        <p:spPr>
          <a:xfrm>
            <a:off x="914400" y="1828800"/>
            <a:ext cx="7239000" cy="646331"/>
          </a:xfrm>
          <a:prstGeom prst="rect">
            <a:avLst/>
          </a:prstGeom>
          <a:noFill/>
        </p:spPr>
        <p:txBody>
          <a:bodyPr wrap="square" rtlCol="0">
            <a:spAutoFit/>
          </a:bodyPr>
          <a:lstStyle/>
          <a:p>
            <a:r>
              <a:rPr lang="en-US" dirty="0" smtClean="0"/>
              <a:t>Type in the provided password for the user account, then press ‘Enter’ on the keyboard or left-click the arrow using the track pad. </a:t>
            </a:r>
            <a:endParaRPr lang="en-US" dirty="0"/>
          </a:p>
        </p:txBody>
      </p:sp>
      <p:pic>
        <p:nvPicPr>
          <p:cNvPr id="8194" name="Picture 2" descr="http://blog.ryanrampersad.com/wp-content/uploads/2010/07/ubuntu-login-screen.png"/>
          <p:cNvPicPr>
            <a:picLocks noChangeAspect="1" noChangeArrowheads="1"/>
          </p:cNvPicPr>
          <p:nvPr/>
        </p:nvPicPr>
        <p:blipFill>
          <a:blip r:embed="rId2" cstate="print"/>
          <a:srcRect/>
          <a:stretch>
            <a:fillRect/>
          </a:stretch>
        </p:blipFill>
        <p:spPr bwMode="auto">
          <a:xfrm>
            <a:off x="1066800" y="2514600"/>
            <a:ext cx="7239000" cy="4043856"/>
          </a:xfrm>
          <a:prstGeom prst="rect">
            <a:avLst/>
          </a:prstGeom>
          <a:noFill/>
        </p:spPr>
      </p:pic>
      <p:pic>
        <p:nvPicPr>
          <p:cNvPr id="5" name="Picture 4" descr="ubuntu-logo32.png"/>
          <p:cNvPicPr>
            <a:picLocks noChangeAspect="1"/>
          </p:cNvPicPr>
          <p:nvPr/>
        </p:nvPicPr>
        <p:blipFill>
          <a:blip r:embed="rId3"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762000"/>
            <a:ext cx="3520066" cy="523220"/>
          </a:xfrm>
          <a:prstGeom prst="rect">
            <a:avLst/>
          </a:prstGeom>
          <a:noFill/>
        </p:spPr>
        <p:txBody>
          <a:bodyPr wrap="none" rtlCol="0">
            <a:spAutoFit/>
          </a:bodyPr>
          <a:lstStyle/>
          <a:p>
            <a:r>
              <a:rPr lang="en-US" sz="2800" b="1" u="sng" dirty="0" smtClean="0"/>
              <a:t>2. Open the </a:t>
            </a:r>
            <a:r>
              <a:rPr lang="en-US" sz="2800" b="1" u="sng" dirty="0"/>
              <a:t>C</a:t>
            </a:r>
            <a:r>
              <a:rPr lang="en-US" sz="2800" b="1" u="sng" dirty="0" smtClean="0"/>
              <a:t>alculator</a:t>
            </a:r>
            <a:endParaRPr lang="en-US" sz="2800" b="1" u="sng" dirty="0"/>
          </a:p>
        </p:txBody>
      </p:sp>
      <p:sp>
        <p:nvSpPr>
          <p:cNvPr id="3" name="TextBox 2"/>
          <p:cNvSpPr txBox="1"/>
          <p:nvPr/>
        </p:nvSpPr>
        <p:spPr>
          <a:xfrm>
            <a:off x="914400" y="1828800"/>
            <a:ext cx="7239000" cy="923330"/>
          </a:xfrm>
          <a:prstGeom prst="rect">
            <a:avLst/>
          </a:prstGeom>
          <a:noFill/>
        </p:spPr>
        <p:txBody>
          <a:bodyPr wrap="square" rtlCol="0">
            <a:spAutoFit/>
          </a:bodyPr>
          <a:lstStyle/>
          <a:p>
            <a:r>
              <a:rPr lang="en-US" dirty="0" smtClean="0"/>
              <a:t>Click the ‘Dash Home’ button located at the very top of the “dock” on the left-side of the screen. In the search bar that appears, type “calculator”, and press ‘Enter’ or click on the ‘Calculator’ icon.</a:t>
            </a:r>
            <a:endParaRPr lang="en-US" dirty="0"/>
          </a:p>
        </p:txBody>
      </p:sp>
      <p:pic>
        <p:nvPicPr>
          <p:cNvPr id="7170" name="Picture 2" descr="http://www.imarc.net/writable/images/robs_blogs/calculator-ubuntu.png"/>
          <p:cNvPicPr>
            <a:picLocks noChangeAspect="1" noChangeArrowheads="1"/>
          </p:cNvPicPr>
          <p:nvPr/>
        </p:nvPicPr>
        <p:blipFill>
          <a:blip r:embed="rId2" cstate="print"/>
          <a:srcRect/>
          <a:stretch>
            <a:fillRect/>
          </a:stretch>
        </p:blipFill>
        <p:spPr bwMode="auto">
          <a:xfrm>
            <a:off x="3667125" y="3581400"/>
            <a:ext cx="1733550" cy="2581276"/>
          </a:xfrm>
          <a:prstGeom prst="rect">
            <a:avLst/>
          </a:prstGeom>
          <a:noFill/>
        </p:spPr>
      </p:pic>
      <p:pic>
        <p:nvPicPr>
          <p:cNvPr id="5" name="Picture 4" descr="ubuntu-logo32.png"/>
          <p:cNvPicPr>
            <a:picLocks noChangeAspect="1"/>
          </p:cNvPicPr>
          <p:nvPr/>
        </p:nvPicPr>
        <p:blipFill>
          <a:blip r:embed="rId3"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buntu-logo32.png"/>
          <p:cNvPicPr>
            <a:picLocks noChangeAspect="1"/>
          </p:cNvPicPr>
          <p:nvPr/>
        </p:nvPicPr>
        <p:blipFill>
          <a:blip r:embed="rId2" cstate="print"/>
          <a:stretch>
            <a:fillRect/>
          </a:stretch>
        </p:blipFill>
        <p:spPr>
          <a:xfrm>
            <a:off x="7391400" y="152400"/>
            <a:ext cx="1600200" cy="1600200"/>
          </a:xfrm>
          <a:prstGeom prst="rect">
            <a:avLst/>
          </a:prstGeom>
        </p:spPr>
      </p:pic>
      <p:sp>
        <p:nvSpPr>
          <p:cNvPr id="2" name="TextBox 1"/>
          <p:cNvSpPr txBox="1"/>
          <p:nvPr/>
        </p:nvSpPr>
        <p:spPr>
          <a:xfrm>
            <a:off x="381000" y="762000"/>
            <a:ext cx="8364341" cy="523220"/>
          </a:xfrm>
          <a:prstGeom prst="rect">
            <a:avLst/>
          </a:prstGeom>
          <a:noFill/>
        </p:spPr>
        <p:txBody>
          <a:bodyPr wrap="none" rtlCol="0">
            <a:spAutoFit/>
          </a:bodyPr>
          <a:lstStyle/>
          <a:p>
            <a:r>
              <a:rPr lang="en-US" sz="2800" b="1" u="sng" dirty="0" smtClean="0"/>
              <a:t>3. Find </a:t>
            </a:r>
            <a:r>
              <a:rPr lang="en-US" sz="2800" b="1" u="sng" dirty="0" smtClean="0"/>
              <a:t>Out </a:t>
            </a:r>
            <a:r>
              <a:rPr lang="en-US" sz="2800" b="1" u="sng" dirty="0"/>
              <a:t>H</a:t>
            </a:r>
            <a:r>
              <a:rPr lang="en-US" sz="2800" b="1" u="sng" dirty="0" smtClean="0"/>
              <a:t>ow </a:t>
            </a:r>
            <a:r>
              <a:rPr lang="en-US" sz="2800" b="1" u="sng" dirty="0"/>
              <a:t>M</a:t>
            </a:r>
            <a:r>
              <a:rPr lang="en-US" sz="2800" b="1" u="sng" dirty="0" smtClean="0"/>
              <a:t>uch </a:t>
            </a:r>
            <a:r>
              <a:rPr lang="en-US" sz="2800" b="1" u="sng" dirty="0" smtClean="0"/>
              <a:t>RAM the Operating System </a:t>
            </a:r>
            <a:r>
              <a:rPr lang="en-US" sz="2800" b="1" u="sng" dirty="0"/>
              <a:t>U</a:t>
            </a:r>
            <a:r>
              <a:rPr lang="en-US" sz="2800" b="1" u="sng" dirty="0" smtClean="0"/>
              <a:t>ses</a:t>
            </a:r>
            <a:endParaRPr lang="en-US" sz="2800" b="1" u="sng" dirty="0"/>
          </a:p>
        </p:txBody>
      </p:sp>
      <p:sp>
        <p:nvSpPr>
          <p:cNvPr id="4" name="TextBox 3"/>
          <p:cNvSpPr txBox="1"/>
          <p:nvPr/>
        </p:nvSpPr>
        <p:spPr>
          <a:xfrm>
            <a:off x="914400" y="1828800"/>
            <a:ext cx="7239000" cy="1200329"/>
          </a:xfrm>
          <a:prstGeom prst="rect">
            <a:avLst/>
          </a:prstGeom>
          <a:noFill/>
        </p:spPr>
        <p:txBody>
          <a:bodyPr wrap="square" rtlCol="0">
            <a:spAutoFit/>
          </a:bodyPr>
          <a:lstStyle/>
          <a:p>
            <a:r>
              <a:rPr lang="en-US" dirty="0" smtClean="0"/>
              <a:t>Click the cog-wheel in the top right corner of the screen. Choose ‘System Settings’, in the drop down menu that appears. Under the ‘System’ section, choose ‘Details’. The amount of memory (RAM) will appear on the ‘Overview’ panel. </a:t>
            </a:r>
            <a:endParaRPr lang="en-US" dirty="0"/>
          </a:p>
        </p:txBody>
      </p:sp>
      <p:pic>
        <p:nvPicPr>
          <p:cNvPr id="6146" name="Picture 2" descr="http://1.bp.blogspot.com/-i99Lp7brWmg/T_hytbexFfI/AAAAAAAAD4A/EK5cmrwsMtI/s1600/Screenshot+from+2012-07-05+00%253A43%253A44.png"/>
          <p:cNvPicPr>
            <a:picLocks noChangeAspect="1" noChangeArrowheads="1"/>
          </p:cNvPicPr>
          <p:nvPr/>
        </p:nvPicPr>
        <p:blipFill>
          <a:blip r:embed="rId3" cstate="print"/>
          <a:srcRect/>
          <a:stretch>
            <a:fillRect/>
          </a:stretch>
        </p:blipFill>
        <p:spPr bwMode="auto">
          <a:xfrm>
            <a:off x="914400" y="3124200"/>
            <a:ext cx="7277100" cy="347000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4504" y="799534"/>
            <a:ext cx="5374548" cy="523220"/>
          </a:xfrm>
          <a:prstGeom prst="rect">
            <a:avLst/>
          </a:prstGeom>
          <a:noFill/>
        </p:spPr>
        <p:txBody>
          <a:bodyPr wrap="none" rtlCol="0">
            <a:spAutoFit/>
          </a:bodyPr>
          <a:lstStyle/>
          <a:p>
            <a:r>
              <a:rPr lang="en-US" sz="2800" b="1" u="sng" dirty="0" smtClean="0"/>
              <a:t>4. Change the </a:t>
            </a:r>
            <a:r>
              <a:rPr lang="en-US" sz="2800" b="1" u="sng" dirty="0" smtClean="0"/>
              <a:t>Desktop </a:t>
            </a:r>
            <a:r>
              <a:rPr lang="en-US" sz="2800" b="1" u="sng" dirty="0"/>
              <a:t>B</a:t>
            </a:r>
            <a:r>
              <a:rPr lang="en-US" sz="2800" b="1" u="sng" dirty="0" smtClean="0"/>
              <a:t>ackground</a:t>
            </a:r>
            <a:endParaRPr lang="en-US" sz="2800" b="1" u="sng" dirty="0"/>
          </a:p>
        </p:txBody>
      </p:sp>
      <p:sp>
        <p:nvSpPr>
          <p:cNvPr id="4" name="TextBox 3"/>
          <p:cNvSpPr txBox="1"/>
          <p:nvPr/>
        </p:nvSpPr>
        <p:spPr>
          <a:xfrm>
            <a:off x="914400" y="1828800"/>
            <a:ext cx="7239000" cy="923330"/>
          </a:xfrm>
          <a:prstGeom prst="rect">
            <a:avLst/>
          </a:prstGeom>
          <a:noFill/>
        </p:spPr>
        <p:txBody>
          <a:bodyPr wrap="square" rtlCol="0">
            <a:spAutoFit/>
          </a:bodyPr>
          <a:lstStyle/>
          <a:p>
            <a:r>
              <a:rPr lang="en-US" dirty="0" smtClean="0"/>
              <a:t>Right-click the desktop background. Choose ‘Change Desktop Background’ in the drop down menu. Choose one of the available wallpapers located in the preview section. Then close the window. </a:t>
            </a:r>
            <a:endParaRPr lang="en-US" dirty="0"/>
          </a:p>
        </p:txBody>
      </p:sp>
      <p:pic>
        <p:nvPicPr>
          <p:cNvPr id="5122" name="Picture 2" descr="http://i.stack.imgur.com/gXDry.png"/>
          <p:cNvPicPr>
            <a:picLocks noChangeAspect="1" noChangeArrowheads="1"/>
          </p:cNvPicPr>
          <p:nvPr/>
        </p:nvPicPr>
        <p:blipFill>
          <a:blip r:embed="rId2" cstate="print"/>
          <a:srcRect/>
          <a:stretch>
            <a:fillRect/>
          </a:stretch>
        </p:blipFill>
        <p:spPr bwMode="auto">
          <a:xfrm>
            <a:off x="2438400" y="3429000"/>
            <a:ext cx="4029275" cy="2724151"/>
          </a:xfrm>
          <a:prstGeom prst="rect">
            <a:avLst/>
          </a:prstGeom>
          <a:noFill/>
        </p:spPr>
      </p:pic>
      <p:pic>
        <p:nvPicPr>
          <p:cNvPr id="5" name="Picture 4" descr="ubuntu-logo32.png"/>
          <p:cNvPicPr>
            <a:picLocks noChangeAspect="1"/>
          </p:cNvPicPr>
          <p:nvPr/>
        </p:nvPicPr>
        <p:blipFill>
          <a:blip r:embed="rId3" cstate="print"/>
          <a:stretch>
            <a:fillRect/>
          </a:stretch>
        </p:blipFill>
        <p:spPr>
          <a:xfrm>
            <a:off x="7391400" y="152400"/>
            <a:ext cx="1600200" cy="1600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982</Words>
  <Application>Microsoft Office PowerPoint</Application>
  <PresentationFormat>On-screen Show (4:3)</PresentationFormat>
  <Paragraphs>90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Physalis012</dc:creator>
  <cp:lastModifiedBy>Cody</cp:lastModifiedBy>
  <cp:revision>30</cp:revision>
  <dcterms:created xsi:type="dcterms:W3CDTF">2013-10-01T14:18:29Z</dcterms:created>
  <dcterms:modified xsi:type="dcterms:W3CDTF">2013-10-06T02:31:53Z</dcterms:modified>
</cp:coreProperties>
</file>