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59" r:id="rId5"/>
    <p:sldId id="260" r:id="rId6"/>
    <p:sldId id="262" r:id="rId7"/>
    <p:sldId id="264" r:id="rId8"/>
    <p:sldId id="265"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41" d="100"/>
          <a:sy n="41" d="100"/>
        </p:scale>
        <p:origin x="808" y="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BB897-B088-6680-CE3F-0D546ADD46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FBEFDF-552C-00B4-859B-3AB183A3C6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450C93-C51E-9398-ED11-41659540AA59}"/>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5" name="Footer Placeholder 4">
            <a:extLst>
              <a:ext uri="{FF2B5EF4-FFF2-40B4-BE49-F238E27FC236}">
                <a16:creationId xmlns:a16="http://schemas.microsoft.com/office/drawing/2014/main" id="{91DEA84E-9B11-DE90-A722-AB96A79026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5F9965-8FC9-691E-6C0B-B65DEFC797B0}"/>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366104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09BA0-747A-F10F-9BB8-C3E6904B13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5DCE9F-3DD4-2B14-5A5F-A79E388278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57327-B419-C86A-E967-C6137DE54819}"/>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5" name="Footer Placeholder 4">
            <a:extLst>
              <a:ext uri="{FF2B5EF4-FFF2-40B4-BE49-F238E27FC236}">
                <a16:creationId xmlns:a16="http://schemas.microsoft.com/office/drawing/2014/main" id="{18DE2C35-C46E-15DE-FB4F-3683646C8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4996B3-A7A6-3EF3-BDAC-536C53979DA9}"/>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3909195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569488-E4C5-B6D3-5960-2D129D3676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1A3254-E424-B267-77E7-F0ABF7AE94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FA75F-7A20-8D25-2057-55EBBB0CD6D9}"/>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5" name="Footer Placeholder 4">
            <a:extLst>
              <a:ext uri="{FF2B5EF4-FFF2-40B4-BE49-F238E27FC236}">
                <a16:creationId xmlns:a16="http://schemas.microsoft.com/office/drawing/2014/main" id="{D7C2FA07-134E-5918-1946-023BA28E46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81A32F-2311-0F21-4985-F2204784650D}"/>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1512776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102D-BA5B-7452-4C5A-42EFAD510F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D48E97-CC37-3082-230E-E740C14AAB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CDBAE-50CF-6576-9FD5-38C6C2AF127B}"/>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5" name="Footer Placeholder 4">
            <a:extLst>
              <a:ext uri="{FF2B5EF4-FFF2-40B4-BE49-F238E27FC236}">
                <a16:creationId xmlns:a16="http://schemas.microsoft.com/office/drawing/2014/main" id="{5162EE46-6716-A88E-3D60-5CB90AB406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98D967-8B51-4683-E8AC-4945324FF97A}"/>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2539582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30177-5B37-0117-67E4-53BE444D84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6683E5-29DC-45AD-5EC0-3B827C0E76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E97853-FE39-FB0C-82F6-B34BA06C9728}"/>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5" name="Footer Placeholder 4">
            <a:extLst>
              <a:ext uri="{FF2B5EF4-FFF2-40B4-BE49-F238E27FC236}">
                <a16:creationId xmlns:a16="http://schemas.microsoft.com/office/drawing/2014/main" id="{D6654AE9-79AE-7CE4-156E-32053DDAF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F9E306-F1C6-8EE1-9D42-87C06B7188D1}"/>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522848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D942-C231-3388-8A38-24BB7B74E8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621328-E9D0-19D2-6D22-58AC6945BB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8F1C67-6988-9981-6BB2-1D0EA9AF3D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0F021E-C18A-B166-89EA-BBD66A3DA33A}"/>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6" name="Footer Placeholder 5">
            <a:extLst>
              <a:ext uri="{FF2B5EF4-FFF2-40B4-BE49-F238E27FC236}">
                <a16:creationId xmlns:a16="http://schemas.microsoft.com/office/drawing/2014/main" id="{0F5A241B-187A-2652-5190-A6E377265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E9C781-2593-D319-F325-9F22443849E3}"/>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1476996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491F6-30A7-99AF-3904-2FC9076E36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DFABBB-7BB6-0EF3-0430-2F92188E6F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98186B-D379-B6AA-7104-4BB79F480E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4C55F8-D0F5-3FA2-B98A-71547B7367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78B287-1DBE-25F5-834C-962BD1298C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01A093-3704-E2B6-737C-307D711785D7}"/>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8" name="Footer Placeholder 7">
            <a:extLst>
              <a:ext uri="{FF2B5EF4-FFF2-40B4-BE49-F238E27FC236}">
                <a16:creationId xmlns:a16="http://schemas.microsoft.com/office/drawing/2014/main" id="{F4601FB8-73A1-0472-0B4A-9A3E53204C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5FA239-66C3-AB3B-927A-E9148C60EA45}"/>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3914884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9568-FC0F-F81C-015B-1478B237FB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F62348-8168-D3D0-6DE0-F9FF59F23BAA}"/>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4" name="Footer Placeholder 3">
            <a:extLst>
              <a:ext uri="{FF2B5EF4-FFF2-40B4-BE49-F238E27FC236}">
                <a16:creationId xmlns:a16="http://schemas.microsoft.com/office/drawing/2014/main" id="{6FB15353-4A51-0B12-3256-8105A183BBF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3C9B54-91F6-20E6-ED98-E1FA66816EE4}"/>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231209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67AC6-170B-4EEA-CA4F-9C1050E62CCB}"/>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3" name="Footer Placeholder 2">
            <a:extLst>
              <a:ext uri="{FF2B5EF4-FFF2-40B4-BE49-F238E27FC236}">
                <a16:creationId xmlns:a16="http://schemas.microsoft.com/office/drawing/2014/main" id="{AF78CFCB-7780-0CE3-3FA0-C4B983C4E6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AADAF4-1604-7FDD-602A-4EA433044064}"/>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390853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7AD6A-38EB-5D13-E5CC-243B5C800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91BA94-3DAF-9D3F-912A-52B07949F5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C5E341-30A0-011D-73FA-EE03BF4DD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C27106-4A84-F8E0-759A-9312C31AC770}"/>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6" name="Footer Placeholder 5">
            <a:extLst>
              <a:ext uri="{FF2B5EF4-FFF2-40B4-BE49-F238E27FC236}">
                <a16:creationId xmlns:a16="http://schemas.microsoft.com/office/drawing/2014/main" id="{5236C7A5-B7AB-8BEF-292D-0A9BBF3BBF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FAA637-179E-182C-132C-BE0074B997EB}"/>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374053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0A2DC-C4E2-091D-474C-4E45445543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C09FE0-9E64-3B40-B291-2322F82395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F1052D-12CB-62F0-EE16-9AAE7870F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AB08B2-696C-332F-8457-87CA607D23DB}"/>
              </a:ext>
            </a:extLst>
          </p:cNvPr>
          <p:cNvSpPr>
            <a:spLocks noGrp="1"/>
          </p:cNvSpPr>
          <p:nvPr>
            <p:ph type="dt" sz="half" idx="10"/>
          </p:nvPr>
        </p:nvSpPr>
        <p:spPr/>
        <p:txBody>
          <a:bodyPr/>
          <a:lstStyle/>
          <a:p>
            <a:fld id="{30F2F40D-FCF2-4616-8CF7-E43353881C0A}" type="datetimeFigureOut">
              <a:rPr lang="en-US" smtClean="0"/>
              <a:t>9/7/2022</a:t>
            </a:fld>
            <a:endParaRPr lang="en-US"/>
          </a:p>
        </p:txBody>
      </p:sp>
      <p:sp>
        <p:nvSpPr>
          <p:cNvPr id="6" name="Footer Placeholder 5">
            <a:extLst>
              <a:ext uri="{FF2B5EF4-FFF2-40B4-BE49-F238E27FC236}">
                <a16:creationId xmlns:a16="http://schemas.microsoft.com/office/drawing/2014/main" id="{8CD2AE9B-52BD-C4FA-742E-A865615A0B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35CD9-F2B5-5C86-F419-20F2F4D48E7D}"/>
              </a:ext>
            </a:extLst>
          </p:cNvPr>
          <p:cNvSpPr>
            <a:spLocks noGrp="1"/>
          </p:cNvSpPr>
          <p:nvPr>
            <p:ph type="sldNum" sz="quarter" idx="12"/>
          </p:nvPr>
        </p:nvSpPr>
        <p:spPr/>
        <p:txBody>
          <a:bodyPr/>
          <a:lstStyle/>
          <a:p>
            <a:fld id="{FB92B9E7-B0F0-48AD-80A6-30002252095C}" type="slidenum">
              <a:rPr lang="en-US" smtClean="0"/>
              <a:t>‹#›</a:t>
            </a:fld>
            <a:endParaRPr lang="en-US"/>
          </a:p>
        </p:txBody>
      </p:sp>
    </p:spTree>
    <p:extLst>
      <p:ext uri="{BB962C8B-B14F-4D97-AF65-F5344CB8AC3E}">
        <p14:creationId xmlns:p14="http://schemas.microsoft.com/office/powerpoint/2010/main" val="2133264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CBE582-0D94-C784-F782-10B66FF20D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857D29-3A69-1ED9-A5B7-5D7475F902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BFEF3-EC4B-951E-9E85-9B040DEEB1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F2F40D-FCF2-4616-8CF7-E43353881C0A}" type="datetimeFigureOut">
              <a:rPr lang="en-US" smtClean="0"/>
              <a:t>9/7/2022</a:t>
            </a:fld>
            <a:endParaRPr lang="en-US"/>
          </a:p>
        </p:txBody>
      </p:sp>
      <p:sp>
        <p:nvSpPr>
          <p:cNvPr id="5" name="Footer Placeholder 4">
            <a:extLst>
              <a:ext uri="{FF2B5EF4-FFF2-40B4-BE49-F238E27FC236}">
                <a16:creationId xmlns:a16="http://schemas.microsoft.com/office/drawing/2014/main" id="{74452987-16AC-0DFE-172E-E20800BCF9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672167-735C-916B-C28A-249F6F57E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2B9E7-B0F0-48AD-80A6-30002252095C}" type="slidenum">
              <a:rPr lang="en-US" smtClean="0"/>
              <a:t>‹#›</a:t>
            </a:fld>
            <a:endParaRPr lang="en-US"/>
          </a:p>
        </p:txBody>
      </p:sp>
    </p:spTree>
    <p:extLst>
      <p:ext uri="{BB962C8B-B14F-4D97-AF65-F5344CB8AC3E}">
        <p14:creationId xmlns:p14="http://schemas.microsoft.com/office/powerpoint/2010/main" val="2443117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9A6F7-CFB0-B55C-B82E-91A186B2B588}"/>
              </a:ext>
            </a:extLst>
          </p:cNvPr>
          <p:cNvSpPr>
            <a:spLocks noGrp="1"/>
          </p:cNvSpPr>
          <p:nvPr>
            <p:ph type="ctrTitle"/>
          </p:nvPr>
        </p:nvSpPr>
        <p:spPr/>
        <p:txBody>
          <a:bodyPr/>
          <a:lstStyle/>
          <a:p>
            <a:r>
              <a:rPr lang="en-US" dirty="0"/>
              <a:t>A note about Loss Functions</a:t>
            </a:r>
          </a:p>
        </p:txBody>
      </p:sp>
      <p:sp>
        <p:nvSpPr>
          <p:cNvPr id="3" name="Subtitle 2">
            <a:extLst>
              <a:ext uri="{FF2B5EF4-FFF2-40B4-BE49-F238E27FC236}">
                <a16:creationId xmlns:a16="http://schemas.microsoft.com/office/drawing/2014/main" id="{23AF9C1C-A69D-E5FE-FC1F-4DF947D9332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49937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p:txBody>
          <a:bodyPr/>
          <a:lstStyle/>
          <a:p>
            <a:r>
              <a:rPr lang="en-US" dirty="0"/>
              <a:t>Detour to talk about Entropy</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382292" y="1253331"/>
            <a:ext cx="11809708" cy="4351338"/>
          </a:xfrm>
        </p:spPr>
        <p:txBody>
          <a:bodyPr>
            <a:normAutofit fontScale="25000" lnSpcReduction="20000"/>
          </a:bodyPr>
          <a:lstStyle/>
          <a:p>
            <a:pPr marL="0" indent="0">
              <a:buNone/>
            </a:pPr>
            <a:endParaRPr lang="en-US" sz="12800" dirty="0"/>
          </a:p>
          <a:p>
            <a:r>
              <a:rPr lang="en-US" sz="12800" dirty="0"/>
              <a:t>Claude Shannon (1948) studied the size of information in a transmitted message (source: Wiki – Entropy).</a:t>
            </a:r>
          </a:p>
          <a:p>
            <a:pPr marL="0" indent="0">
              <a:buNone/>
            </a:pPr>
            <a:endParaRPr lang="en-US" sz="12800" dirty="0"/>
          </a:p>
          <a:p>
            <a:r>
              <a:rPr lang="en-US" sz="12800" dirty="0"/>
              <a:t>Discussed Entropy as the measure of the amount of missing information before reception of the message.</a:t>
            </a:r>
          </a:p>
          <a:p>
            <a:pPr marL="0" indent="0">
              <a:buNone/>
            </a:pPr>
            <a:endParaRPr lang="en-US" sz="12800" dirty="0"/>
          </a:p>
          <a:p>
            <a:r>
              <a:rPr lang="en-US" sz="12800" dirty="0"/>
              <a:t>Consider a system with only two possible messages. If they are (both) equally probable, then the Entropy is given by:</a:t>
            </a:r>
          </a:p>
          <a:p>
            <a:endParaRPr lang="en-US" sz="12800" dirty="0"/>
          </a:p>
          <a:p>
            <a:pPr marL="0" indent="0">
              <a:buNone/>
            </a:pPr>
            <a:r>
              <a:rPr lang="en-US" sz="12800" dirty="0"/>
              <a:t>     H(X)  =    - ( p(x1)  log p(x1)    +   p(x2)  log p(x2) )</a:t>
            </a:r>
          </a:p>
          <a:p>
            <a:pPr marL="0" indent="0">
              <a:buNone/>
            </a:pPr>
            <a:endParaRPr lang="en-US" sz="12800" dirty="0"/>
          </a:p>
          <a:p>
            <a:pPr marL="0" indent="0">
              <a:buNone/>
            </a:pPr>
            <a:r>
              <a:rPr lang="en-US" dirty="0"/>
              <a:t>    </a:t>
            </a:r>
          </a:p>
        </p:txBody>
      </p:sp>
    </p:spTree>
    <p:extLst>
      <p:ext uri="{BB962C8B-B14F-4D97-AF65-F5344CB8AC3E}">
        <p14:creationId xmlns:p14="http://schemas.microsoft.com/office/powerpoint/2010/main" val="1844669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p:txBody>
          <a:bodyPr/>
          <a:lstStyle/>
          <a:p>
            <a:r>
              <a:rPr lang="en-US" dirty="0"/>
              <a:t>Detour to talk about Entropy</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557939" y="1441342"/>
            <a:ext cx="11236271" cy="5160936"/>
          </a:xfrm>
        </p:spPr>
        <p:txBody>
          <a:bodyPr>
            <a:noAutofit/>
          </a:bodyPr>
          <a:lstStyle/>
          <a:p>
            <a:pPr marL="0" indent="0">
              <a:buNone/>
            </a:pPr>
            <a:endParaRPr lang="en-US" sz="3200" dirty="0"/>
          </a:p>
          <a:p>
            <a:pPr marL="0" indent="0">
              <a:buNone/>
            </a:pPr>
            <a:r>
              <a:rPr lang="en-US" sz="3200" dirty="0"/>
              <a:t>              Given that they are equiprobable:</a:t>
            </a:r>
          </a:p>
          <a:p>
            <a:pPr marL="0" indent="0">
              <a:buNone/>
            </a:pPr>
            <a:r>
              <a:rPr lang="en-US" sz="3200" dirty="0"/>
              <a:t>     H(X)  =    - ( p(x1)  log p(x1)    + p(x2)  log p(x2) )</a:t>
            </a:r>
          </a:p>
          <a:p>
            <a:pPr marL="0" indent="0">
              <a:buNone/>
            </a:pPr>
            <a:r>
              <a:rPr lang="en-US" sz="3200" dirty="0"/>
              <a:t>               =    - ( (0.5)  Log₂ (.5)        +    (0.5) Log₂ (.5) )</a:t>
            </a:r>
          </a:p>
          <a:p>
            <a:pPr marL="0" indent="0">
              <a:buNone/>
            </a:pPr>
            <a:r>
              <a:rPr lang="en-US" sz="3200" dirty="0"/>
              <a:t>               =    -  ( (0.5) ( -1)           +        (0.5) (-1)  )</a:t>
            </a:r>
          </a:p>
          <a:p>
            <a:pPr marL="0" indent="0">
              <a:buNone/>
            </a:pPr>
            <a:r>
              <a:rPr lang="en-US" sz="3200" dirty="0"/>
              <a:t>               =      1</a:t>
            </a:r>
          </a:p>
          <a:p>
            <a:pPr marL="0" indent="0">
              <a:buNone/>
            </a:pPr>
            <a:endParaRPr lang="en-US" sz="3200" dirty="0"/>
          </a:p>
          <a:p>
            <a:pPr marL="0" indent="0">
              <a:buNone/>
            </a:pPr>
            <a:r>
              <a:rPr lang="en-US" sz="3200" dirty="0"/>
              <a:t>This says that Entropy is maxed out (at 1) when outcomes  are equally likely.</a:t>
            </a:r>
          </a:p>
        </p:txBody>
      </p:sp>
    </p:spTree>
    <p:extLst>
      <p:ext uri="{BB962C8B-B14F-4D97-AF65-F5344CB8AC3E}">
        <p14:creationId xmlns:p14="http://schemas.microsoft.com/office/powerpoint/2010/main" val="787866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p:txBody>
          <a:bodyPr/>
          <a:lstStyle/>
          <a:p>
            <a:r>
              <a:rPr lang="en-US" dirty="0"/>
              <a:t>Detour to talk about Entropy</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557939" y="1825625"/>
            <a:ext cx="11236271" cy="4807650"/>
          </a:xfrm>
        </p:spPr>
        <p:txBody>
          <a:bodyPr>
            <a:normAutofit/>
          </a:bodyPr>
          <a:lstStyle/>
          <a:p>
            <a:pPr marL="0" indent="0">
              <a:buNone/>
            </a:pPr>
            <a:r>
              <a:rPr lang="en-US" dirty="0"/>
              <a:t>Consider the case where ONLY   x1  (or could have said only x2) happens. </a:t>
            </a:r>
          </a:p>
          <a:p>
            <a:endParaRPr lang="en-US" dirty="0"/>
          </a:p>
          <a:p>
            <a:pPr marL="0" indent="0">
              <a:buNone/>
            </a:pPr>
            <a:r>
              <a:rPr lang="en-US" dirty="0"/>
              <a:t>     H(X)  =    - ( p(x1)  log p(x1)    + p (x2)  log p(x2) )</a:t>
            </a:r>
          </a:p>
          <a:p>
            <a:pPr marL="0" indent="0">
              <a:buNone/>
            </a:pPr>
            <a:r>
              <a:rPr lang="en-US" dirty="0"/>
              <a:t>               =   - ( (1)  Log₂ (1)        +    (0.0) Log₂ (.0) )</a:t>
            </a:r>
          </a:p>
          <a:p>
            <a:pPr marL="0" indent="0">
              <a:buNone/>
            </a:pPr>
            <a:r>
              <a:rPr lang="en-US" dirty="0"/>
              <a:t>               =   -  ( (1) ( 0)           +        0             )</a:t>
            </a:r>
          </a:p>
          <a:p>
            <a:pPr marL="0" indent="0">
              <a:buNone/>
            </a:pPr>
            <a:r>
              <a:rPr lang="en-US" dirty="0"/>
              <a:t>               =      0</a:t>
            </a:r>
          </a:p>
          <a:p>
            <a:pPr marL="0" indent="0">
              <a:buNone/>
            </a:pPr>
            <a:endParaRPr lang="en-US" dirty="0"/>
          </a:p>
          <a:p>
            <a:pPr marL="0" indent="0">
              <a:buNone/>
            </a:pPr>
            <a:r>
              <a:rPr lang="en-US" dirty="0"/>
              <a:t> This says that Entropy is zero when the outcome is fully predictable.</a:t>
            </a:r>
          </a:p>
          <a:p>
            <a:pPr marL="0" indent="0">
              <a:buNone/>
            </a:pPr>
            <a:r>
              <a:rPr lang="en-US" dirty="0"/>
              <a:t> If x1 were 90 percent likely, and x2 were 10 percent likely, entropy is low.</a:t>
            </a:r>
          </a:p>
        </p:txBody>
      </p:sp>
    </p:spTree>
    <p:extLst>
      <p:ext uri="{BB962C8B-B14F-4D97-AF65-F5344CB8AC3E}">
        <p14:creationId xmlns:p14="http://schemas.microsoft.com/office/powerpoint/2010/main" val="137648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p:txBody>
          <a:bodyPr/>
          <a:lstStyle/>
          <a:p>
            <a:r>
              <a:rPr lang="en-US" dirty="0"/>
              <a:t>Detour to talk about Entropy</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557939" y="1825625"/>
            <a:ext cx="11236271" cy="4807650"/>
          </a:xfrm>
        </p:spPr>
        <p:txBody>
          <a:bodyPr>
            <a:normAutofit/>
          </a:bodyPr>
          <a:lstStyle/>
          <a:p>
            <a:pPr marL="0" indent="0">
              <a:buNone/>
            </a:pPr>
            <a:r>
              <a:rPr lang="en-US" dirty="0"/>
              <a:t>So, Entropy is a measure of  how unpredictable the situation is.</a:t>
            </a:r>
          </a:p>
          <a:p>
            <a:pPr marL="0" indent="0">
              <a:buNone/>
            </a:pPr>
            <a:endParaRPr lang="en-US" dirty="0"/>
          </a:p>
          <a:p>
            <a:pPr marL="0" indent="0">
              <a:buNone/>
            </a:pPr>
            <a:r>
              <a:rPr lang="en-US" dirty="0"/>
              <a:t>The more unpredictability means more information is contained in the next data item.</a:t>
            </a:r>
          </a:p>
          <a:p>
            <a:pPr marL="0" indent="0">
              <a:buNone/>
            </a:pPr>
            <a:endParaRPr lang="en-US" dirty="0"/>
          </a:p>
          <a:p>
            <a:pPr marL="0" indent="0">
              <a:buNone/>
            </a:pPr>
            <a:r>
              <a:rPr lang="en-US" dirty="0"/>
              <a:t>Now, we will proceed to discuss Loss Functions.</a:t>
            </a:r>
          </a:p>
          <a:p>
            <a:pPr marL="0" indent="0">
              <a:buNone/>
            </a:pPr>
            <a:endParaRPr lang="en-US" dirty="0"/>
          </a:p>
        </p:txBody>
      </p:sp>
    </p:spTree>
    <p:extLst>
      <p:ext uri="{BB962C8B-B14F-4D97-AF65-F5344CB8AC3E}">
        <p14:creationId xmlns:p14="http://schemas.microsoft.com/office/powerpoint/2010/main" val="4191720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a:xfrm>
            <a:off x="838199" y="-103079"/>
            <a:ext cx="10515600" cy="1325563"/>
          </a:xfrm>
        </p:spPr>
        <p:txBody>
          <a:bodyPr/>
          <a:lstStyle/>
          <a:p>
            <a:r>
              <a:rPr lang="en-US" dirty="0"/>
              <a:t>Loss Functions</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477864" y="1428810"/>
            <a:ext cx="11236271" cy="4807650"/>
          </a:xfrm>
        </p:spPr>
        <p:txBody>
          <a:bodyPr>
            <a:normAutofit lnSpcReduction="10000"/>
          </a:bodyPr>
          <a:lstStyle/>
          <a:p>
            <a:pPr marL="0" indent="0">
              <a:buNone/>
            </a:pPr>
            <a:r>
              <a:rPr lang="en-US" dirty="0"/>
              <a:t>The job of the Loss Function is to represent the whole NN computation with a single number, such that as the number gets smaller, we can be confident that the NN is doing its job and succeeding at its task.</a:t>
            </a:r>
          </a:p>
          <a:p>
            <a:pPr marL="0" indent="0">
              <a:buNone/>
            </a:pPr>
            <a:endParaRPr lang="en-US" dirty="0"/>
          </a:p>
          <a:p>
            <a:pPr marL="0" indent="0">
              <a:buNone/>
            </a:pPr>
            <a:r>
              <a:rPr lang="en-US" dirty="0"/>
              <a:t>Most of the time, in Classification or Detection problems, the task of the NN is simply to mimic the target “ground truth” information. This means that in the ultimate step of the computation (output layer), the result should be very close to what the training signal or target ground truth was.</a:t>
            </a:r>
          </a:p>
          <a:p>
            <a:pPr marL="0" indent="0">
              <a:buNone/>
            </a:pPr>
            <a:endParaRPr lang="en-US" dirty="0"/>
          </a:p>
          <a:p>
            <a:pPr marL="0" indent="0">
              <a:buNone/>
            </a:pPr>
            <a:r>
              <a:rPr lang="en-US" dirty="0"/>
              <a:t>We saw in the Simple NN that the way that that was achieved was to simply subtract the result from the target, square that gap quantity (the answer from the subtraction) and then take half of 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70433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a:xfrm>
            <a:off x="838199" y="-103079"/>
            <a:ext cx="10515600" cy="1325563"/>
          </a:xfrm>
        </p:spPr>
        <p:txBody>
          <a:bodyPr/>
          <a:lstStyle/>
          <a:p>
            <a:r>
              <a:rPr lang="en-US" dirty="0"/>
              <a:t>Loss Functions</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477864" y="1428810"/>
            <a:ext cx="11236271" cy="4807650"/>
          </a:xfrm>
        </p:spPr>
        <p:txBody>
          <a:bodyPr>
            <a:normAutofit lnSpcReduction="10000"/>
          </a:bodyPr>
          <a:lstStyle/>
          <a:p>
            <a:pPr marL="0" indent="0">
              <a:buNone/>
            </a:pPr>
            <a:r>
              <a:rPr lang="en-US" dirty="0"/>
              <a:t>The approach in the previous Simple NN is a version of the Mean Squared Error loss. This has been a very popular Loss Function employed due to its conceptual simplicity.</a:t>
            </a:r>
          </a:p>
          <a:p>
            <a:pPr marL="0" indent="0">
              <a:buNone/>
            </a:pPr>
            <a:endParaRPr lang="en-US" dirty="0"/>
          </a:p>
          <a:p>
            <a:pPr marL="0" indent="0">
              <a:buNone/>
            </a:pPr>
            <a:r>
              <a:rPr lang="en-US" dirty="0"/>
              <a:t>A more modern Loss Function is the Binary Cross Entropy loss that appears to speed up the convergence of the NN  for binary Classification problems or simple Detection problems.</a:t>
            </a:r>
          </a:p>
          <a:p>
            <a:pPr marL="0" indent="0">
              <a:buNone/>
            </a:pPr>
            <a:endParaRPr lang="en-US" dirty="0"/>
          </a:p>
          <a:p>
            <a:pPr marL="0" indent="0">
              <a:buNone/>
            </a:pPr>
            <a:r>
              <a:rPr lang="en-US" dirty="0"/>
              <a:t>The idea behind the BCEL is to have it judge whether the “distribution” of the target set has been mimicked sufficiently correctly by the NN. Hence, the two distributions need to be compared.</a:t>
            </a:r>
          </a:p>
          <a:p>
            <a:pPr marL="0" indent="0">
              <a:buNone/>
            </a:pPr>
            <a:endParaRPr lang="en-US" dirty="0"/>
          </a:p>
        </p:txBody>
      </p:sp>
    </p:spTree>
    <p:extLst>
      <p:ext uri="{BB962C8B-B14F-4D97-AF65-F5344CB8AC3E}">
        <p14:creationId xmlns:p14="http://schemas.microsoft.com/office/powerpoint/2010/main" val="701474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a:xfrm>
            <a:off x="838199" y="-103079"/>
            <a:ext cx="10515600" cy="1325563"/>
          </a:xfrm>
        </p:spPr>
        <p:txBody>
          <a:bodyPr/>
          <a:lstStyle/>
          <a:p>
            <a:r>
              <a:rPr lang="en-US" dirty="0"/>
              <a:t>Loss Functions</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477863" y="1222484"/>
            <a:ext cx="11236271" cy="4807650"/>
          </a:xfrm>
        </p:spPr>
        <p:txBody>
          <a:bodyPr>
            <a:normAutofit/>
          </a:bodyPr>
          <a:lstStyle/>
          <a:p>
            <a:pPr marL="0" indent="0">
              <a:buNone/>
            </a:pPr>
            <a:r>
              <a:rPr lang="en-US" dirty="0"/>
              <a:t>Given N samples of  data, and yᵢ as the targets with </a:t>
            </a:r>
            <a:r>
              <a:rPr lang="cy-GB" dirty="0"/>
              <a:t>ŷᵢ as the  NN’s results, then the </a:t>
            </a:r>
            <a:r>
              <a:rPr lang="en-US" dirty="0"/>
              <a:t> BCEL is: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a</a:t>
            </a:r>
          </a:p>
        </p:txBody>
      </p:sp>
      <p:pic>
        <p:nvPicPr>
          <p:cNvPr id="5" name="Picture 4" descr="Text, letter&#10;&#10;Description automatically generated">
            <a:extLst>
              <a:ext uri="{FF2B5EF4-FFF2-40B4-BE49-F238E27FC236}">
                <a16:creationId xmlns:a16="http://schemas.microsoft.com/office/drawing/2014/main" id="{375C155C-64DA-DC78-72F2-4490408DF5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781" y="2512843"/>
            <a:ext cx="12192000" cy="4345157"/>
          </a:xfrm>
          <a:prstGeom prst="rect">
            <a:avLst/>
          </a:prstGeom>
        </p:spPr>
      </p:pic>
    </p:spTree>
    <p:extLst>
      <p:ext uri="{BB962C8B-B14F-4D97-AF65-F5344CB8AC3E}">
        <p14:creationId xmlns:p14="http://schemas.microsoft.com/office/powerpoint/2010/main" val="532047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2622-0E70-C9E9-C881-52E0B7A7CDCF}"/>
              </a:ext>
            </a:extLst>
          </p:cNvPr>
          <p:cNvSpPr>
            <a:spLocks noGrp="1"/>
          </p:cNvSpPr>
          <p:nvPr>
            <p:ph type="title"/>
          </p:nvPr>
        </p:nvSpPr>
        <p:spPr>
          <a:xfrm>
            <a:off x="370368" y="159599"/>
            <a:ext cx="10515600" cy="1325563"/>
          </a:xfrm>
        </p:spPr>
        <p:txBody>
          <a:bodyPr/>
          <a:lstStyle/>
          <a:p>
            <a:r>
              <a:rPr lang="en-US" dirty="0"/>
              <a:t>The Binary Cross Entropy Loss</a:t>
            </a:r>
          </a:p>
        </p:txBody>
      </p:sp>
      <p:sp>
        <p:nvSpPr>
          <p:cNvPr id="3" name="Content Placeholder 2">
            <a:extLst>
              <a:ext uri="{FF2B5EF4-FFF2-40B4-BE49-F238E27FC236}">
                <a16:creationId xmlns:a16="http://schemas.microsoft.com/office/drawing/2014/main" id="{BC69CB19-C1B7-64B0-4172-DFE75D71CA2B}"/>
              </a:ext>
            </a:extLst>
          </p:cNvPr>
          <p:cNvSpPr>
            <a:spLocks noGrp="1"/>
          </p:cNvSpPr>
          <p:nvPr>
            <p:ph idx="1"/>
          </p:nvPr>
        </p:nvSpPr>
        <p:spPr>
          <a:xfrm>
            <a:off x="669451" y="1690688"/>
            <a:ext cx="11236271" cy="4807650"/>
          </a:xfrm>
        </p:spPr>
        <p:txBody>
          <a:bodyPr>
            <a:normAutofit fontScale="77500" lnSpcReduction="20000"/>
          </a:bodyPr>
          <a:lstStyle/>
          <a:p>
            <a:pPr marL="0" indent="0">
              <a:buNone/>
            </a:pPr>
            <a:r>
              <a:rPr lang="en-US" dirty="0"/>
              <a:t>Let us examine the BCEL.</a:t>
            </a:r>
          </a:p>
          <a:p>
            <a:pPr marL="0" indent="0">
              <a:buNone/>
            </a:pPr>
            <a:r>
              <a:rPr lang="en-US" dirty="0"/>
              <a:t>Because we have a binary classifier, we will assume that if Class 1 is present, then the value of  yᵢ  is one, and  (1 -  yᵢ) is zero; when Class 1 is absent, the yᵢ is zero and (1 - yᵢ)  is now one.</a:t>
            </a:r>
          </a:p>
          <a:p>
            <a:pPr marL="0" indent="0">
              <a:buNone/>
            </a:pPr>
            <a:endParaRPr lang="en-US" dirty="0"/>
          </a:p>
          <a:p>
            <a:pPr marL="0" indent="0">
              <a:buNone/>
            </a:pPr>
            <a:r>
              <a:rPr lang="en-US" dirty="0"/>
              <a:t>When Class 1 is present, the expression simplifies to  negative log of the NN’s result. If the NN’s result is close to 1,  this leads to a low positive value from the  negative log, which is how it should be.   </a:t>
            </a:r>
            <a:r>
              <a:rPr lang="cy-GB" dirty="0"/>
              <a:t> </a:t>
            </a:r>
            <a:endParaRPr lang="en-US" dirty="0"/>
          </a:p>
          <a:p>
            <a:pPr marL="0" indent="0">
              <a:buNone/>
            </a:pPr>
            <a:r>
              <a:rPr lang="cy-GB" dirty="0"/>
              <a:t>If the NN’s result is close to zero (in disagreement with the target), this will lead to a high  positive value., which is correct behavior, in keeping with the disagreement.</a:t>
            </a:r>
          </a:p>
          <a:p>
            <a:pPr marL="0" indent="0">
              <a:buNone/>
            </a:pPr>
            <a:r>
              <a:rPr lang="en-US" dirty="0"/>
              <a:t>When  Class 1 is absent, the expression simplifies to  negative log of 1 minus the NN’s result.  When the NN’s result is low (in agreement with the target), then 1 minus this value will be close to 1, resulting in a low penalty score. If the NN’s result is close to 1 (disagreeing with the target), 1 minus this value will be small, resulting in a large penalty. </a:t>
            </a:r>
          </a:p>
          <a:p>
            <a:pPr marL="0" indent="0">
              <a:buNone/>
            </a:pPr>
            <a:r>
              <a:rPr lang="en-US" dirty="0"/>
              <a:t> </a:t>
            </a:r>
          </a:p>
          <a:p>
            <a:pPr marL="0" indent="0">
              <a:buNone/>
            </a:pPr>
            <a:r>
              <a:rPr lang="en-US" dirty="0"/>
              <a:t>Note: in this discussion, the NN’s result is</a:t>
            </a:r>
            <a:r>
              <a:rPr lang="cy-GB" dirty="0"/>
              <a:t> </a:t>
            </a:r>
            <a:r>
              <a:rPr lang="en-US" dirty="0"/>
              <a:t> </a:t>
            </a:r>
            <a:r>
              <a:rPr lang="cy-GB" dirty="0"/>
              <a:t>ŷᵢ </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32877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1070</TotalTime>
  <Words>873</Words>
  <Application>Microsoft Office PowerPoint</Application>
  <PresentationFormat>Widescreen</PresentationFormat>
  <Paragraphs>71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A note about Loss Functions</vt:lpstr>
      <vt:lpstr>Detour to talk about Entropy</vt:lpstr>
      <vt:lpstr>Detour to talk about Entropy</vt:lpstr>
      <vt:lpstr>Detour to talk about Entropy</vt:lpstr>
      <vt:lpstr>Detour to talk about Entropy</vt:lpstr>
      <vt:lpstr>Loss Functions</vt:lpstr>
      <vt:lpstr>Loss Functions</vt:lpstr>
      <vt:lpstr>Loss Functions</vt:lpstr>
      <vt:lpstr>The Binary Cross Entropy Loss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note about Loss Functions</dc:title>
  <dc:creator>Niels Da Vitoria Lobo</dc:creator>
  <cp:lastModifiedBy>Niels Da Vitoria Lobo</cp:lastModifiedBy>
  <cp:revision>6</cp:revision>
  <dcterms:created xsi:type="dcterms:W3CDTF">2022-09-05T03:13:56Z</dcterms:created>
  <dcterms:modified xsi:type="dcterms:W3CDTF">2022-09-08T03:28:48Z</dcterms:modified>
</cp:coreProperties>
</file>